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5" r:id="rId2"/>
    <p:sldId id="273" r:id="rId3"/>
    <p:sldId id="343" r:id="rId4"/>
    <p:sldId id="344" r:id="rId5"/>
    <p:sldId id="330" r:id="rId6"/>
    <p:sldId id="272" r:id="rId7"/>
    <p:sldId id="278" r:id="rId8"/>
    <p:sldId id="276" r:id="rId9"/>
    <p:sldId id="291" r:id="rId10"/>
    <p:sldId id="290" r:id="rId11"/>
    <p:sldId id="295" r:id="rId12"/>
    <p:sldId id="261" r:id="rId13"/>
    <p:sldId id="321" r:id="rId14"/>
    <p:sldId id="328" r:id="rId15"/>
    <p:sldId id="323" r:id="rId16"/>
    <p:sldId id="338" r:id="rId17"/>
    <p:sldId id="336" r:id="rId18"/>
    <p:sldId id="309" r:id="rId19"/>
    <p:sldId id="341" r:id="rId20"/>
    <p:sldId id="325" r:id="rId21"/>
    <p:sldId id="345" r:id="rId22"/>
    <p:sldId id="303" r:id="rId23"/>
    <p:sldId id="32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46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0FE7-0163-4C2F-9322-5A0EE426E99D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34292-71B8-44B1-8292-EE70F34ED5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3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3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9A849DA-51CF-C040-B069-19387DD01DE4}" type="slidenum">
              <a:rPr lang="en-US" sz="1200">
                <a:solidFill>
                  <a:srgbClr val="000000"/>
                </a:solidFill>
              </a:rPr>
              <a:pPr eaLnBrk="1" hangingPunct="1"/>
              <a:t>3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57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45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48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98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599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6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10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16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9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2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82203-A3B3-40D4-81F7-6794BBDC1084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B9B12-0D33-4B88-A7B1-E8334FFE4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3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zermeno@rsmas.miami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zermeno@rsmas.miami.edu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Moistening Role of Shallow </a:t>
            </a:r>
            <a:r>
              <a:rPr lang="en-US" dirty="0"/>
              <a:t>Convection during </a:t>
            </a:r>
            <a:r>
              <a:rPr lang="en-US" dirty="0" smtClean="0"/>
              <a:t>the </a:t>
            </a:r>
            <a:r>
              <a:rPr lang="en-US" dirty="0"/>
              <a:t>MJO </a:t>
            </a:r>
            <a:r>
              <a:rPr lang="en-US" dirty="0" smtClean="0"/>
              <a:t>over Manus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David </a:t>
            </a:r>
            <a:r>
              <a:rPr lang="en-US" dirty="0" err="1" smtClean="0"/>
              <a:t>Zermeno</a:t>
            </a:r>
            <a:r>
              <a:rPr lang="en-US" dirty="0" smtClean="0"/>
              <a:t> and </a:t>
            </a:r>
            <a:r>
              <a:rPr lang="en-US" dirty="0" err="1" smtClean="0"/>
              <a:t>Chidong</a:t>
            </a:r>
            <a:r>
              <a:rPr lang="en-US" dirty="0" smtClean="0"/>
              <a:t> Zhang</a:t>
            </a:r>
          </a:p>
          <a:p>
            <a:r>
              <a:rPr lang="en-US" dirty="0" smtClean="0"/>
              <a:t>RSMAS University of Miami</a:t>
            </a:r>
          </a:p>
          <a:p>
            <a:endParaRPr lang="en-US" dirty="0" smtClean="0"/>
          </a:p>
          <a:p>
            <a:r>
              <a:rPr lang="en-US" dirty="0" smtClean="0"/>
              <a:t>collaborations from</a:t>
            </a:r>
          </a:p>
          <a:p>
            <a:r>
              <a:rPr lang="en-US" dirty="0" err="1" smtClean="0"/>
              <a:t>Pavlos</a:t>
            </a:r>
            <a:r>
              <a:rPr lang="en-US" dirty="0" smtClean="0"/>
              <a:t> </a:t>
            </a:r>
            <a:r>
              <a:rPr lang="en-US" dirty="0" err="1" smtClean="0"/>
              <a:t>Kollias</a:t>
            </a:r>
            <a:r>
              <a:rPr lang="en-US" dirty="0" smtClean="0"/>
              <a:t> and Heike </a:t>
            </a:r>
            <a:r>
              <a:rPr lang="en-US" dirty="0" err="1" smtClean="0"/>
              <a:t>Kalesse</a:t>
            </a:r>
            <a:endParaRPr lang="en-US" dirty="0" smtClean="0"/>
          </a:p>
          <a:p>
            <a:r>
              <a:rPr lang="en-US" dirty="0" smtClean="0"/>
              <a:t>University of McGill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dzermeno@rsmas.miami.edu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39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4582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1</a:t>
            </a:r>
            <a:r>
              <a:rPr lang="en-US" sz="2400" dirty="0" smtClean="0"/>
              <a:t>)    </a:t>
            </a:r>
            <a:r>
              <a:rPr lang="en-US" sz="2400" b="1" dirty="0" smtClean="0"/>
              <a:t>MJO trajectory:</a:t>
            </a:r>
            <a:r>
              <a:rPr lang="en-US" sz="2400" dirty="0" smtClean="0"/>
              <a:t> Mean anomalous rainfall  in the trajectory is 	larger than the mean of the all trajectories (3.5 mm/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2)</a:t>
            </a:r>
            <a:r>
              <a:rPr lang="en-US" sz="2400" b="1" dirty="0" smtClean="0"/>
              <a:t>    RMM: </a:t>
            </a:r>
            <a:r>
              <a:rPr lang="en-US" sz="2400" dirty="0" smtClean="0"/>
              <a:t>RMM </a:t>
            </a:r>
            <a:r>
              <a:rPr lang="en-US" sz="2400" dirty="0"/>
              <a:t>during the trajectory period is continuous  and its </a:t>
            </a:r>
            <a:r>
              <a:rPr lang="en-US" sz="2400" dirty="0" smtClean="0"/>
              <a:t>	strength </a:t>
            </a:r>
            <a:r>
              <a:rPr lang="en-US" sz="2400" dirty="0"/>
              <a:t>&gt; 1. The RMM* phase was either </a:t>
            </a:r>
            <a:r>
              <a:rPr lang="en-US" sz="2400" dirty="0" smtClean="0"/>
              <a:t>4 </a:t>
            </a:r>
            <a:r>
              <a:rPr lang="en-US" sz="2400" dirty="0"/>
              <a:t>to 7 during the </a:t>
            </a:r>
            <a:r>
              <a:rPr lang="en-US" sz="2400" dirty="0" smtClean="0"/>
              <a:t>	onset over Manus, and </a:t>
            </a:r>
            <a:r>
              <a:rPr lang="en-US" sz="2400" dirty="0"/>
              <a:t>8, 1, 2 or 3 </a:t>
            </a:r>
            <a:r>
              <a:rPr lang="en-US" sz="2400" dirty="0" smtClean="0"/>
              <a:t>during </a:t>
            </a:r>
            <a:r>
              <a:rPr lang="en-US" sz="2400" dirty="0"/>
              <a:t>the onset over </a:t>
            </a:r>
            <a:r>
              <a:rPr lang="en-US" sz="2400" dirty="0" smtClean="0"/>
              <a:t>	Manus</a:t>
            </a:r>
            <a:endParaRPr lang="en-US" sz="2400" dirty="0"/>
          </a:p>
          <a:p>
            <a:pPr marL="0" indent="0">
              <a:buNone/>
            </a:pPr>
            <a:endParaRPr lang="en-US" sz="2400" b="1" dirty="0" smtClean="0"/>
          </a:p>
          <a:p>
            <a:r>
              <a:rPr lang="en-US" sz="2400" b="1" dirty="0"/>
              <a:t>The episode is an MJO if both are </a:t>
            </a:r>
            <a:r>
              <a:rPr lang="en-US" sz="2400" b="1" dirty="0" smtClean="0"/>
              <a:t>true</a:t>
            </a:r>
          </a:p>
          <a:p>
            <a:r>
              <a:rPr lang="en-US" sz="2400" b="1" dirty="0" smtClean="0"/>
              <a:t>Is Non-MJO if neither condition is satisfied</a:t>
            </a:r>
            <a:endParaRPr lang="en-US" sz="2400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400" dirty="0" smtClean="0"/>
              <a:t>	-9 MJOs</a:t>
            </a:r>
          </a:p>
          <a:p>
            <a:pPr marL="0" indent="0">
              <a:buNone/>
            </a:pPr>
            <a:r>
              <a:rPr lang="en-US" sz="2400" dirty="0" smtClean="0"/>
              <a:t>	-15 Non-MJOs</a:t>
            </a:r>
          </a:p>
          <a:p>
            <a:endParaRPr lang="en-US" sz="1200" dirty="0" smtClean="0"/>
          </a:p>
          <a:p>
            <a:pPr marL="0" indent="0">
              <a:buNone/>
            </a:pPr>
            <a:r>
              <a:rPr lang="en-US" sz="1400" dirty="0" smtClean="0"/>
              <a:t>*RMM was smoothed by a 5-day running mean</a:t>
            </a:r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/>
              <a:t>Episode </a:t>
            </a:r>
            <a:r>
              <a:rPr lang="en-US" sz="3200" smtClean="0"/>
              <a:t>Evaluation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5257800"/>
            <a:ext cx="2743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All times the RMM condition was satisfied, the trajectory condition was satisfied, but not the other way around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791200" y="5257800"/>
            <a:ext cx="3124200" cy="147732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3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" y="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RMM </a:t>
            </a:r>
            <a:r>
              <a:rPr lang="en-US" sz="2400" dirty="0"/>
              <a:t>and Rainfall </a:t>
            </a:r>
            <a:r>
              <a:rPr lang="en-US" sz="2400" dirty="0" smtClean="0"/>
              <a:t>Anomalies Longitude Time Anomalous Composites</a:t>
            </a:r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1446212" y="504940"/>
            <a:ext cx="5716588" cy="6505460"/>
            <a:chOff x="1446212" y="575846"/>
            <a:chExt cx="5716588" cy="6505460"/>
          </a:xfrm>
        </p:grpSpPr>
        <p:sp>
          <p:nvSpPr>
            <p:cNvPr id="11" name="TextBox 10"/>
            <p:cNvSpPr txBox="1"/>
            <p:nvPr/>
          </p:nvSpPr>
          <p:spPr>
            <a:xfrm>
              <a:off x="2514600" y="575846"/>
              <a:ext cx="8763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MJOs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000" y="584775"/>
              <a:ext cx="1447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Non-MJO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212" y="762000"/>
              <a:ext cx="2592388" cy="3607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 descr="Z:\home\david\Documents\Manus_Analyses\Paper_MJO\figures\hov_nmjo.png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975"/>
            <a:stretch/>
          </p:blipFill>
          <p:spPr bwMode="auto">
            <a:xfrm>
              <a:off x="4343400" y="762000"/>
              <a:ext cx="2628900" cy="360724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3" name="Picture 22" descr="Z:\home\david\Documents\Manus_Analyses\Paper_MJO\figures\hov_nmjo.pn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34" t="-712" r="-1959" b="36620"/>
            <a:stretch/>
          </p:blipFill>
          <p:spPr bwMode="auto">
            <a:xfrm>
              <a:off x="4572000" y="4379084"/>
              <a:ext cx="2590800" cy="270222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5" name="Picture 24" descr="Z:\home\david\Documents\Manus_Analyses\Paper_MJO\figures\hov_c1c2.pn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75" t="-358" r="1675" b="36917"/>
            <a:stretch/>
          </p:blipFill>
          <p:spPr bwMode="auto">
            <a:xfrm>
              <a:off x="1562100" y="4369242"/>
              <a:ext cx="2552700" cy="263586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7086600" y="2819400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Only regions with significance &gt; 95% are shown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7784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57400" y="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Rainfall Anomaly Composites</a:t>
            </a:r>
            <a:endParaRPr lang="en-US" sz="2800" dirty="0"/>
          </a:p>
        </p:txBody>
      </p:sp>
      <p:pic>
        <p:nvPicPr>
          <p:cNvPr id="1026" name="Picture 2" descr="Z:\home\david\Desktop\rainr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48806"/>
          <a:stretch/>
        </p:blipFill>
        <p:spPr bwMode="auto">
          <a:xfrm>
            <a:off x="2057400" y="5029200"/>
            <a:ext cx="4149090" cy="1795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home\david\Desktop\twp_map_nmj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4522766" cy="224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300154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Non-MJOs</a:t>
            </a:r>
            <a:endParaRPr lang="en-US" sz="2400" dirty="0"/>
          </a:p>
        </p:txBody>
      </p:sp>
      <p:pic>
        <p:nvPicPr>
          <p:cNvPr id="2050" name="Picture 2" descr="Z:\home\david\Desktop\twp_map_c1c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20"/>
          <a:stretch/>
        </p:blipFill>
        <p:spPr bwMode="auto">
          <a:xfrm>
            <a:off x="1878035" y="609600"/>
            <a:ext cx="4522765" cy="1966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87559" y="639038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MJOs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46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 rate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2819400"/>
            <a:ext cx="1657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Only regions with significance &gt; 95% are shown</a:t>
            </a:r>
            <a:endParaRPr lang="en-US" sz="1200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267200" y="5105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7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707331"/>
              </p:ext>
            </p:extLst>
          </p:nvPr>
        </p:nvGraphicFramePr>
        <p:xfrm>
          <a:off x="533400" y="1371599"/>
          <a:ext cx="5791200" cy="304800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4833"/>
                <a:gridCol w="1464833"/>
                <a:gridCol w="1430767"/>
                <a:gridCol w="1430767"/>
              </a:tblGrid>
              <a:tr h="79985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Category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Top height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Precipitating Sub-classification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998">
                <a:tc rowSpan="5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Convective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Shallow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 0C height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Precipitating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Not precip.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59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Transitional`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962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Congestus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&gt;= 0C height 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&lt; 8 km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279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Cumulonimbus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&gt;= 8 km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9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Stratiform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53200" y="1600200"/>
            <a:ext cx="236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 precipitating: No </a:t>
            </a:r>
            <a:r>
              <a:rPr lang="en-US" dirty="0" err="1" smtClean="0"/>
              <a:t>precip</a:t>
            </a:r>
            <a:r>
              <a:rPr lang="en-US" dirty="0" smtClean="0"/>
              <a:t> detected with rain gauge</a:t>
            </a:r>
          </a:p>
          <a:p>
            <a:endParaRPr lang="en-US" dirty="0"/>
          </a:p>
          <a:p>
            <a:r>
              <a:rPr lang="en-US" dirty="0" smtClean="0"/>
              <a:t>Precipitating: </a:t>
            </a:r>
            <a:r>
              <a:rPr lang="en-US" dirty="0" err="1" smtClean="0"/>
              <a:t>Precip</a:t>
            </a:r>
            <a:r>
              <a:rPr lang="en-US" dirty="0"/>
              <a:t> </a:t>
            </a:r>
            <a:r>
              <a:rPr lang="en-US" dirty="0" smtClean="0"/>
              <a:t>detected </a:t>
            </a:r>
            <a:r>
              <a:rPr lang="en-US" dirty="0"/>
              <a:t>with rain gauge 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4895671"/>
            <a:ext cx="786311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Convective: no bright band* and the cloud base is close to the LCL (100 m margin)</a:t>
            </a:r>
          </a:p>
          <a:p>
            <a:endParaRPr lang="en-US" dirty="0" smtClean="0"/>
          </a:p>
          <a:p>
            <a:r>
              <a:rPr lang="en-US" dirty="0" smtClean="0"/>
              <a:t>Stratiform:  There is a bright band* </a:t>
            </a:r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7200" y="6135469"/>
            <a:ext cx="77869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*Bright band: either an absolute maximum in reflectivity </a:t>
            </a:r>
          </a:p>
          <a:p>
            <a:r>
              <a:rPr lang="en-US" dirty="0"/>
              <a:t>close to the freezing level or DVG lower than -2 (</a:t>
            </a:r>
            <a:r>
              <a:rPr lang="en-US" dirty="0" err="1"/>
              <a:t>Geerts</a:t>
            </a:r>
            <a:r>
              <a:rPr lang="en-US" dirty="0"/>
              <a:t> et al 2004)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-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Shallow Cloud Identification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7199" y="990600"/>
            <a:ext cx="3893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Cloud Classification Table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67812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0"/>
            <a:ext cx="8001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/>
              <a:t>Attenuation is an Issue in Cloud Radars</a:t>
            </a:r>
            <a:endParaRPr lang="en-US" sz="3400" dirty="0"/>
          </a:p>
        </p:txBody>
      </p:sp>
      <p:pic>
        <p:nvPicPr>
          <p:cNvPr id="7" name="Picture 2" descr="Z:\home\david\Desktop\asrFall2013\2011111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54"/>
          <a:stretch/>
        </p:blipFill>
        <p:spPr bwMode="auto">
          <a:xfrm>
            <a:off x="0" y="914400"/>
            <a:ext cx="9144000" cy="427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1000" y="5445204"/>
            <a:ext cx="8458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200" dirty="0" smtClean="0"/>
              <a:t>Approach: A </a:t>
            </a:r>
            <a:r>
              <a:rPr lang="en-US" sz="2200" dirty="0"/>
              <a:t>rain rate </a:t>
            </a:r>
            <a:r>
              <a:rPr lang="en-US" sz="2200" dirty="0" smtClean="0"/>
              <a:t>attenuation threshold </a:t>
            </a:r>
            <a:r>
              <a:rPr lang="en-US" sz="2200" dirty="0"/>
              <a:t>was </a:t>
            </a:r>
            <a:r>
              <a:rPr lang="en-US" sz="2200" dirty="0" smtClean="0"/>
              <a:t>estimated</a:t>
            </a:r>
          </a:p>
          <a:p>
            <a:pPr algn="ctr"/>
            <a:endParaRPr lang="en-US" sz="2200" dirty="0" smtClean="0"/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200" dirty="0" smtClean="0"/>
              <a:t>Data from SPOL </a:t>
            </a:r>
            <a:r>
              <a:rPr lang="en-US" sz="2200" dirty="0"/>
              <a:t>and KAZR (</a:t>
            </a:r>
            <a:r>
              <a:rPr lang="en-US" sz="2200" dirty="0" err="1"/>
              <a:t>Feng</a:t>
            </a:r>
            <a:r>
              <a:rPr lang="en-US" sz="2200" dirty="0"/>
              <a:t> et al 2013) during </a:t>
            </a:r>
            <a:r>
              <a:rPr lang="en-US" sz="2200" dirty="0" smtClean="0"/>
              <a:t>DYNAMO was used to estimate this threshold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21837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00" t="4765"/>
          <a:stretch/>
        </p:blipFill>
        <p:spPr>
          <a:xfrm>
            <a:off x="457200" y="2438400"/>
            <a:ext cx="4114800" cy="3139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457200"/>
            <a:ext cx="7924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The probabilities of a cloud having a rain rate of 25 mm/</a:t>
            </a:r>
            <a:r>
              <a:rPr lang="en-US" sz="2600" dirty="0" err="1" smtClean="0"/>
              <a:t>hr</a:t>
            </a:r>
            <a:r>
              <a:rPr lang="en-US" sz="2600" dirty="0" smtClean="0"/>
              <a:t> are larger for a “shallow looking” deep cloud  than those for a shallow cloud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00600" y="2590800"/>
            <a:ext cx="3352800" cy="2911257"/>
            <a:chOff x="4876800" y="2590800"/>
            <a:chExt cx="3352800" cy="2911257"/>
          </a:xfrm>
        </p:grpSpPr>
        <p:sp>
          <p:nvSpPr>
            <p:cNvPr id="3" name="TextBox 2"/>
            <p:cNvSpPr txBox="1"/>
            <p:nvPr/>
          </p:nvSpPr>
          <p:spPr>
            <a:xfrm>
              <a:off x="5029200" y="2667000"/>
              <a:ext cx="32004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sz="2400" dirty="0" smtClean="0"/>
                <a:t>A shallow cloud was re-categorized as deep when its rain rate or that in an adjacent shallow profile </a:t>
              </a:r>
              <a:r>
                <a:rPr lang="en-US" sz="2400" dirty="0"/>
                <a:t>exceeds </a:t>
              </a:r>
              <a:r>
                <a:rPr lang="en-US" sz="2400" dirty="0" smtClean="0"/>
                <a:t>25 mm/</a:t>
              </a:r>
              <a:r>
                <a:rPr lang="en-US" sz="2400" dirty="0" err="1" smtClean="0"/>
                <a:t>hr</a:t>
              </a:r>
              <a:endParaRPr lang="en-US" sz="24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800" y="2590800"/>
              <a:ext cx="3352800" cy="291125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/>
          <p:cNvSpPr/>
          <p:nvPr/>
        </p:nvSpPr>
        <p:spPr>
          <a:xfrm>
            <a:off x="1219200" y="6260068"/>
            <a:ext cx="1151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25</a:t>
            </a:r>
            <a:r>
              <a:rPr lang="en-US" dirty="0"/>
              <a:t> </a:t>
            </a:r>
            <a:r>
              <a:rPr lang="en-US" b="1" dirty="0"/>
              <a:t>mm/</a:t>
            </a:r>
            <a:r>
              <a:rPr lang="en-US" b="1" dirty="0" err="1"/>
              <a:t>hr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24000" y="5334000"/>
            <a:ext cx="0" cy="92606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93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1608" y="1066800"/>
            <a:ext cx="6884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MSE </a:t>
            </a:r>
            <a:r>
              <a:rPr lang="en-US" sz="3200" dirty="0"/>
              <a:t>and Rainfall </a:t>
            </a:r>
            <a:r>
              <a:rPr lang="en-US" sz="3200" dirty="0" smtClean="0"/>
              <a:t>Anomalies over Manus</a:t>
            </a:r>
            <a:endParaRPr lang="en-US" sz="32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1981200"/>
            <a:ext cx="9144000" cy="3886200"/>
            <a:chOff x="0" y="1295400"/>
            <a:chExt cx="9144000" cy="3886200"/>
          </a:xfrm>
        </p:grpSpPr>
        <p:sp>
          <p:nvSpPr>
            <p:cNvPr id="9" name="TextBox 8"/>
            <p:cNvSpPr txBox="1"/>
            <p:nvPr/>
          </p:nvSpPr>
          <p:spPr>
            <a:xfrm>
              <a:off x="1866900" y="1305580"/>
              <a:ext cx="12734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MJOs </a:t>
              </a:r>
              <a:endParaRPr lang="en-US" sz="28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76900" y="1295400"/>
              <a:ext cx="1866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Non-MJOs </a:t>
              </a:r>
              <a:endParaRPr lang="en-US" sz="2800" dirty="0"/>
            </a:p>
          </p:txBody>
        </p:sp>
        <p:pic>
          <p:nvPicPr>
            <p:cNvPr id="1026" name="Picture 2" descr="Z:\home\david\Desktop\mse_r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767735"/>
              <a:ext cx="9144000" cy="34138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6248400" y="3502223"/>
              <a:ext cx="2667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Contours: 95% significance level</a:t>
              </a:r>
              <a:endParaRPr lang="en-US" sz="1400" dirty="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914400"/>
            <a:ext cx="9067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33600" y="641246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95% significance level is contoured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20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93" b="40182"/>
          <a:stretch/>
        </p:blipFill>
        <p:spPr>
          <a:xfrm>
            <a:off x="581167" y="1143000"/>
            <a:ext cx="3686033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14584" y="685800"/>
            <a:ext cx="12334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MJOs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410200" y="685800"/>
            <a:ext cx="2667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Non-MJOs </a:t>
            </a:r>
            <a:endParaRPr lang="en-US" sz="26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82" b="40182"/>
          <a:stretch/>
        </p:blipFill>
        <p:spPr>
          <a:xfrm>
            <a:off x="4648200" y="1143000"/>
            <a:ext cx="3657600" cy="541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(day)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64124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(day)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Time Lag </a:t>
            </a:r>
            <a:r>
              <a:rPr lang="en-US" sz="2800" dirty="0" err="1" smtClean="0"/>
              <a:t>vs</a:t>
            </a:r>
            <a:r>
              <a:rPr lang="en-US" sz="2800" dirty="0"/>
              <a:t> Cloud Fraction </a:t>
            </a:r>
            <a:r>
              <a:rPr lang="en-US" sz="2800" dirty="0" smtClean="0"/>
              <a:t>Composites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382000" y="411480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Daily fraction (%)</a:t>
            </a:r>
            <a:endParaRPr lang="en-US" sz="12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343400" y="762000"/>
            <a:ext cx="0" cy="6019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245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6488668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(day)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53200" y="5334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Lag (day)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-10418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Normalized Anomalies in </a:t>
            </a:r>
          </a:p>
          <a:p>
            <a:r>
              <a:rPr lang="en-US" sz="2800" dirty="0" smtClean="0"/>
              <a:t>Cloud Fraction relative to all Convective Clouds </a:t>
            </a:r>
          </a:p>
          <a:p>
            <a:r>
              <a:rPr lang="en-US" sz="2800" dirty="0" smtClean="0"/>
              <a:t>over Manus</a:t>
            </a:r>
            <a:endParaRPr lang="en-US" sz="2800" dirty="0"/>
          </a:p>
        </p:txBody>
      </p:sp>
      <p:pic>
        <p:nvPicPr>
          <p:cNvPr id="2050" name="Picture 2" descr="Z:\home\david\Desktop\ratios_pp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8" t="-1636" b="82432"/>
          <a:stretch/>
        </p:blipFill>
        <p:spPr bwMode="auto">
          <a:xfrm>
            <a:off x="76200" y="1351097"/>
            <a:ext cx="4360460" cy="15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Z:\home\david\Desktop\ratios_pp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83" t="76231" r="-1641" b="4232"/>
          <a:stretch/>
        </p:blipFill>
        <p:spPr bwMode="auto">
          <a:xfrm>
            <a:off x="4860935" y="3771900"/>
            <a:ext cx="435926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:\home\david\Desktop\ratios_pp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8" t="18507" b="62289"/>
          <a:stretch/>
        </p:blipFill>
        <p:spPr bwMode="auto">
          <a:xfrm>
            <a:off x="135340" y="5084897"/>
            <a:ext cx="4360460" cy="15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Z:\home\david\Desktop\ratios_pp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2" t="57114" b="23349"/>
          <a:stretch/>
        </p:blipFill>
        <p:spPr bwMode="auto">
          <a:xfrm>
            <a:off x="4693692" y="1735003"/>
            <a:ext cx="435926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1860" y="1143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8060" y="481226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Not-Precipitating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144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Congestus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05400" y="35433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Cb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829300" y="6166271"/>
            <a:ext cx="2705100" cy="369332"/>
            <a:chOff x="2667000" y="2895600"/>
            <a:chExt cx="2571750" cy="369332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229100" y="3124200"/>
              <a:ext cx="457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667000" y="2895600"/>
              <a:ext cx="2571750" cy="369332"/>
              <a:chOff x="2628900" y="2895600"/>
              <a:chExt cx="2571750" cy="369332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2628900" y="3124200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086100" y="28956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Shallow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686300" y="2895600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Cg</a:t>
                </a:r>
                <a:endParaRPr lang="en-US" dirty="0"/>
              </a:p>
            </p:txBody>
          </p:sp>
        </p:grpSp>
      </p:grpSp>
      <p:pic>
        <p:nvPicPr>
          <p:cNvPr id="23" name="Picture 2" descr="Z:\home\david\Desktop\ratios_ppt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8" t="38514" b="42282"/>
          <a:stretch/>
        </p:blipFill>
        <p:spPr bwMode="auto">
          <a:xfrm>
            <a:off x="135339" y="3256097"/>
            <a:ext cx="4360461" cy="1544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80999" y="2995136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Shallow Precipitating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4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39" r="67556"/>
          <a:stretch/>
        </p:blipFill>
        <p:spPr>
          <a:xfrm>
            <a:off x="76200" y="457200"/>
            <a:ext cx="4419600" cy="274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MJOs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Non-MJOs </a:t>
            </a:r>
            <a:endParaRPr lang="en-US" sz="2800" dirty="0"/>
          </a:p>
        </p:txBody>
      </p:sp>
      <p:pic>
        <p:nvPicPr>
          <p:cNvPr id="6" name="Picture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6" t="77939"/>
          <a:stretch/>
        </p:blipFill>
        <p:spPr>
          <a:xfrm>
            <a:off x="4648200" y="457200"/>
            <a:ext cx="4495800" cy="27432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29" r="64715"/>
          <a:stretch/>
        </p:blipFill>
        <p:spPr>
          <a:xfrm>
            <a:off x="685800" y="3581400"/>
            <a:ext cx="3505200" cy="3200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7" t="5432"/>
          <a:stretch/>
        </p:blipFill>
        <p:spPr>
          <a:xfrm>
            <a:off x="4996218" y="3600734"/>
            <a:ext cx="3309582" cy="318106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28800" y="2983468"/>
            <a:ext cx="6629400" cy="369332"/>
            <a:chOff x="2667000" y="2895600"/>
            <a:chExt cx="6629400" cy="369332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6629400" y="3124200"/>
              <a:ext cx="457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7" name="Group 16"/>
            <p:cNvGrpSpPr/>
            <p:nvPr/>
          </p:nvGrpSpPr>
          <p:grpSpPr>
            <a:xfrm>
              <a:off x="2667000" y="2895600"/>
              <a:ext cx="6629400" cy="369332"/>
              <a:chOff x="2628900" y="2895600"/>
              <a:chExt cx="6629400" cy="369332"/>
            </a:xfrm>
          </p:grpSpPr>
          <p:cxnSp>
            <p:nvCxnSpPr>
              <p:cNvPr id="9" name="Straight Connector 8"/>
              <p:cNvCxnSpPr/>
              <p:nvPr/>
            </p:nvCxnSpPr>
            <p:spPr>
              <a:xfrm>
                <a:off x="2628900" y="3124200"/>
                <a:ext cx="457200" cy="0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7810500" y="3124200"/>
                <a:ext cx="457200" cy="0"/>
              </a:xfrm>
              <a:prstGeom prst="line">
                <a:avLst/>
              </a:prstGeom>
              <a:ln w="5715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3086100" y="28956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Shallow</a:t>
                </a:r>
                <a:endParaRPr lang="en-US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86600" y="2895600"/>
                <a:ext cx="514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Cg</a:t>
                </a:r>
                <a:endParaRPr lang="en-US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8229600" y="2895600"/>
                <a:ext cx="1028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/>
                  <a:t>Cb</a:t>
                </a:r>
                <a:endParaRPr lang="en-US" dirty="0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3048000" y="4419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lag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391400" y="449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Day lag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4572000" y="609600"/>
            <a:ext cx="0" cy="6019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286000" y="523220"/>
            <a:ext cx="1143000" cy="31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629400" y="533400"/>
            <a:ext cx="1143000" cy="31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6200000">
            <a:off x="-347990" y="1480810"/>
            <a:ext cx="1143000" cy="314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324600" y="545068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Standardized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533400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Standardized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79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56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Is moistening from shallow convection particularly important during the MJO?</a:t>
            </a:r>
          </a:p>
          <a:p>
            <a:endParaRPr lang="en-US" dirty="0" smtClean="0"/>
          </a:p>
          <a:p>
            <a:r>
              <a:rPr lang="en-US" dirty="0" smtClean="0"/>
              <a:t>Approach: compare MJO and other types of large-scale  convective perturbations (hereafter non-MJOs, Ling et al 2013)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 characteristics </a:t>
            </a:r>
            <a:r>
              <a:rPr lang="en-US" dirty="0" smtClean="0"/>
              <a:t>of </a:t>
            </a:r>
            <a:r>
              <a:rPr lang="en-US" dirty="0"/>
              <a:t>shallow </a:t>
            </a:r>
            <a:r>
              <a:rPr lang="en-US" dirty="0" smtClean="0"/>
              <a:t>clouds </a:t>
            </a:r>
            <a:r>
              <a:rPr lang="en-US" dirty="0"/>
              <a:t>during </a:t>
            </a:r>
            <a:r>
              <a:rPr lang="en-US" dirty="0" smtClean="0"/>
              <a:t>the moistening period of 	MJO 	and non-MJO episodes?</a:t>
            </a:r>
          </a:p>
          <a:p>
            <a:pPr marL="0" indent="0">
              <a:buNone/>
            </a:pPr>
            <a:r>
              <a:rPr lang="en-US" dirty="0" smtClean="0"/>
              <a:t>	-abundance </a:t>
            </a:r>
            <a:r>
              <a:rPr lang="en-US" dirty="0"/>
              <a:t>of precipitating and </a:t>
            </a:r>
            <a:r>
              <a:rPr lang="en-US" dirty="0" smtClean="0"/>
              <a:t>not-precipitating 	clouds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-rain rates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-height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241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24399"/>
          </a:xfrm>
        </p:spPr>
        <p:txBody>
          <a:bodyPr>
            <a:noAutofit/>
          </a:bodyPr>
          <a:lstStyle/>
          <a:p>
            <a:r>
              <a:rPr lang="en-US" sz="2400" dirty="0" smtClean="0"/>
              <a:t>RMM index is reliable for strong MJOs but not for weak MJOs</a:t>
            </a:r>
          </a:p>
          <a:p>
            <a:endParaRPr lang="en-US" sz="2400" dirty="0" smtClean="0"/>
          </a:p>
          <a:p>
            <a:r>
              <a:rPr lang="en-US" sz="2400" dirty="0" smtClean="0"/>
              <a:t>The pre-onset of MJOs </a:t>
            </a:r>
            <a:r>
              <a:rPr lang="en-US" sz="2400" dirty="0"/>
              <a:t>is characterized by </a:t>
            </a:r>
            <a:r>
              <a:rPr lang="en-US" sz="2400" dirty="0" smtClean="0"/>
              <a:t>more shallow </a:t>
            </a:r>
            <a:r>
              <a:rPr lang="en-US" sz="2400" dirty="0"/>
              <a:t>precipitating </a:t>
            </a:r>
            <a:r>
              <a:rPr lang="en-US" sz="2400" dirty="0" smtClean="0"/>
              <a:t>clouds, less shallow non-precipitating clouds along with a </a:t>
            </a:r>
            <a:r>
              <a:rPr lang="en-US" sz="2400" dirty="0"/>
              <a:t>longest </a:t>
            </a:r>
            <a:r>
              <a:rPr lang="en-US" sz="2400" dirty="0" smtClean="0"/>
              <a:t>and sustained </a:t>
            </a:r>
            <a:r>
              <a:rPr lang="en-US" sz="2400" dirty="0"/>
              <a:t>moistening </a:t>
            </a:r>
            <a:r>
              <a:rPr lang="en-US" sz="2400" dirty="0" smtClean="0"/>
              <a:t>period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Rainfall from shallow clouds tends to increase before that of congestus and deep during MJOs but not </a:t>
            </a:r>
            <a:r>
              <a:rPr lang="en-US" sz="2400" smtClean="0"/>
              <a:t>during non-MJOs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6336268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Contact: </a:t>
            </a:r>
            <a:r>
              <a:rPr lang="en-US" dirty="0" smtClean="0">
                <a:hlinkClick r:id="rId2"/>
              </a:rPr>
              <a:t>dzermeno@rsmas.miami.edu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54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620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717590"/>
            <a:ext cx="76200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References</a:t>
            </a:r>
          </a:p>
          <a:p>
            <a:endParaRPr lang="en-US" dirty="0" smtClean="0"/>
          </a:p>
          <a:p>
            <a:r>
              <a:rPr lang="en-US" dirty="0" err="1"/>
              <a:t>Geerts</a:t>
            </a:r>
            <a:r>
              <a:rPr lang="en-US" dirty="0"/>
              <a:t>, Bart, Yu </a:t>
            </a:r>
            <a:r>
              <a:rPr lang="en-US" dirty="0" err="1"/>
              <a:t>Dawei</a:t>
            </a:r>
            <a:r>
              <a:rPr lang="en-US" dirty="0"/>
              <a:t>, 2004: Classification and Characterization of Tropical Precipitation Based on High-Resolution Airborne Vertical Incidence Radar. Part I: Classification. J. Appl. Meteor., 43, 1554–1566. </a:t>
            </a:r>
          </a:p>
          <a:p>
            <a:endParaRPr lang="en-US" dirty="0" smtClean="0"/>
          </a:p>
          <a:p>
            <a:r>
              <a:rPr lang="en-US" dirty="0" smtClean="0"/>
              <a:t>Ling</a:t>
            </a:r>
            <a:r>
              <a:rPr lang="en-US" dirty="0"/>
              <a:t>, J., C. Zhang, and P. </a:t>
            </a:r>
            <a:r>
              <a:rPr lang="en-US" dirty="0" err="1"/>
              <a:t>Bechtold</a:t>
            </a:r>
            <a:r>
              <a:rPr lang="en-US" dirty="0"/>
              <a:t>, 2013: Large-Scale Distinctions Between MJO and non-MJO Convective Initiation over the Tropical Indian Ocean. J. Atmos. Sci., accepted.</a:t>
            </a:r>
          </a:p>
          <a:p>
            <a:endParaRPr lang="en-US" dirty="0" smtClean="0"/>
          </a:p>
          <a:p>
            <a:r>
              <a:rPr lang="en-US" dirty="0"/>
              <a:t>Wheeler, Matthew C., Harry H. Hendon, 2004: An All-Season Real-Time Multivariate MJO Index: Development of an Index for Monitoring and Prediction. Mon. </a:t>
            </a:r>
            <a:r>
              <a:rPr lang="en-US" dirty="0" err="1"/>
              <a:t>Wea</a:t>
            </a:r>
            <a:r>
              <a:rPr lang="en-US" dirty="0"/>
              <a:t>. Rev., 132, 1917–1932. </a:t>
            </a:r>
          </a:p>
          <a:p>
            <a:endParaRPr lang="en-US" dirty="0" smtClean="0"/>
          </a:p>
          <a:p>
            <a:r>
              <a:rPr lang="en-US" dirty="0"/>
              <a:t>Zhang C., </a:t>
            </a:r>
            <a:r>
              <a:rPr lang="en-US" dirty="0" err="1"/>
              <a:t>Jian</a:t>
            </a:r>
            <a:r>
              <a:rPr lang="en-US" dirty="0"/>
              <a:t> Ling, 2012: Potential </a:t>
            </a:r>
            <a:r>
              <a:rPr lang="en-US" dirty="0" err="1"/>
              <a:t>Vorticity</a:t>
            </a:r>
            <a:r>
              <a:rPr lang="en-US" dirty="0"/>
              <a:t> of the Madden–Julian Oscillation. J. Atmos. Sci., 69, 65–78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8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Extra Slide</a:t>
            </a:r>
            <a:endParaRPr lang="en-US" dirty="0"/>
          </a:p>
        </p:txBody>
      </p:sp>
      <p:pic>
        <p:nvPicPr>
          <p:cNvPr id="3074" name="Picture 2" descr="Z:\home\david\Desktop\uv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5" b="35305"/>
          <a:stretch/>
        </p:blipFill>
        <p:spPr bwMode="auto">
          <a:xfrm>
            <a:off x="0" y="3915770"/>
            <a:ext cx="9144000" cy="195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home\david\Desktop\total_uv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1554529"/>
            <a:ext cx="9144000" cy="2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114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Zonal Wind over Manus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3581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Anomalies in Zonal Wind over Manus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622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8" name="TextBox 86"/>
          <p:cNvSpPr txBox="1">
            <a:spLocks noChangeArrowheads="1"/>
          </p:cNvSpPr>
          <p:nvPr/>
        </p:nvSpPr>
        <p:spPr bwMode="auto">
          <a:xfrm>
            <a:off x="11023600" y="1552575"/>
            <a:ext cx="384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1" hangingPunct="1"/>
            <a:r>
              <a:rPr lang="en-US" sz="4000">
                <a:solidFill>
                  <a:srgbClr val="B9CDE5"/>
                </a:solidFill>
              </a:rPr>
              <a:t>*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7650"/>
            <a:ext cx="8437563" cy="6850350"/>
            <a:chOff x="380935" y="-6949"/>
            <a:chExt cx="8437563" cy="6850350"/>
          </a:xfrm>
        </p:grpSpPr>
        <p:pic>
          <p:nvPicPr>
            <p:cNvPr id="22" name="Picture 2" descr="HOUZEET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35" y="1552575"/>
              <a:ext cx="8437563" cy="420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2529" name="Rectangle 24"/>
            <p:cNvSpPr>
              <a:spLocks noChangeArrowheads="1"/>
            </p:cNvSpPr>
            <p:nvPr/>
          </p:nvSpPr>
          <p:spPr bwMode="auto">
            <a:xfrm>
              <a:off x="1598515" y="2251868"/>
              <a:ext cx="2291161" cy="2769335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defTabSz="914400"/>
              <a:endParaRPr lang="en-US" sz="1800" b="1">
                <a:solidFill>
                  <a:srgbClr val="FFFFFF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4"/>
            <a:srcRect l="5623" r="10085" b="29893"/>
            <a:stretch/>
          </p:blipFill>
          <p:spPr>
            <a:xfrm>
              <a:off x="4493613" y="-6949"/>
              <a:ext cx="1663948" cy="1351656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99516" y="5665505"/>
              <a:ext cx="1532222" cy="1177896"/>
            </a:xfrm>
            <a:prstGeom prst="rect">
              <a:avLst/>
            </a:prstGeom>
          </p:spPr>
        </p:pic>
        <p:sp>
          <p:nvSpPr>
            <p:cNvPr id="2" name="Right Triangle 1"/>
            <p:cNvSpPr/>
            <p:nvPr/>
          </p:nvSpPr>
          <p:spPr>
            <a:xfrm rot="8100000">
              <a:off x="3854230" y="1879642"/>
              <a:ext cx="2770265" cy="2508471"/>
            </a:xfrm>
            <a:prstGeom prst="rtTriangl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2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2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715278" y="2306685"/>
              <a:ext cx="235497" cy="340162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33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33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91985" y="5868426"/>
            <a:ext cx="844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KAZR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34637" y="-104587"/>
            <a:ext cx="1312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CloudSat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39010" r="37641"/>
          <a:stretch/>
        </p:blipFill>
        <p:spPr>
          <a:xfrm>
            <a:off x="1443634" y="5098582"/>
            <a:ext cx="717852" cy="17294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059" y="294382"/>
            <a:ext cx="388974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Observations from a super site </a:t>
            </a:r>
            <a:r>
              <a:rPr lang="en-US" dirty="0" smtClean="0"/>
              <a:t>over </a:t>
            </a:r>
            <a:r>
              <a:rPr lang="en-US" dirty="0"/>
              <a:t>Manus</a:t>
            </a:r>
          </a:p>
          <a:p>
            <a:r>
              <a:rPr lang="en-US" sz="1400" dirty="0" smtClean="0"/>
              <a:t>-Millimeter </a:t>
            </a:r>
            <a:r>
              <a:rPr lang="en-US" sz="1400" dirty="0"/>
              <a:t>Radar</a:t>
            </a:r>
            <a:r>
              <a:rPr lang="en-US" sz="1400" i="1" dirty="0"/>
              <a:t> </a:t>
            </a:r>
            <a:r>
              <a:rPr lang="en-US" sz="1400" dirty="0"/>
              <a:t>(MMCR and KAZR)  </a:t>
            </a:r>
            <a:r>
              <a:rPr lang="en-US" sz="1400" dirty="0" smtClean="0"/>
              <a:t>observations, soundings, </a:t>
            </a:r>
            <a:r>
              <a:rPr lang="en-US" sz="1400" dirty="0" err="1" smtClean="0"/>
              <a:t>etc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084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10" y="764024"/>
            <a:ext cx="875049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Millimeter Cloud radar</a:t>
            </a:r>
            <a:r>
              <a:rPr lang="en-US" sz="2400" dirty="0" smtClean="0"/>
              <a:t> (MMCR) data was binned to a 100 m vertical resolution and a 1 min temporal resolution</a:t>
            </a:r>
          </a:p>
          <a:p>
            <a:endParaRPr lang="en-US" sz="2400" dirty="0" smtClean="0"/>
          </a:p>
          <a:p>
            <a:r>
              <a:rPr lang="en-US" sz="2400" b="1" dirty="0" smtClean="0"/>
              <a:t>Soundings</a:t>
            </a:r>
            <a:r>
              <a:rPr lang="en-US" sz="2400" dirty="0" smtClean="0"/>
              <a:t> (available at 11 and 23 UTC). Results from soundings at 11 UTC are shown*. Soundings were binned to a 100 m vertical resolution</a:t>
            </a:r>
          </a:p>
          <a:p>
            <a:endParaRPr lang="en-US" sz="2400" dirty="0"/>
          </a:p>
          <a:p>
            <a:r>
              <a:rPr lang="en-US" sz="2400" b="1" dirty="0" smtClean="0"/>
              <a:t>Radiometer</a:t>
            </a:r>
            <a:r>
              <a:rPr lang="en-US" sz="2400" dirty="0" smtClean="0"/>
              <a:t> and </a:t>
            </a:r>
            <a:r>
              <a:rPr lang="en-US" sz="2400" b="1" dirty="0" smtClean="0"/>
              <a:t>rain gauge </a:t>
            </a:r>
            <a:r>
              <a:rPr lang="en-US" sz="2400" dirty="0" smtClean="0"/>
              <a:t>(optical) data is available in a 1 min resolution</a:t>
            </a:r>
          </a:p>
          <a:p>
            <a:endParaRPr lang="en-US" sz="2400" dirty="0" smtClean="0"/>
          </a:p>
          <a:p>
            <a:r>
              <a:rPr lang="en-US" sz="2400" dirty="0"/>
              <a:t>Daily TRMM 3B42 rainfall and RMM index </a:t>
            </a:r>
          </a:p>
          <a:p>
            <a:endParaRPr lang="en-US" sz="2400" dirty="0"/>
          </a:p>
          <a:p>
            <a:r>
              <a:rPr lang="en-US" sz="2400" dirty="0" smtClean="0"/>
              <a:t>All data is available in the period 2001 to 2013**</a:t>
            </a:r>
          </a:p>
          <a:p>
            <a:endParaRPr lang="en-US" sz="2400" dirty="0" smtClean="0"/>
          </a:p>
          <a:p>
            <a:endParaRPr lang="en-US" sz="1200" dirty="0" smtClean="0"/>
          </a:p>
          <a:p>
            <a:r>
              <a:rPr lang="en-US" sz="1400" dirty="0" smtClean="0"/>
              <a:t>* The RMSE of 11 UTC soundings is lower than that of 23 UTC soundings relative to the mean of 8 time per day soundings</a:t>
            </a:r>
            <a:endParaRPr lang="en-US" sz="1400" dirty="0"/>
          </a:p>
          <a:p>
            <a:r>
              <a:rPr lang="en-US" sz="1400" dirty="0" smtClean="0"/>
              <a:t>**MMCR was replaced by KAZR in March 2011. KAZR data was not used.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275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Outline of what follows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</a:p>
          <a:p>
            <a:pPr lvl="1"/>
            <a:r>
              <a:rPr lang="en-US" dirty="0" smtClean="0"/>
              <a:t>MJO and non-MJO Identification</a:t>
            </a:r>
            <a:endParaRPr lang="en-US" dirty="0"/>
          </a:p>
          <a:p>
            <a:pPr lvl="1"/>
            <a:r>
              <a:rPr lang="en-US" dirty="0" smtClean="0"/>
              <a:t>Shallow </a:t>
            </a:r>
            <a:r>
              <a:rPr lang="en-US" dirty="0"/>
              <a:t>Cloud </a:t>
            </a:r>
            <a:r>
              <a:rPr lang="en-US" dirty="0" smtClean="0"/>
              <a:t>Identification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001470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MJO and non-MJO Identification Method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For each episode, an identification method needs to provide: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1) The global and</a:t>
            </a:r>
          </a:p>
          <a:p>
            <a:pPr marL="0" indent="0">
              <a:buNone/>
            </a:pPr>
            <a:r>
              <a:rPr lang="en-US" sz="2800" dirty="0"/>
              <a:t>2</a:t>
            </a:r>
            <a:r>
              <a:rPr lang="en-US" sz="2800" dirty="0" smtClean="0"/>
              <a:t>) </a:t>
            </a:r>
            <a:r>
              <a:rPr lang="en-US" sz="2800" dirty="0"/>
              <a:t>t</a:t>
            </a:r>
            <a:r>
              <a:rPr lang="en-US" sz="2800" dirty="0" smtClean="0"/>
              <a:t>he local (over Manus) perspective</a:t>
            </a:r>
          </a:p>
          <a:p>
            <a:pPr marL="0" indent="0">
              <a:buNone/>
            </a:pPr>
            <a:r>
              <a:rPr lang="en-US" sz="2800" dirty="0"/>
              <a:t>3) </a:t>
            </a:r>
            <a:r>
              <a:rPr lang="en-US" sz="2800" dirty="0" smtClean="0"/>
              <a:t>+ Precipitation has to be directly involved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-RMM (Wheeler and Hendon 2004) provides 1</a:t>
            </a:r>
          </a:p>
          <a:p>
            <a:pPr marL="0" indent="0">
              <a:buNone/>
            </a:pPr>
            <a:r>
              <a:rPr lang="en-US" sz="2800" dirty="0"/>
              <a:t>	-</a:t>
            </a:r>
            <a:r>
              <a:rPr lang="en-US" sz="2800" dirty="0" smtClean="0"/>
              <a:t>TRMM was used </a:t>
            </a:r>
            <a:r>
              <a:rPr lang="en-US" sz="2800" dirty="0"/>
              <a:t>for 2 and </a:t>
            </a:r>
            <a:r>
              <a:rPr lang="en-US" sz="2800" dirty="0" smtClean="0"/>
              <a:t>3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4779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2362200"/>
            <a:ext cx="2438400" cy="1548384"/>
            <a:chOff x="1680487" y="3115324"/>
            <a:chExt cx="2275067" cy="1251369"/>
          </a:xfrm>
        </p:grpSpPr>
        <p:sp>
          <p:nvSpPr>
            <p:cNvPr id="4" name="Rectangle 3"/>
            <p:cNvSpPr/>
            <p:nvPr/>
          </p:nvSpPr>
          <p:spPr>
            <a:xfrm>
              <a:off x="2006602" y="3486174"/>
              <a:ext cx="1858911" cy="373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smtClean="0"/>
                <a:t>Local or Manus </a:t>
              </a:r>
              <a:r>
                <a:rPr lang="en-US" sz="1200" dirty="0" smtClean="0"/>
                <a:t>Domain: 5 by 5 around Manus</a:t>
              </a:r>
            </a:p>
          </p:txBody>
        </p:sp>
        <p:sp>
          <p:nvSpPr>
            <p:cNvPr id="5" name="5-Point Star 4"/>
            <p:cNvSpPr/>
            <p:nvPr/>
          </p:nvSpPr>
          <p:spPr>
            <a:xfrm>
              <a:off x="1680487" y="3115324"/>
              <a:ext cx="230043" cy="219724"/>
            </a:xfrm>
            <a:prstGeom prst="star5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62962" y="3115324"/>
              <a:ext cx="1071528" cy="2238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/>
                <a:t>Manus location</a:t>
              </a:r>
              <a:endParaRPr lang="en-US" sz="12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983365" y="3844343"/>
              <a:ext cx="1972189" cy="5223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/>
                <a:t>MJO domain</a:t>
              </a:r>
            </a:p>
            <a:p>
              <a:r>
                <a:rPr lang="en-US" sz="1200" dirty="0" smtClean="0"/>
                <a:t>(73 to 147 in longitude, and 8 to -12 in latitude)</a:t>
              </a:r>
              <a:endParaRPr lang="en-US" sz="12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680487" y="3545990"/>
              <a:ext cx="223069" cy="21894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680487" y="3977488"/>
              <a:ext cx="239335" cy="22783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50422" y="446782"/>
            <a:ext cx="280717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 smtClean="0"/>
              <a:t>Domains</a:t>
            </a:r>
            <a:endParaRPr lang="en-US" sz="3800" dirty="0"/>
          </a:p>
        </p:txBody>
      </p:sp>
      <p:sp>
        <p:nvSpPr>
          <p:cNvPr id="11" name="TextBox 10"/>
          <p:cNvSpPr txBox="1"/>
          <p:nvPr/>
        </p:nvSpPr>
        <p:spPr>
          <a:xfrm>
            <a:off x="1219200" y="6519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Figure 1. </a:t>
            </a:r>
            <a:r>
              <a:rPr lang="en-US" sz="1600" dirty="0"/>
              <a:t>TRMM3B42v7 </a:t>
            </a:r>
            <a:r>
              <a:rPr lang="en-US" sz="1600" dirty="0" smtClean="0"/>
              <a:t>daily precipitation </a:t>
            </a:r>
            <a:r>
              <a:rPr lang="en-US" sz="1600" dirty="0"/>
              <a:t>anomalies </a:t>
            </a:r>
            <a:r>
              <a:rPr lang="en-US" sz="1600" dirty="0" smtClean="0"/>
              <a:t>during the RMM phases in boreal winter.</a:t>
            </a:r>
            <a:endParaRPr lang="en-US" sz="16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276600" y="34484"/>
            <a:ext cx="4946746" cy="6518716"/>
            <a:chOff x="3429000" y="0"/>
            <a:chExt cx="4946746" cy="6518716"/>
          </a:xfrm>
        </p:grpSpPr>
        <p:pic>
          <p:nvPicPr>
            <p:cNvPr id="3" name="Picture 2" descr="Z:\home\david\Desktop\anom.phase2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12"/>
            <a:stretch/>
          </p:blipFill>
          <p:spPr bwMode="auto">
            <a:xfrm>
              <a:off x="3429001" y="0"/>
              <a:ext cx="4870544" cy="150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Z:\home\david\Desktop\anom.phase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12"/>
            <a:stretch/>
          </p:blipFill>
          <p:spPr bwMode="auto">
            <a:xfrm>
              <a:off x="3429000" y="1546438"/>
              <a:ext cx="4870545" cy="15015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Z:\home\david\Desktop\anom.phase4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112"/>
            <a:stretch/>
          </p:blipFill>
          <p:spPr bwMode="auto">
            <a:xfrm>
              <a:off x="3429000" y="3048000"/>
              <a:ext cx="4908645" cy="1513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Z:\home\david\Desktop\anom.phase5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99"/>
            <a:stretch/>
          </p:blipFill>
          <p:spPr bwMode="auto">
            <a:xfrm>
              <a:off x="3429000" y="4572000"/>
              <a:ext cx="4946746" cy="19467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28600" y="4819471"/>
            <a:ext cx="2843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MJO and non-MJO episodes are required to produce a comparable rainfall anomaly over the local domain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4458" y="4648200"/>
            <a:ext cx="2843542" cy="14478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1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Episode Identification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686800" cy="144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Episodes were the daily anomaly* of rainfall was greater </a:t>
            </a:r>
            <a:r>
              <a:rPr lang="en-US" sz="2400" dirty="0"/>
              <a:t>than one standard deviation </a:t>
            </a:r>
            <a:r>
              <a:rPr lang="en-US" sz="2400" dirty="0" smtClean="0"/>
              <a:t>for </a:t>
            </a:r>
            <a:r>
              <a:rPr lang="en-US" sz="2400" dirty="0"/>
              <a:t>3 </a:t>
            </a:r>
            <a:r>
              <a:rPr lang="en-US" sz="2400" dirty="0" smtClean="0"/>
              <a:t>consecutive days were used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-38 episodes during extended boreal winter (Oct-Apr)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0" y="64008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*5-day running mean was applied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0" y="2590800"/>
            <a:ext cx="7772400" cy="3839150"/>
            <a:chOff x="1295400" y="3320673"/>
            <a:chExt cx="7772400" cy="3839150"/>
          </a:xfrm>
        </p:grpSpPr>
        <p:pic>
          <p:nvPicPr>
            <p:cNvPr id="1026" name="Picture 2" descr="Z:\home\david\Desktop\series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3320673"/>
              <a:ext cx="5715000" cy="3196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781800" y="6547246"/>
              <a:ext cx="2286000" cy="612577"/>
              <a:chOff x="7132867" y="6013846"/>
              <a:chExt cx="3673929" cy="612577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7132867" y="6321623"/>
                <a:ext cx="397329" cy="225623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7132867" y="6016823"/>
                <a:ext cx="397329" cy="2286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453997" y="6318646"/>
                <a:ext cx="3352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1 or 2-day anomalies  &gt; 1 </a:t>
                </a:r>
                <a:endParaRPr lang="en-US" sz="1400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453997" y="6013846"/>
                <a:ext cx="3352799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3-day anomalies &gt; 1</a:t>
                </a:r>
                <a:endParaRPr lang="en-US" sz="1400" dirty="0"/>
              </a:p>
            </p:txBody>
          </p:sp>
        </p:grpSp>
        <p:cxnSp>
          <p:nvCxnSpPr>
            <p:cNvPr id="12" name="Straight Arrow Connector 11"/>
            <p:cNvCxnSpPr/>
            <p:nvPr/>
          </p:nvCxnSpPr>
          <p:spPr>
            <a:xfrm flipH="1">
              <a:off x="6400800" y="4038600"/>
              <a:ext cx="9144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315200" y="3810000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Only the first peak was considered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0464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Z:\home\david\Desktop\ManusAnalyses-MJOcaseSelection\mjo_dates\winter\2008-01-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0"/>
          <a:stretch/>
        </p:blipFill>
        <p:spPr bwMode="auto">
          <a:xfrm>
            <a:off x="5127530" y="0"/>
            <a:ext cx="394027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1828800"/>
            <a:ext cx="467033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 set of trajectories (</a:t>
            </a:r>
            <a:r>
              <a:rPr lang="en-US" sz="2400" b="1" dirty="0" smtClean="0"/>
              <a:t>3</a:t>
            </a:r>
            <a:r>
              <a:rPr lang="en-US" sz="2400" dirty="0" smtClean="0"/>
              <a:t> to </a:t>
            </a:r>
            <a:r>
              <a:rPr lang="en-US" sz="2400" b="1" dirty="0" smtClean="0"/>
              <a:t>8 </a:t>
            </a:r>
            <a:r>
              <a:rPr lang="en-US" sz="2400" dirty="0" smtClean="0"/>
              <a:t>m/s) were </a:t>
            </a:r>
            <a:r>
              <a:rPr lang="en-US" sz="2400" dirty="0"/>
              <a:t>fitted </a:t>
            </a:r>
            <a:r>
              <a:rPr lang="en-US" sz="2400" dirty="0" smtClean="0"/>
              <a:t>in </a:t>
            </a:r>
            <a:r>
              <a:rPr lang="en-US" sz="2400" dirty="0" err="1" smtClean="0"/>
              <a:t>Hovmuller</a:t>
            </a:r>
            <a:r>
              <a:rPr lang="en-US" sz="2400" dirty="0" smtClean="0"/>
              <a:t> </a:t>
            </a:r>
            <a:r>
              <a:rPr lang="en-US" sz="2400" dirty="0"/>
              <a:t>diagrams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The trajectory with the largest anomalous precipitation is chosen as the possible MJO trajectory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294382"/>
            <a:ext cx="495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Possible MJO Trajectories associated to each episode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8001000" y="1447800"/>
            <a:ext cx="106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Onset over Manus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86600" y="51816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Onset over </a:t>
            </a:r>
            <a:r>
              <a:rPr lang="en-US" dirty="0" err="1" smtClean="0"/>
              <a:t>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1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1750</TotalTime>
  <Words>981</Words>
  <Application>Microsoft Office PowerPoint</Application>
  <PresentationFormat>On-screen Show (4:3)</PresentationFormat>
  <Paragraphs>181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On the Moistening Role of Shallow Convection during the MJO over Manus</vt:lpstr>
      <vt:lpstr>1. Introduction </vt:lpstr>
      <vt:lpstr>PowerPoint Presentation</vt:lpstr>
      <vt:lpstr>Data</vt:lpstr>
      <vt:lpstr>Outline of what follows</vt:lpstr>
      <vt:lpstr>MJO and non-MJO Identification Method</vt:lpstr>
      <vt:lpstr>PowerPoint Presentation</vt:lpstr>
      <vt:lpstr>Episode Identification</vt:lpstr>
      <vt:lpstr>PowerPoint Presentation</vt:lpstr>
      <vt:lpstr>Episode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Summary</vt:lpstr>
      <vt:lpstr>Thank you!</vt:lpstr>
      <vt:lpstr>PowerPoint Presentation</vt:lpstr>
      <vt:lpstr>Extra Slide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Zermeno</dc:creator>
  <cp:lastModifiedBy>David Zermeno</cp:lastModifiedBy>
  <cp:revision>863</cp:revision>
  <dcterms:created xsi:type="dcterms:W3CDTF">2013-08-30T15:18:31Z</dcterms:created>
  <dcterms:modified xsi:type="dcterms:W3CDTF">2014-01-14T22:31:36Z</dcterms:modified>
</cp:coreProperties>
</file>