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84" r:id="rId3"/>
    <p:sldId id="315" r:id="rId4"/>
    <p:sldId id="264" r:id="rId5"/>
    <p:sldId id="265" r:id="rId6"/>
    <p:sldId id="263" r:id="rId7"/>
    <p:sldId id="269" r:id="rId8"/>
    <p:sldId id="260" r:id="rId9"/>
    <p:sldId id="262" r:id="rId10"/>
    <p:sldId id="275" r:id="rId11"/>
    <p:sldId id="270" r:id="rId12"/>
    <p:sldId id="267" r:id="rId13"/>
    <p:sldId id="324" r:id="rId14"/>
    <p:sldId id="325" r:id="rId15"/>
    <p:sldId id="326" r:id="rId16"/>
    <p:sldId id="296" r:id="rId17"/>
    <p:sldId id="328" r:id="rId18"/>
    <p:sldId id="327" r:id="rId19"/>
    <p:sldId id="329" r:id="rId20"/>
    <p:sldId id="330" r:id="rId21"/>
    <p:sldId id="333" r:id="rId22"/>
    <p:sldId id="331" r:id="rId23"/>
    <p:sldId id="332" r:id="rId24"/>
    <p:sldId id="334" r:id="rId25"/>
    <p:sldId id="299" r:id="rId26"/>
    <p:sldId id="304" r:id="rId27"/>
    <p:sldId id="336" r:id="rId28"/>
    <p:sldId id="337" r:id="rId29"/>
    <p:sldId id="338" r:id="rId30"/>
    <p:sldId id="339" r:id="rId31"/>
    <p:sldId id="342" r:id="rId32"/>
    <p:sldId id="343" r:id="rId33"/>
    <p:sldId id="344" r:id="rId34"/>
    <p:sldId id="345" r:id="rId35"/>
    <p:sldId id="348" r:id="rId36"/>
    <p:sldId id="346" r:id="rId37"/>
    <p:sldId id="347" r:id="rId38"/>
    <p:sldId id="280" r:id="rId39"/>
    <p:sldId id="340" r:id="rId40"/>
    <p:sldId id="341" r:id="rId41"/>
    <p:sldId id="322" r:id="rId42"/>
    <p:sldId id="32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748" autoAdjust="0"/>
  </p:normalViewPr>
  <p:slideViewPr>
    <p:cSldViewPr snapToGrid="0" snapToObjects="1">
      <p:cViewPr>
        <p:scale>
          <a:sx n="125" d="100"/>
          <a:sy n="125" d="100"/>
        </p:scale>
        <p:origin x="-71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99054-CCF1-1F4F-B950-EC6D9BAC0739}" type="datetimeFigureOut">
              <a:rPr lang="en-US" smtClean="0"/>
              <a:t>1/16/14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36C0F-54AA-314B-BBC4-005A71B64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7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6C0F-54AA-314B-BBC4-005A71B646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7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6C0F-54AA-314B-BBC4-005A71B646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6C0F-54AA-314B-BBC4-005A71B646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1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6C0F-54AA-314B-BBC4-005A71B646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1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6C0F-54AA-314B-BBC4-005A71B646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36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6C0F-54AA-314B-BBC4-005A71B646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79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6C0F-54AA-314B-BBC4-005A71B646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1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5849-FA29-6D40-8456-8E6FC7A1F9E7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C7D-662D-0F4B-911A-BE9886753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6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5849-FA29-6D40-8456-8E6FC7A1F9E7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C7D-662D-0F4B-911A-BE9886753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2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5849-FA29-6D40-8456-8E6FC7A1F9E7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C7D-662D-0F4B-911A-BE9886753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9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5849-FA29-6D40-8456-8E6FC7A1F9E7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C7D-662D-0F4B-911A-BE9886753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5849-FA29-6D40-8456-8E6FC7A1F9E7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C7D-662D-0F4B-911A-BE9886753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3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5849-FA29-6D40-8456-8E6FC7A1F9E7}" type="datetimeFigureOut">
              <a:rPr lang="en-US" smtClean="0"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C7D-662D-0F4B-911A-BE9886753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5849-FA29-6D40-8456-8E6FC7A1F9E7}" type="datetimeFigureOut">
              <a:rPr lang="en-US" smtClean="0"/>
              <a:t>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C7D-662D-0F4B-911A-BE9886753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5849-FA29-6D40-8456-8E6FC7A1F9E7}" type="datetimeFigureOut">
              <a:rPr lang="en-US" smtClean="0"/>
              <a:t>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C7D-662D-0F4B-911A-BE9886753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8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5849-FA29-6D40-8456-8E6FC7A1F9E7}" type="datetimeFigureOut">
              <a:rPr lang="en-US" smtClean="0"/>
              <a:t>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C7D-662D-0F4B-911A-BE9886753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4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5849-FA29-6D40-8456-8E6FC7A1F9E7}" type="datetimeFigureOut">
              <a:rPr lang="en-US" smtClean="0"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C7D-662D-0F4B-911A-BE9886753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9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5849-FA29-6D40-8456-8E6FC7A1F9E7}" type="datetimeFigureOut">
              <a:rPr lang="en-US" smtClean="0"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C7D-662D-0F4B-911A-BE9886753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bg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5849-FA29-6D40-8456-8E6FC7A1F9E7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E4C7D-662D-0F4B-911A-BE9886753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7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emf"/><Relationship Id="rId3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emf"/><Relationship Id="rId3" Type="http://schemas.openxmlformats.org/officeDocument/2006/relationships/image" Target="../media/image7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1.emf"/><Relationship Id="rId12" Type="http://schemas.openxmlformats.org/officeDocument/2006/relationships/image" Target="../media/image9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emf"/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image" Target="../media/image86.emf"/><Relationship Id="rId7" Type="http://schemas.openxmlformats.org/officeDocument/2006/relationships/image" Target="../media/image87.emf"/><Relationship Id="rId8" Type="http://schemas.openxmlformats.org/officeDocument/2006/relationships/image" Target="../media/image88.emf"/><Relationship Id="rId9" Type="http://schemas.openxmlformats.org/officeDocument/2006/relationships/image" Target="../media/image89.emf"/><Relationship Id="rId10" Type="http://schemas.openxmlformats.org/officeDocument/2006/relationships/image" Target="../media/image9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55.png"/><Relationship Id="rId5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103.emf"/><Relationship Id="rId5" Type="http://schemas.openxmlformats.org/officeDocument/2006/relationships/image" Target="../media/image104.emf"/><Relationship Id="rId6" Type="http://schemas.openxmlformats.org/officeDocument/2006/relationships/image" Target="../media/image10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103.emf"/><Relationship Id="rId5" Type="http://schemas.openxmlformats.org/officeDocument/2006/relationships/image" Target="../media/image104.emf"/><Relationship Id="rId6" Type="http://schemas.openxmlformats.org/officeDocument/2006/relationships/image" Target="../media/image10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7.emf"/><Relationship Id="rId3" Type="http://schemas.openxmlformats.org/officeDocument/2006/relationships/image" Target="../media/image10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9.emf"/><Relationship Id="rId3" Type="http://schemas.openxmlformats.org/officeDocument/2006/relationships/image" Target="../media/image11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3" Type="http://schemas.openxmlformats.org/officeDocument/2006/relationships/image" Target="../media/image22.emf"/><Relationship Id="rId14" Type="http://schemas.openxmlformats.org/officeDocument/2006/relationships/image" Target="../media/image23.emf"/><Relationship Id="rId15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emf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079" y="415037"/>
            <a:ext cx="8340731" cy="312050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Shock-Like Structures</a:t>
            </a:r>
            <a:br>
              <a:rPr lang="en-US" sz="4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the Tropical Cyclone Boundary Layer and the ITCZ Boundary Layer</a:t>
            </a:r>
            <a:endParaRPr lang="en-US" sz="4800" b="1" dirty="0">
              <a:ln w="12700">
                <a:solidFill>
                  <a:schemeClr val="tx2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07053" y="3669959"/>
            <a:ext cx="7734132" cy="92727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Wayne Schubert, Gabriel Williams, Richard Taft,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Chris Slocum and Alex Gonzalez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9514" y="6127950"/>
            <a:ext cx="4347103" cy="73005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90"/>
                </a:solidFill>
              </a:rPr>
              <a:t>Dept. of Atmospheric Science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339027" y="5009015"/>
            <a:ext cx="4644759" cy="170494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5"/>
                </a:solidFill>
              </a:rPr>
              <a:t>Workshop on Tropical Dynamics and the MJO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0090"/>
                </a:solidFill>
              </a:rPr>
              <a:t>January 16, 2014</a:t>
            </a:r>
            <a:endParaRPr lang="en-US" sz="2800" dirty="0">
              <a:solidFill>
                <a:srgbClr val="000090"/>
              </a:solidFill>
            </a:endParaRPr>
          </a:p>
        </p:txBody>
      </p:sp>
      <p:grpSp>
        <p:nvGrpSpPr>
          <p:cNvPr id="6" name="Group 11"/>
          <p:cNvGrpSpPr>
            <a:grpSpLocks noChangeAspect="1"/>
          </p:cNvGrpSpPr>
          <p:nvPr/>
        </p:nvGrpSpPr>
        <p:grpSpPr>
          <a:xfrm>
            <a:off x="493345" y="5198452"/>
            <a:ext cx="3586987" cy="919101"/>
            <a:chOff x="673100" y="2254251"/>
            <a:chExt cx="7742238" cy="2354263"/>
          </a:xfrm>
          <a:solidFill>
            <a:srgbClr val="13694E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673100" y="2384426"/>
              <a:ext cx="4741863" cy="2051050"/>
            </a:xfrm>
            <a:custGeom>
              <a:avLst/>
              <a:gdLst/>
              <a:ahLst/>
              <a:cxnLst>
                <a:cxn ang="0">
                  <a:pos x="3694" y="2104"/>
                </a:cxn>
                <a:cxn ang="0">
                  <a:pos x="3527" y="2163"/>
                </a:cxn>
                <a:cxn ang="0">
                  <a:pos x="3719" y="2482"/>
                </a:cxn>
                <a:cxn ang="0">
                  <a:pos x="5251" y="2138"/>
                </a:cxn>
                <a:cxn ang="0">
                  <a:pos x="4771" y="2463"/>
                </a:cxn>
                <a:cxn ang="0">
                  <a:pos x="4929" y="2245"/>
                </a:cxn>
                <a:cxn ang="0">
                  <a:pos x="4091" y="2493"/>
                </a:cxn>
                <a:cxn ang="0">
                  <a:pos x="3828" y="2310"/>
                </a:cxn>
                <a:cxn ang="0">
                  <a:pos x="4003" y="2450"/>
                </a:cxn>
                <a:cxn ang="0">
                  <a:pos x="5270" y="2493"/>
                </a:cxn>
                <a:cxn ang="0">
                  <a:pos x="4476" y="2388"/>
                </a:cxn>
                <a:cxn ang="0">
                  <a:pos x="4567" y="2436"/>
                </a:cxn>
                <a:cxn ang="0">
                  <a:pos x="5699" y="2250"/>
                </a:cxn>
                <a:cxn ang="0">
                  <a:pos x="5440" y="2463"/>
                </a:cxn>
                <a:cxn ang="0">
                  <a:pos x="5517" y="2513"/>
                </a:cxn>
                <a:cxn ang="0">
                  <a:pos x="4988" y="2257"/>
                </a:cxn>
                <a:cxn ang="0">
                  <a:pos x="4948" y="2340"/>
                </a:cxn>
                <a:cxn ang="0">
                  <a:pos x="5081" y="2498"/>
                </a:cxn>
                <a:cxn ang="0">
                  <a:pos x="4331" y="2226"/>
                </a:cxn>
                <a:cxn ang="0">
                  <a:pos x="889" y="530"/>
                </a:cxn>
                <a:cxn ang="0">
                  <a:pos x="301" y="665"/>
                </a:cxn>
                <a:cxn ang="0">
                  <a:pos x="861" y="246"/>
                </a:cxn>
                <a:cxn ang="0">
                  <a:pos x="79" y="243"/>
                </a:cxn>
                <a:cxn ang="0">
                  <a:pos x="659" y="995"/>
                </a:cxn>
                <a:cxn ang="0">
                  <a:pos x="1750" y="765"/>
                </a:cxn>
                <a:cxn ang="0">
                  <a:pos x="1171" y="842"/>
                </a:cxn>
                <a:cxn ang="0">
                  <a:pos x="1552" y="607"/>
                </a:cxn>
                <a:cxn ang="0">
                  <a:pos x="2530" y="212"/>
                </a:cxn>
                <a:cxn ang="0">
                  <a:pos x="2394" y="992"/>
                </a:cxn>
                <a:cxn ang="0">
                  <a:pos x="2320" y="736"/>
                </a:cxn>
                <a:cxn ang="0">
                  <a:pos x="2740" y="707"/>
                </a:cxn>
                <a:cxn ang="0">
                  <a:pos x="5074" y="674"/>
                </a:cxn>
                <a:cxn ang="0">
                  <a:pos x="5974" y="612"/>
                </a:cxn>
                <a:cxn ang="0">
                  <a:pos x="5294" y="609"/>
                </a:cxn>
                <a:cxn ang="0">
                  <a:pos x="5691" y="820"/>
                </a:cxn>
                <a:cxn ang="0">
                  <a:pos x="1693" y="1002"/>
                </a:cxn>
                <a:cxn ang="0">
                  <a:pos x="4608" y="1860"/>
                </a:cxn>
                <a:cxn ang="0">
                  <a:pos x="5330" y="2032"/>
                </a:cxn>
                <a:cxn ang="0">
                  <a:pos x="5285" y="1850"/>
                </a:cxn>
                <a:cxn ang="0">
                  <a:pos x="5015" y="1487"/>
                </a:cxn>
                <a:cxn ang="0">
                  <a:pos x="5153" y="995"/>
                </a:cxn>
                <a:cxn ang="0">
                  <a:pos x="4507" y="258"/>
                </a:cxn>
                <a:cxn ang="0">
                  <a:pos x="5356" y="1360"/>
                </a:cxn>
                <a:cxn ang="0">
                  <a:pos x="4752" y="335"/>
                </a:cxn>
                <a:cxn ang="0">
                  <a:pos x="4488" y="518"/>
                </a:cxn>
                <a:cxn ang="0">
                  <a:pos x="3123" y="995"/>
                </a:cxn>
                <a:cxn ang="0">
                  <a:pos x="3740" y="2016"/>
                </a:cxn>
                <a:cxn ang="0">
                  <a:pos x="4476" y="2023"/>
                </a:cxn>
                <a:cxn ang="0">
                  <a:pos x="4230" y="1252"/>
                </a:cxn>
                <a:cxn ang="0">
                  <a:pos x="4290" y="1499"/>
                </a:cxn>
                <a:cxn ang="0">
                  <a:pos x="3694" y="1827"/>
                </a:cxn>
                <a:cxn ang="0">
                  <a:pos x="4271" y="958"/>
                </a:cxn>
                <a:cxn ang="0">
                  <a:pos x="3817" y="251"/>
                </a:cxn>
                <a:cxn ang="0">
                  <a:pos x="3991" y="528"/>
                </a:cxn>
                <a:cxn ang="0">
                  <a:pos x="3577" y="1190"/>
                </a:cxn>
                <a:cxn ang="0">
                  <a:pos x="3369" y="447"/>
                </a:cxn>
                <a:cxn ang="0">
                  <a:pos x="2996" y="327"/>
                </a:cxn>
                <a:cxn ang="0">
                  <a:pos x="2693" y="1279"/>
                </a:cxn>
                <a:cxn ang="0">
                  <a:pos x="2975" y="2113"/>
                </a:cxn>
                <a:cxn ang="0">
                  <a:pos x="3300" y="2130"/>
                </a:cxn>
                <a:cxn ang="0">
                  <a:pos x="4278" y="1869"/>
                </a:cxn>
                <a:cxn ang="0">
                  <a:pos x="3986" y="844"/>
                </a:cxn>
              </a:cxnLst>
              <a:rect l="0" t="0" r="r" b="b"/>
              <a:pathLst>
                <a:path w="5974" h="2584">
                  <a:moveTo>
                    <a:pt x="4127" y="2147"/>
                  </a:moveTo>
                  <a:lnTo>
                    <a:pt x="4127" y="2147"/>
                  </a:lnTo>
                  <a:lnTo>
                    <a:pt x="4127" y="2154"/>
                  </a:lnTo>
                  <a:lnTo>
                    <a:pt x="4130" y="2161"/>
                  </a:lnTo>
                  <a:lnTo>
                    <a:pt x="4134" y="2168"/>
                  </a:lnTo>
                  <a:lnTo>
                    <a:pt x="4137" y="2173"/>
                  </a:lnTo>
                  <a:lnTo>
                    <a:pt x="4142" y="2178"/>
                  </a:lnTo>
                  <a:lnTo>
                    <a:pt x="4149" y="2181"/>
                  </a:lnTo>
                  <a:lnTo>
                    <a:pt x="4156" y="2183"/>
                  </a:lnTo>
                  <a:lnTo>
                    <a:pt x="4163" y="2185"/>
                  </a:lnTo>
                  <a:lnTo>
                    <a:pt x="4163" y="2185"/>
                  </a:lnTo>
                  <a:lnTo>
                    <a:pt x="4171" y="2183"/>
                  </a:lnTo>
                  <a:lnTo>
                    <a:pt x="4178" y="2181"/>
                  </a:lnTo>
                  <a:lnTo>
                    <a:pt x="4185" y="2178"/>
                  </a:lnTo>
                  <a:lnTo>
                    <a:pt x="4190" y="2173"/>
                  </a:lnTo>
                  <a:lnTo>
                    <a:pt x="4195" y="2168"/>
                  </a:lnTo>
                  <a:lnTo>
                    <a:pt x="4199" y="2161"/>
                  </a:lnTo>
                  <a:lnTo>
                    <a:pt x="4201" y="2154"/>
                  </a:lnTo>
                  <a:lnTo>
                    <a:pt x="4201" y="2147"/>
                  </a:lnTo>
                  <a:lnTo>
                    <a:pt x="4201" y="2147"/>
                  </a:lnTo>
                  <a:lnTo>
                    <a:pt x="4201" y="2138"/>
                  </a:lnTo>
                  <a:lnTo>
                    <a:pt x="4199" y="2132"/>
                  </a:lnTo>
                  <a:lnTo>
                    <a:pt x="4195" y="2125"/>
                  </a:lnTo>
                  <a:lnTo>
                    <a:pt x="4190" y="2120"/>
                  </a:lnTo>
                  <a:lnTo>
                    <a:pt x="4185" y="2116"/>
                  </a:lnTo>
                  <a:lnTo>
                    <a:pt x="4178" y="2113"/>
                  </a:lnTo>
                  <a:lnTo>
                    <a:pt x="4171" y="2109"/>
                  </a:lnTo>
                  <a:lnTo>
                    <a:pt x="4163" y="2109"/>
                  </a:lnTo>
                  <a:lnTo>
                    <a:pt x="4163" y="2109"/>
                  </a:lnTo>
                  <a:lnTo>
                    <a:pt x="4156" y="2109"/>
                  </a:lnTo>
                  <a:lnTo>
                    <a:pt x="4149" y="2113"/>
                  </a:lnTo>
                  <a:lnTo>
                    <a:pt x="4142" y="2116"/>
                  </a:lnTo>
                  <a:lnTo>
                    <a:pt x="4137" y="2120"/>
                  </a:lnTo>
                  <a:lnTo>
                    <a:pt x="4134" y="2125"/>
                  </a:lnTo>
                  <a:lnTo>
                    <a:pt x="4130" y="2132"/>
                  </a:lnTo>
                  <a:lnTo>
                    <a:pt x="4127" y="2138"/>
                  </a:lnTo>
                  <a:lnTo>
                    <a:pt x="4127" y="2147"/>
                  </a:lnTo>
                  <a:lnTo>
                    <a:pt x="4127" y="2147"/>
                  </a:lnTo>
                  <a:close/>
                  <a:moveTo>
                    <a:pt x="3831" y="2104"/>
                  </a:moveTo>
                  <a:lnTo>
                    <a:pt x="3831" y="2087"/>
                  </a:lnTo>
                  <a:lnTo>
                    <a:pt x="3694" y="2087"/>
                  </a:lnTo>
                  <a:lnTo>
                    <a:pt x="3694" y="2104"/>
                  </a:lnTo>
                  <a:lnTo>
                    <a:pt x="3694" y="2104"/>
                  </a:lnTo>
                  <a:lnTo>
                    <a:pt x="3709" y="2104"/>
                  </a:lnTo>
                  <a:lnTo>
                    <a:pt x="3718" y="2104"/>
                  </a:lnTo>
                  <a:lnTo>
                    <a:pt x="3728" y="2107"/>
                  </a:lnTo>
                  <a:lnTo>
                    <a:pt x="3737" y="2113"/>
                  </a:lnTo>
                  <a:lnTo>
                    <a:pt x="3742" y="2118"/>
                  </a:lnTo>
                  <a:lnTo>
                    <a:pt x="3745" y="2121"/>
                  </a:lnTo>
                  <a:lnTo>
                    <a:pt x="3749" y="2128"/>
                  </a:lnTo>
                  <a:lnTo>
                    <a:pt x="3750" y="2135"/>
                  </a:lnTo>
                  <a:lnTo>
                    <a:pt x="3752" y="2144"/>
                  </a:lnTo>
                  <a:lnTo>
                    <a:pt x="3752" y="2152"/>
                  </a:lnTo>
                  <a:lnTo>
                    <a:pt x="3752" y="2369"/>
                  </a:lnTo>
                  <a:lnTo>
                    <a:pt x="3752" y="2369"/>
                  </a:lnTo>
                  <a:lnTo>
                    <a:pt x="3752" y="2381"/>
                  </a:lnTo>
                  <a:lnTo>
                    <a:pt x="3749" y="2395"/>
                  </a:lnTo>
                  <a:lnTo>
                    <a:pt x="3745" y="2407"/>
                  </a:lnTo>
                  <a:lnTo>
                    <a:pt x="3742" y="2417"/>
                  </a:lnTo>
                  <a:lnTo>
                    <a:pt x="3735" y="2429"/>
                  </a:lnTo>
                  <a:lnTo>
                    <a:pt x="3728" y="2439"/>
                  </a:lnTo>
                  <a:lnTo>
                    <a:pt x="3713" y="2456"/>
                  </a:lnTo>
                  <a:lnTo>
                    <a:pt x="3695" y="2472"/>
                  </a:lnTo>
                  <a:lnTo>
                    <a:pt x="3676" y="2482"/>
                  </a:lnTo>
                  <a:lnTo>
                    <a:pt x="3658" y="2491"/>
                  </a:lnTo>
                  <a:lnTo>
                    <a:pt x="3649" y="2493"/>
                  </a:lnTo>
                  <a:lnTo>
                    <a:pt x="3640" y="2493"/>
                  </a:lnTo>
                  <a:lnTo>
                    <a:pt x="3640" y="2493"/>
                  </a:lnTo>
                  <a:lnTo>
                    <a:pt x="3615" y="2491"/>
                  </a:lnTo>
                  <a:lnTo>
                    <a:pt x="3592" y="2487"/>
                  </a:lnTo>
                  <a:lnTo>
                    <a:pt x="3582" y="2484"/>
                  </a:lnTo>
                  <a:lnTo>
                    <a:pt x="3572" y="2479"/>
                  </a:lnTo>
                  <a:lnTo>
                    <a:pt x="3563" y="2474"/>
                  </a:lnTo>
                  <a:lnTo>
                    <a:pt x="3556" y="2468"/>
                  </a:lnTo>
                  <a:lnTo>
                    <a:pt x="3549" y="2460"/>
                  </a:lnTo>
                  <a:lnTo>
                    <a:pt x="3544" y="2451"/>
                  </a:lnTo>
                  <a:lnTo>
                    <a:pt x="3539" y="2441"/>
                  </a:lnTo>
                  <a:lnTo>
                    <a:pt x="3534" y="2431"/>
                  </a:lnTo>
                  <a:lnTo>
                    <a:pt x="3530" y="2417"/>
                  </a:lnTo>
                  <a:lnTo>
                    <a:pt x="3529" y="2403"/>
                  </a:lnTo>
                  <a:lnTo>
                    <a:pt x="3527" y="2386"/>
                  </a:lnTo>
                  <a:lnTo>
                    <a:pt x="3527" y="2369"/>
                  </a:lnTo>
                  <a:lnTo>
                    <a:pt x="3527" y="2163"/>
                  </a:lnTo>
                  <a:lnTo>
                    <a:pt x="3527" y="2163"/>
                  </a:lnTo>
                  <a:lnTo>
                    <a:pt x="3527" y="2144"/>
                  </a:lnTo>
                  <a:lnTo>
                    <a:pt x="3530" y="2130"/>
                  </a:lnTo>
                  <a:lnTo>
                    <a:pt x="3536" y="2120"/>
                  </a:lnTo>
                  <a:lnTo>
                    <a:pt x="3542" y="2111"/>
                  </a:lnTo>
                  <a:lnTo>
                    <a:pt x="3551" y="2107"/>
                  </a:lnTo>
                  <a:lnTo>
                    <a:pt x="3561" y="2104"/>
                  </a:lnTo>
                  <a:lnTo>
                    <a:pt x="3573" y="2102"/>
                  </a:lnTo>
                  <a:lnTo>
                    <a:pt x="3587" y="2104"/>
                  </a:lnTo>
                  <a:lnTo>
                    <a:pt x="3587" y="2087"/>
                  </a:lnTo>
                  <a:lnTo>
                    <a:pt x="3407" y="2087"/>
                  </a:lnTo>
                  <a:lnTo>
                    <a:pt x="3407" y="2104"/>
                  </a:lnTo>
                  <a:lnTo>
                    <a:pt x="3407" y="2104"/>
                  </a:lnTo>
                  <a:lnTo>
                    <a:pt x="3420" y="2104"/>
                  </a:lnTo>
                  <a:lnTo>
                    <a:pt x="3432" y="2106"/>
                  </a:lnTo>
                  <a:lnTo>
                    <a:pt x="3443" y="2109"/>
                  </a:lnTo>
                  <a:lnTo>
                    <a:pt x="3450" y="2114"/>
                  </a:lnTo>
                  <a:lnTo>
                    <a:pt x="3455" y="2121"/>
                  </a:lnTo>
                  <a:lnTo>
                    <a:pt x="3458" y="2132"/>
                  </a:lnTo>
                  <a:lnTo>
                    <a:pt x="3460" y="2142"/>
                  </a:lnTo>
                  <a:lnTo>
                    <a:pt x="3462" y="2156"/>
                  </a:lnTo>
                  <a:lnTo>
                    <a:pt x="3462" y="2372"/>
                  </a:lnTo>
                  <a:lnTo>
                    <a:pt x="3462" y="2372"/>
                  </a:lnTo>
                  <a:lnTo>
                    <a:pt x="3462" y="2395"/>
                  </a:lnTo>
                  <a:lnTo>
                    <a:pt x="3465" y="2415"/>
                  </a:lnTo>
                  <a:lnTo>
                    <a:pt x="3470" y="2432"/>
                  </a:lnTo>
                  <a:lnTo>
                    <a:pt x="3477" y="2448"/>
                  </a:lnTo>
                  <a:lnTo>
                    <a:pt x="3484" y="2462"/>
                  </a:lnTo>
                  <a:lnTo>
                    <a:pt x="3494" y="2474"/>
                  </a:lnTo>
                  <a:lnTo>
                    <a:pt x="3505" y="2484"/>
                  </a:lnTo>
                  <a:lnTo>
                    <a:pt x="3517" y="2493"/>
                  </a:lnTo>
                  <a:lnTo>
                    <a:pt x="3529" y="2499"/>
                  </a:lnTo>
                  <a:lnTo>
                    <a:pt x="3542" y="2505"/>
                  </a:lnTo>
                  <a:lnTo>
                    <a:pt x="3556" y="2508"/>
                  </a:lnTo>
                  <a:lnTo>
                    <a:pt x="3570" y="2511"/>
                  </a:lnTo>
                  <a:lnTo>
                    <a:pt x="3599" y="2515"/>
                  </a:lnTo>
                  <a:lnTo>
                    <a:pt x="3628" y="2515"/>
                  </a:lnTo>
                  <a:lnTo>
                    <a:pt x="3628" y="2515"/>
                  </a:lnTo>
                  <a:lnTo>
                    <a:pt x="3649" y="2513"/>
                  </a:lnTo>
                  <a:lnTo>
                    <a:pt x="3673" y="2506"/>
                  </a:lnTo>
                  <a:lnTo>
                    <a:pt x="3697" y="2496"/>
                  </a:lnTo>
                  <a:lnTo>
                    <a:pt x="3707" y="2489"/>
                  </a:lnTo>
                  <a:lnTo>
                    <a:pt x="3719" y="2482"/>
                  </a:lnTo>
                  <a:lnTo>
                    <a:pt x="3730" y="2472"/>
                  </a:lnTo>
                  <a:lnTo>
                    <a:pt x="3740" y="2462"/>
                  </a:lnTo>
                  <a:lnTo>
                    <a:pt x="3749" y="2451"/>
                  </a:lnTo>
                  <a:lnTo>
                    <a:pt x="3757" y="2438"/>
                  </a:lnTo>
                  <a:lnTo>
                    <a:pt x="3762" y="2424"/>
                  </a:lnTo>
                  <a:lnTo>
                    <a:pt x="3768" y="2408"/>
                  </a:lnTo>
                  <a:lnTo>
                    <a:pt x="3771" y="2393"/>
                  </a:lnTo>
                  <a:lnTo>
                    <a:pt x="3771" y="2374"/>
                  </a:lnTo>
                  <a:lnTo>
                    <a:pt x="3771" y="2154"/>
                  </a:lnTo>
                  <a:lnTo>
                    <a:pt x="3771" y="2154"/>
                  </a:lnTo>
                  <a:lnTo>
                    <a:pt x="3773" y="2144"/>
                  </a:lnTo>
                  <a:lnTo>
                    <a:pt x="3773" y="2135"/>
                  </a:lnTo>
                  <a:lnTo>
                    <a:pt x="3776" y="2128"/>
                  </a:lnTo>
                  <a:lnTo>
                    <a:pt x="3778" y="2121"/>
                  </a:lnTo>
                  <a:lnTo>
                    <a:pt x="3781" y="2116"/>
                  </a:lnTo>
                  <a:lnTo>
                    <a:pt x="3786" y="2113"/>
                  </a:lnTo>
                  <a:lnTo>
                    <a:pt x="3795" y="2107"/>
                  </a:lnTo>
                  <a:lnTo>
                    <a:pt x="3805" y="2104"/>
                  </a:lnTo>
                  <a:lnTo>
                    <a:pt x="3814" y="2104"/>
                  </a:lnTo>
                  <a:lnTo>
                    <a:pt x="3831" y="2104"/>
                  </a:lnTo>
                  <a:lnTo>
                    <a:pt x="3831" y="2104"/>
                  </a:lnTo>
                  <a:close/>
                  <a:moveTo>
                    <a:pt x="5177" y="2147"/>
                  </a:moveTo>
                  <a:lnTo>
                    <a:pt x="5177" y="2147"/>
                  </a:lnTo>
                  <a:lnTo>
                    <a:pt x="5177" y="2154"/>
                  </a:lnTo>
                  <a:lnTo>
                    <a:pt x="5179" y="2161"/>
                  </a:lnTo>
                  <a:lnTo>
                    <a:pt x="5182" y="2168"/>
                  </a:lnTo>
                  <a:lnTo>
                    <a:pt x="5187" y="2173"/>
                  </a:lnTo>
                  <a:lnTo>
                    <a:pt x="5192" y="2178"/>
                  </a:lnTo>
                  <a:lnTo>
                    <a:pt x="5199" y="2181"/>
                  </a:lnTo>
                  <a:lnTo>
                    <a:pt x="5206" y="2183"/>
                  </a:lnTo>
                  <a:lnTo>
                    <a:pt x="5213" y="2185"/>
                  </a:lnTo>
                  <a:lnTo>
                    <a:pt x="5213" y="2185"/>
                  </a:lnTo>
                  <a:lnTo>
                    <a:pt x="5221" y="2183"/>
                  </a:lnTo>
                  <a:lnTo>
                    <a:pt x="5228" y="2181"/>
                  </a:lnTo>
                  <a:lnTo>
                    <a:pt x="5234" y="2178"/>
                  </a:lnTo>
                  <a:lnTo>
                    <a:pt x="5240" y="2173"/>
                  </a:lnTo>
                  <a:lnTo>
                    <a:pt x="5244" y="2168"/>
                  </a:lnTo>
                  <a:lnTo>
                    <a:pt x="5247" y="2161"/>
                  </a:lnTo>
                  <a:lnTo>
                    <a:pt x="5251" y="2154"/>
                  </a:lnTo>
                  <a:lnTo>
                    <a:pt x="5251" y="2147"/>
                  </a:lnTo>
                  <a:lnTo>
                    <a:pt x="5251" y="2147"/>
                  </a:lnTo>
                  <a:lnTo>
                    <a:pt x="5251" y="2138"/>
                  </a:lnTo>
                  <a:lnTo>
                    <a:pt x="5247" y="2132"/>
                  </a:lnTo>
                  <a:lnTo>
                    <a:pt x="5244" y="2125"/>
                  </a:lnTo>
                  <a:lnTo>
                    <a:pt x="5240" y="2120"/>
                  </a:lnTo>
                  <a:lnTo>
                    <a:pt x="5234" y="2116"/>
                  </a:lnTo>
                  <a:lnTo>
                    <a:pt x="5228" y="2113"/>
                  </a:lnTo>
                  <a:lnTo>
                    <a:pt x="5221" y="2109"/>
                  </a:lnTo>
                  <a:lnTo>
                    <a:pt x="5213" y="2109"/>
                  </a:lnTo>
                  <a:lnTo>
                    <a:pt x="5213" y="2109"/>
                  </a:lnTo>
                  <a:lnTo>
                    <a:pt x="5206" y="2109"/>
                  </a:lnTo>
                  <a:lnTo>
                    <a:pt x="5199" y="2113"/>
                  </a:lnTo>
                  <a:lnTo>
                    <a:pt x="5192" y="2116"/>
                  </a:lnTo>
                  <a:lnTo>
                    <a:pt x="5187" y="2120"/>
                  </a:lnTo>
                  <a:lnTo>
                    <a:pt x="5182" y="2125"/>
                  </a:lnTo>
                  <a:lnTo>
                    <a:pt x="5179" y="2132"/>
                  </a:lnTo>
                  <a:lnTo>
                    <a:pt x="5177" y="2138"/>
                  </a:lnTo>
                  <a:lnTo>
                    <a:pt x="5177" y="2147"/>
                  </a:lnTo>
                  <a:lnTo>
                    <a:pt x="5177" y="2147"/>
                  </a:lnTo>
                  <a:close/>
                  <a:moveTo>
                    <a:pt x="4892" y="2211"/>
                  </a:moveTo>
                  <a:lnTo>
                    <a:pt x="4892" y="2211"/>
                  </a:lnTo>
                  <a:lnTo>
                    <a:pt x="4881" y="2212"/>
                  </a:lnTo>
                  <a:lnTo>
                    <a:pt x="4873" y="2214"/>
                  </a:lnTo>
                  <a:lnTo>
                    <a:pt x="4864" y="2219"/>
                  </a:lnTo>
                  <a:lnTo>
                    <a:pt x="4857" y="2226"/>
                  </a:lnTo>
                  <a:lnTo>
                    <a:pt x="4849" y="2235"/>
                  </a:lnTo>
                  <a:lnTo>
                    <a:pt x="4842" y="2243"/>
                  </a:lnTo>
                  <a:lnTo>
                    <a:pt x="4828" y="2271"/>
                  </a:lnTo>
                  <a:lnTo>
                    <a:pt x="4828" y="2214"/>
                  </a:lnTo>
                  <a:lnTo>
                    <a:pt x="4828" y="2214"/>
                  </a:lnTo>
                  <a:lnTo>
                    <a:pt x="4807" y="2226"/>
                  </a:lnTo>
                  <a:lnTo>
                    <a:pt x="4785" y="2236"/>
                  </a:lnTo>
                  <a:lnTo>
                    <a:pt x="4735" y="2257"/>
                  </a:lnTo>
                  <a:lnTo>
                    <a:pt x="4735" y="2257"/>
                  </a:lnTo>
                  <a:lnTo>
                    <a:pt x="4745" y="2259"/>
                  </a:lnTo>
                  <a:lnTo>
                    <a:pt x="4754" y="2262"/>
                  </a:lnTo>
                  <a:lnTo>
                    <a:pt x="4759" y="2264"/>
                  </a:lnTo>
                  <a:lnTo>
                    <a:pt x="4764" y="2269"/>
                  </a:lnTo>
                  <a:lnTo>
                    <a:pt x="4768" y="2274"/>
                  </a:lnTo>
                  <a:lnTo>
                    <a:pt x="4769" y="2279"/>
                  </a:lnTo>
                  <a:lnTo>
                    <a:pt x="4771" y="2298"/>
                  </a:lnTo>
                  <a:lnTo>
                    <a:pt x="4771" y="2453"/>
                  </a:lnTo>
                  <a:lnTo>
                    <a:pt x="4771" y="2453"/>
                  </a:lnTo>
                  <a:lnTo>
                    <a:pt x="4771" y="2463"/>
                  </a:lnTo>
                  <a:lnTo>
                    <a:pt x="4769" y="2472"/>
                  </a:lnTo>
                  <a:lnTo>
                    <a:pt x="4766" y="2479"/>
                  </a:lnTo>
                  <a:lnTo>
                    <a:pt x="4763" y="2484"/>
                  </a:lnTo>
                  <a:lnTo>
                    <a:pt x="4757" y="2487"/>
                  </a:lnTo>
                  <a:lnTo>
                    <a:pt x="4749" y="2489"/>
                  </a:lnTo>
                  <a:lnTo>
                    <a:pt x="4740" y="2491"/>
                  </a:lnTo>
                  <a:lnTo>
                    <a:pt x="4730" y="2491"/>
                  </a:lnTo>
                  <a:lnTo>
                    <a:pt x="4730" y="2499"/>
                  </a:lnTo>
                  <a:lnTo>
                    <a:pt x="4866" y="2499"/>
                  </a:lnTo>
                  <a:lnTo>
                    <a:pt x="4866" y="2493"/>
                  </a:lnTo>
                  <a:lnTo>
                    <a:pt x="4866" y="2493"/>
                  </a:lnTo>
                  <a:lnTo>
                    <a:pt x="4849" y="2491"/>
                  </a:lnTo>
                  <a:lnTo>
                    <a:pt x="4842" y="2487"/>
                  </a:lnTo>
                  <a:lnTo>
                    <a:pt x="4837" y="2484"/>
                  </a:lnTo>
                  <a:lnTo>
                    <a:pt x="4831" y="2479"/>
                  </a:lnTo>
                  <a:lnTo>
                    <a:pt x="4830" y="2472"/>
                  </a:lnTo>
                  <a:lnTo>
                    <a:pt x="4828" y="2462"/>
                  </a:lnTo>
                  <a:lnTo>
                    <a:pt x="4828" y="2450"/>
                  </a:lnTo>
                  <a:lnTo>
                    <a:pt x="4828" y="2310"/>
                  </a:lnTo>
                  <a:lnTo>
                    <a:pt x="4828" y="2310"/>
                  </a:lnTo>
                  <a:lnTo>
                    <a:pt x="4828" y="2300"/>
                  </a:lnTo>
                  <a:lnTo>
                    <a:pt x="4831" y="2290"/>
                  </a:lnTo>
                  <a:lnTo>
                    <a:pt x="4835" y="2279"/>
                  </a:lnTo>
                  <a:lnTo>
                    <a:pt x="4840" y="2271"/>
                  </a:lnTo>
                  <a:lnTo>
                    <a:pt x="4847" y="2264"/>
                  </a:lnTo>
                  <a:lnTo>
                    <a:pt x="4852" y="2262"/>
                  </a:lnTo>
                  <a:lnTo>
                    <a:pt x="4855" y="2262"/>
                  </a:lnTo>
                  <a:lnTo>
                    <a:pt x="4861" y="2262"/>
                  </a:lnTo>
                  <a:lnTo>
                    <a:pt x="4866" y="2266"/>
                  </a:lnTo>
                  <a:lnTo>
                    <a:pt x="4871" y="2269"/>
                  </a:lnTo>
                  <a:lnTo>
                    <a:pt x="4878" y="2274"/>
                  </a:lnTo>
                  <a:lnTo>
                    <a:pt x="4878" y="2274"/>
                  </a:lnTo>
                  <a:lnTo>
                    <a:pt x="4885" y="2281"/>
                  </a:lnTo>
                  <a:lnTo>
                    <a:pt x="4893" y="2283"/>
                  </a:lnTo>
                  <a:lnTo>
                    <a:pt x="4900" y="2283"/>
                  </a:lnTo>
                  <a:lnTo>
                    <a:pt x="4909" y="2279"/>
                  </a:lnTo>
                  <a:lnTo>
                    <a:pt x="4916" y="2276"/>
                  </a:lnTo>
                  <a:lnTo>
                    <a:pt x="4922" y="2269"/>
                  </a:lnTo>
                  <a:lnTo>
                    <a:pt x="4926" y="2262"/>
                  </a:lnTo>
                  <a:lnTo>
                    <a:pt x="4929" y="2254"/>
                  </a:lnTo>
                  <a:lnTo>
                    <a:pt x="4929" y="2254"/>
                  </a:lnTo>
                  <a:lnTo>
                    <a:pt x="4929" y="2245"/>
                  </a:lnTo>
                  <a:lnTo>
                    <a:pt x="4928" y="2236"/>
                  </a:lnTo>
                  <a:lnTo>
                    <a:pt x="4926" y="2230"/>
                  </a:lnTo>
                  <a:lnTo>
                    <a:pt x="4921" y="2224"/>
                  </a:lnTo>
                  <a:lnTo>
                    <a:pt x="4916" y="2219"/>
                  </a:lnTo>
                  <a:lnTo>
                    <a:pt x="4909" y="2214"/>
                  </a:lnTo>
                  <a:lnTo>
                    <a:pt x="4900" y="2212"/>
                  </a:lnTo>
                  <a:lnTo>
                    <a:pt x="4892" y="2211"/>
                  </a:lnTo>
                  <a:lnTo>
                    <a:pt x="4892" y="2211"/>
                  </a:lnTo>
                  <a:close/>
                  <a:moveTo>
                    <a:pt x="4218" y="2493"/>
                  </a:moveTo>
                  <a:lnTo>
                    <a:pt x="4218" y="2493"/>
                  </a:lnTo>
                  <a:lnTo>
                    <a:pt x="4211" y="2493"/>
                  </a:lnTo>
                  <a:lnTo>
                    <a:pt x="4204" y="2491"/>
                  </a:lnTo>
                  <a:lnTo>
                    <a:pt x="4199" y="2487"/>
                  </a:lnTo>
                  <a:lnTo>
                    <a:pt x="4195" y="2484"/>
                  </a:lnTo>
                  <a:lnTo>
                    <a:pt x="4192" y="2477"/>
                  </a:lnTo>
                  <a:lnTo>
                    <a:pt x="4190" y="2470"/>
                  </a:lnTo>
                  <a:lnTo>
                    <a:pt x="4190" y="2451"/>
                  </a:lnTo>
                  <a:lnTo>
                    <a:pt x="4190" y="2214"/>
                  </a:lnTo>
                  <a:lnTo>
                    <a:pt x="4190" y="2214"/>
                  </a:lnTo>
                  <a:lnTo>
                    <a:pt x="4168" y="2226"/>
                  </a:lnTo>
                  <a:lnTo>
                    <a:pt x="4146" y="2238"/>
                  </a:lnTo>
                  <a:lnTo>
                    <a:pt x="4123" y="2248"/>
                  </a:lnTo>
                  <a:lnTo>
                    <a:pt x="4099" y="2257"/>
                  </a:lnTo>
                  <a:lnTo>
                    <a:pt x="4099" y="2257"/>
                  </a:lnTo>
                  <a:lnTo>
                    <a:pt x="4111" y="2259"/>
                  </a:lnTo>
                  <a:lnTo>
                    <a:pt x="4120" y="2260"/>
                  </a:lnTo>
                  <a:lnTo>
                    <a:pt x="4127" y="2266"/>
                  </a:lnTo>
                  <a:lnTo>
                    <a:pt x="4130" y="2269"/>
                  </a:lnTo>
                  <a:lnTo>
                    <a:pt x="4132" y="2276"/>
                  </a:lnTo>
                  <a:lnTo>
                    <a:pt x="4134" y="2281"/>
                  </a:lnTo>
                  <a:lnTo>
                    <a:pt x="4134" y="2293"/>
                  </a:lnTo>
                  <a:lnTo>
                    <a:pt x="4134" y="2451"/>
                  </a:lnTo>
                  <a:lnTo>
                    <a:pt x="4134" y="2451"/>
                  </a:lnTo>
                  <a:lnTo>
                    <a:pt x="4134" y="2460"/>
                  </a:lnTo>
                  <a:lnTo>
                    <a:pt x="4132" y="2468"/>
                  </a:lnTo>
                  <a:lnTo>
                    <a:pt x="4130" y="2475"/>
                  </a:lnTo>
                  <a:lnTo>
                    <a:pt x="4127" y="2482"/>
                  </a:lnTo>
                  <a:lnTo>
                    <a:pt x="4120" y="2486"/>
                  </a:lnTo>
                  <a:lnTo>
                    <a:pt x="4113" y="2489"/>
                  </a:lnTo>
                  <a:lnTo>
                    <a:pt x="4103" y="2491"/>
                  </a:lnTo>
                  <a:lnTo>
                    <a:pt x="4091" y="2493"/>
                  </a:lnTo>
                  <a:lnTo>
                    <a:pt x="4091" y="2493"/>
                  </a:lnTo>
                  <a:lnTo>
                    <a:pt x="4091" y="2493"/>
                  </a:lnTo>
                  <a:lnTo>
                    <a:pt x="4077" y="2491"/>
                  </a:lnTo>
                  <a:lnTo>
                    <a:pt x="4072" y="2489"/>
                  </a:lnTo>
                  <a:lnTo>
                    <a:pt x="4068" y="2486"/>
                  </a:lnTo>
                  <a:lnTo>
                    <a:pt x="4063" y="2480"/>
                  </a:lnTo>
                  <a:lnTo>
                    <a:pt x="4061" y="2474"/>
                  </a:lnTo>
                  <a:lnTo>
                    <a:pt x="4060" y="2463"/>
                  </a:lnTo>
                  <a:lnTo>
                    <a:pt x="4060" y="2451"/>
                  </a:lnTo>
                  <a:lnTo>
                    <a:pt x="4060" y="2319"/>
                  </a:lnTo>
                  <a:lnTo>
                    <a:pt x="4060" y="2319"/>
                  </a:lnTo>
                  <a:lnTo>
                    <a:pt x="4058" y="2291"/>
                  </a:lnTo>
                  <a:lnTo>
                    <a:pt x="4055" y="2269"/>
                  </a:lnTo>
                  <a:lnTo>
                    <a:pt x="4048" y="2250"/>
                  </a:lnTo>
                  <a:lnTo>
                    <a:pt x="4044" y="2243"/>
                  </a:lnTo>
                  <a:lnTo>
                    <a:pt x="4041" y="2236"/>
                  </a:lnTo>
                  <a:lnTo>
                    <a:pt x="4036" y="2231"/>
                  </a:lnTo>
                  <a:lnTo>
                    <a:pt x="4029" y="2228"/>
                  </a:lnTo>
                  <a:lnTo>
                    <a:pt x="4015" y="2221"/>
                  </a:lnTo>
                  <a:lnTo>
                    <a:pt x="4000" y="2218"/>
                  </a:lnTo>
                  <a:lnTo>
                    <a:pt x="3981" y="2216"/>
                  </a:lnTo>
                  <a:lnTo>
                    <a:pt x="3981" y="2216"/>
                  </a:lnTo>
                  <a:lnTo>
                    <a:pt x="3969" y="2218"/>
                  </a:lnTo>
                  <a:lnTo>
                    <a:pt x="3955" y="2219"/>
                  </a:lnTo>
                  <a:lnTo>
                    <a:pt x="3943" y="2223"/>
                  </a:lnTo>
                  <a:lnTo>
                    <a:pt x="3929" y="2230"/>
                  </a:lnTo>
                  <a:lnTo>
                    <a:pt x="3915" y="2238"/>
                  </a:lnTo>
                  <a:lnTo>
                    <a:pt x="3905" y="2248"/>
                  </a:lnTo>
                  <a:lnTo>
                    <a:pt x="3893" y="2262"/>
                  </a:lnTo>
                  <a:lnTo>
                    <a:pt x="3884" y="2279"/>
                  </a:lnTo>
                  <a:lnTo>
                    <a:pt x="3884" y="2212"/>
                  </a:lnTo>
                  <a:lnTo>
                    <a:pt x="3884" y="2212"/>
                  </a:lnTo>
                  <a:lnTo>
                    <a:pt x="3862" y="2226"/>
                  </a:lnTo>
                  <a:lnTo>
                    <a:pt x="3838" y="2238"/>
                  </a:lnTo>
                  <a:lnTo>
                    <a:pt x="3792" y="2259"/>
                  </a:lnTo>
                  <a:lnTo>
                    <a:pt x="3792" y="2259"/>
                  </a:lnTo>
                  <a:lnTo>
                    <a:pt x="3809" y="2262"/>
                  </a:lnTo>
                  <a:lnTo>
                    <a:pt x="3814" y="2264"/>
                  </a:lnTo>
                  <a:lnTo>
                    <a:pt x="3819" y="2269"/>
                  </a:lnTo>
                  <a:lnTo>
                    <a:pt x="3823" y="2274"/>
                  </a:lnTo>
                  <a:lnTo>
                    <a:pt x="3826" y="2283"/>
                  </a:lnTo>
                  <a:lnTo>
                    <a:pt x="3828" y="2295"/>
                  </a:lnTo>
                  <a:lnTo>
                    <a:pt x="3828" y="2310"/>
                  </a:lnTo>
                  <a:lnTo>
                    <a:pt x="3828" y="2441"/>
                  </a:lnTo>
                  <a:lnTo>
                    <a:pt x="3828" y="2441"/>
                  </a:lnTo>
                  <a:lnTo>
                    <a:pt x="3826" y="2453"/>
                  </a:lnTo>
                  <a:lnTo>
                    <a:pt x="3824" y="2465"/>
                  </a:lnTo>
                  <a:lnTo>
                    <a:pt x="3823" y="2474"/>
                  </a:lnTo>
                  <a:lnTo>
                    <a:pt x="3817" y="2480"/>
                  </a:lnTo>
                  <a:lnTo>
                    <a:pt x="3812" y="2486"/>
                  </a:lnTo>
                  <a:lnTo>
                    <a:pt x="3805" y="2491"/>
                  </a:lnTo>
                  <a:lnTo>
                    <a:pt x="3797" y="2493"/>
                  </a:lnTo>
                  <a:lnTo>
                    <a:pt x="3786" y="2493"/>
                  </a:lnTo>
                  <a:lnTo>
                    <a:pt x="3786" y="2499"/>
                  </a:lnTo>
                  <a:lnTo>
                    <a:pt x="3933" y="2499"/>
                  </a:lnTo>
                  <a:lnTo>
                    <a:pt x="3933" y="2493"/>
                  </a:lnTo>
                  <a:lnTo>
                    <a:pt x="3933" y="2493"/>
                  </a:lnTo>
                  <a:lnTo>
                    <a:pt x="3922" y="2493"/>
                  </a:lnTo>
                  <a:lnTo>
                    <a:pt x="3914" y="2491"/>
                  </a:lnTo>
                  <a:lnTo>
                    <a:pt x="3905" y="2487"/>
                  </a:lnTo>
                  <a:lnTo>
                    <a:pt x="3898" y="2484"/>
                  </a:lnTo>
                  <a:lnTo>
                    <a:pt x="3893" y="2477"/>
                  </a:lnTo>
                  <a:lnTo>
                    <a:pt x="3888" y="2470"/>
                  </a:lnTo>
                  <a:lnTo>
                    <a:pt x="3886" y="2463"/>
                  </a:lnTo>
                  <a:lnTo>
                    <a:pt x="3884" y="2453"/>
                  </a:lnTo>
                  <a:lnTo>
                    <a:pt x="3884" y="2322"/>
                  </a:lnTo>
                  <a:lnTo>
                    <a:pt x="3884" y="2322"/>
                  </a:lnTo>
                  <a:lnTo>
                    <a:pt x="3886" y="2307"/>
                  </a:lnTo>
                  <a:lnTo>
                    <a:pt x="3890" y="2295"/>
                  </a:lnTo>
                  <a:lnTo>
                    <a:pt x="3896" y="2283"/>
                  </a:lnTo>
                  <a:lnTo>
                    <a:pt x="3903" y="2274"/>
                  </a:lnTo>
                  <a:lnTo>
                    <a:pt x="3912" y="2267"/>
                  </a:lnTo>
                  <a:lnTo>
                    <a:pt x="3922" y="2262"/>
                  </a:lnTo>
                  <a:lnTo>
                    <a:pt x="3933" y="2257"/>
                  </a:lnTo>
                  <a:lnTo>
                    <a:pt x="3943" y="2257"/>
                  </a:lnTo>
                  <a:lnTo>
                    <a:pt x="3955" y="2257"/>
                  </a:lnTo>
                  <a:lnTo>
                    <a:pt x="3965" y="2259"/>
                  </a:lnTo>
                  <a:lnTo>
                    <a:pt x="3975" y="2262"/>
                  </a:lnTo>
                  <a:lnTo>
                    <a:pt x="3984" y="2269"/>
                  </a:lnTo>
                  <a:lnTo>
                    <a:pt x="3991" y="2276"/>
                  </a:lnTo>
                  <a:lnTo>
                    <a:pt x="3996" y="2286"/>
                  </a:lnTo>
                  <a:lnTo>
                    <a:pt x="4001" y="2298"/>
                  </a:lnTo>
                  <a:lnTo>
                    <a:pt x="4001" y="2312"/>
                  </a:lnTo>
                  <a:lnTo>
                    <a:pt x="4003" y="2450"/>
                  </a:lnTo>
                  <a:lnTo>
                    <a:pt x="4003" y="2450"/>
                  </a:lnTo>
                  <a:lnTo>
                    <a:pt x="4001" y="2468"/>
                  </a:lnTo>
                  <a:lnTo>
                    <a:pt x="4000" y="2477"/>
                  </a:lnTo>
                  <a:lnTo>
                    <a:pt x="3998" y="2482"/>
                  </a:lnTo>
                  <a:lnTo>
                    <a:pt x="3993" y="2487"/>
                  </a:lnTo>
                  <a:lnTo>
                    <a:pt x="3989" y="2491"/>
                  </a:lnTo>
                  <a:lnTo>
                    <a:pt x="3982" y="2493"/>
                  </a:lnTo>
                  <a:lnTo>
                    <a:pt x="3974" y="2493"/>
                  </a:lnTo>
                  <a:lnTo>
                    <a:pt x="3975" y="2499"/>
                  </a:lnTo>
                  <a:lnTo>
                    <a:pt x="4094" y="2499"/>
                  </a:lnTo>
                  <a:lnTo>
                    <a:pt x="4094" y="2499"/>
                  </a:lnTo>
                  <a:lnTo>
                    <a:pt x="4220" y="2499"/>
                  </a:lnTo>
                  <a:lnTo>
                    <a:pt x="4218" y="2493"/>
                  </a:lnTo>
                  <a:close/>
                  <a:moveTo>
                    <a:pt x="5239" y="2451"/>
                  </a:moveTo>
                  <a:lnTo>
                    <a:pt x="5239" y="2214"/>
                  </a:lnTo>
                  <a:lnTo>
                    <a:pt x="5239" y="2214"/>
                  </a:lnTo>
                  <a:lnTo>
                    <a:pt x="5218" y="2226"/>
                  </a:lnTo>
                  <a:lnTo>
                    <a:pt x="5196" y="2238"/>
                  </a:lnTo>
                  <a:lnTo>
                    <a:pt x="5173" y="2248"/>
                  </a:lnTo>
                  <a:lnTo>
                    <a:pt x="5149" y="2257"/>
                  </a:lnTo>
                  <a:lnTo>
                    <a:pt x="5149" y="2257"/>
                  </a:lnTo>
                  <a:lnTo>
                    <a:pt x="5161" y="2259"/>
                  </a:lnTo>
                  <a:lnTo>
                    <a:pt x="5170" y="2260"/>
                  </a:lnTo>
                  <a:lnTo>
                    <a:pt x="5177" y="2266"/>
                  </a:lnTo>
                  <a:lnTo>
                    <a:pt x="5180" y="2269"/>
                  </a:lnTo>
                  <a:lnTo>
                    <a:pt x="5182" y="2276"/>
                  </a:lnTo>
                  <a:lnTo>
                    <a:pt x="5184" y="2281"/>
                  </a:lnTo>
                  <a:lnTo>
                    <a:pt x="5184" y="2293"/>
                  </a:lnTo>
                  <a:lnTo>
                    <a:pt x="5184" y="2451"/>
                  </a:lnTo>
                  <a:lnTo>
                    <a:pt x="5184" y="2451"/>
                  </a:lnTo>
                  <a:lnTo>
                    <a:pt x="5184" y="2460"/>
                  </a:lnTo>
                  <a:lnTo>
                    <a:pt x="5182" y="2468"/>
                  </a:lnTo>
                  <a:lnTo>
                    <a:pt x="5180" y="2475"/>
                  </a:lnTo>
                  <a:lnTo>
                    <a:pt x="5175" y="2480"/>
                  </a:lnTo>
                  <a:lnTo>
                    <a:pt x="5170" y="2486"/>
                  </a:lnTo>
                  <a:lnTo>
                    <a:pt x="5163" y="2489"/>
                  </a:lnTo>
                  <a:lnTo>
                    <a:pt x="5153" y="2491"/>
                  </a:lnTo>
                  <a:lnTo>
                    <a:pt x="5141" y="2493"/>
                  </a:lnTo>
                  <a:lnTo>
                    <a:pt x="5141" y="2499"/>
                  </a:lnTo>
                  <a:lnTo>
                    <a:pt x="5278" y="2499"/>
                  </a:lnTo>
                  <a:lnTo>
                    <a:pt x="5278" y="2494"/>
                  </a:lnTo>
                  <a:lnTo>
                    <a:pt x="5278" y="2494"/>
                  </a:lnTo>
                  <a:lnTo>
                    <a:pt x="5270" y="2493"/>
                  </a:lnTo>
                  <a:lnTo>
                    <a:pt x="5263" y="2491"/>
                  </a:lnTo>
                  <a:lnTo>
                    <a:pt x="5256" y="2487"/>
                  </a:lnTo>
                  <a:lnTo>
                    <a:pt x="5251" y="2484"/>
                  </a:lnTo>
                  <a:lnTo>
                    <a:pt x="5246" y="2479"/>
                  </a:lnTo>
                  <a:lnTo>
                    <a:pt x="5242" y="2470"/>
                  </a:lnTo>
                  <a:lnTo>
                    <a:pt x="5240" y="2462"/>
                  </a:lnTo>
                  <a:lnTo>
                    <a:pt x="5239" y="2451"/>
                  </a:lnTo>
                  <a:lnTo>
                    <a:pt x="5239" y="2451"/>
                  </a:lnTo>
                  <a:close/>
                  <a:moveTo>
                    <a:pt x="4727" y="2319"/>
                  </a:moveTo>
                  <a:lnTo>
                    <a:pt x="4727" y="2319"/>
                  </a:lnTo>
                  <a:lnTo>
                    <a:pt x="4725" y="2305"/>
                  </a:lnTo>
                  <a:lnTo>
                    <a:pt x="4723" y="2291"/>
                  </a:lnTo>
                  <a:lnTo>
                    <a:pt x="4720" y="2279"/>
                  </a:lnTo>
                  <a:lnTo>
                    <a:pt x="4714" y="2269"/>
                  </a:lnTo>
                  <a:lnTo>
                    <a:pt x="4709" y="2260"/>
                  </a:lnTo>
                  <a:lnTo>
                    <a:pt x="4704" y="2252"/>
                  </a:lnTo>
                  <a:lnTo>
                    <a:pt x="4697" y="2243"/>
                  </a:lnTo>
                  <a:lnTo>
                    <a:pt x="4689" y="2236"/>
                  </a:lnTo>
                  <a:lnTo>
                    <a:pt x="4680" y="2231"/>
                  </a:lnTo>
                  <a:lnTo>
                    <a:pt x="4672" y="2226"/>
                  </a:lnTo>
                  <a:lnTo>
                    <a:pt x="4653" y="2219"/>
                  </a:lnTo>
                  <a:lnTo>
                    <a:pt x="4632" y="2214"/>
                  </a:lnTo>
                  <a:lnTo>
                    <a:pt x="4611" y="2212"/>
                  </a:lnTo>
                  <a:lnTo>
                    <a:pt x="4611" y="2212"/>
                  </a:lnTo>
                  <a:lnTo>
                    <a:pt x="4596" y="2214"/>
                  </a:lnTo>
                  <a:lnTo>
                    <a:pt x="4580" y="2216"/>
                  </a:lnTo>
                  <a:lnTo>
                    <a:pt x="4567" y="2219"/>
                  </a:lnTo>
                  <a:lnTo>
                    <a:pt x="4553" y="2224"/>
                  </a:lnTo>
                  <a:lnTo>
                    <a:pt x="4541" y="2231"/>
                  </a:lnTo>
                  <a:lnTo>
                    <a:pt x="4529" y="2240"/>
                  </a:lnTo>
                  <a:lnTo>
                    <a:pt x="4519" y="2248"/>
                  </a:lnTo>
                  <a:lnTo>
                    <a:pt x="4510" y="2259"/>
                  </a:lnTo>
                  <a:lnTo>
                    <a:pt x="4501" y="2269"/>
                  </a:lnTo>
                  <a:lnTo>
                    <a:pt x="4495" y="2281"/>
                  </a:lnTo>
                  <a:lnTo>
                    <a:pt x="4488" y="2295"/>
                  </a:lnTo>
                  <a:lnTo>
                    <a:pt x="4482" y="2309"/>
                  </a:lnTo>
                  <a:lnTo>
                    <a:pt x="4479" y="2322"/>
                  </a:lnTo>
                  <a:lnTo>
                    <a:pt x="4476" y="2338"/>
                  </a:lnTo>
                  <a:lnTo>
                    <a:pt x="4476" y="2355"/>
                  </a:lnTo>
                  <a:lnTo>
                    <a:pt x="4476" y="2370"/>
                  </a:lnTo>
                  <a:lnTo>
                    <a:pt x="4476" y="2370"/>
                  </a:lnTo>
                  <a:lnTo>
                    <a:pt x="4476" y="2388"/>
                  </a:lnTo>
                  <a:lnTo>
                    <a:pt x="4479" y="2403"/>
                  </a:lnTo>
                  <a:lnTo>
                    <a:pt x="4482" y="2417"/>
                  </a:lnTo>
                  <a:lnTo>
                    <a:pt x="4488" y="2429"/>
                  </a:lnTo>
                  <a:lnTo>
                    <a:pt x="4495" y="2441"/>
                  </a:lnTo>
                  <a:lnTo>
                    <a:pt x="4501" y="2451"/>
                  </a:lnTo>
                  <a:lnTo>
                    <a:pt x="4508" y="2462"/>
                  </a:lnTo>
                  <a:lnTo>
                    <a:pt x="4519" y="2470"/>
                  </a:lnTo>
                  <a:lnTo>
                    <a:pt x="4527" y="2477"/>
                  </a:lnTo>
                  <a:lnTo>
                    <a:pt x="4537" y="2484"/>
                  </a:lnTo>
                  <a:lnTo>
                    <a:pt x="4548" y="2489"/>
                  </a:lnTo>
                  <a:lnTo>
                    <a:pt x="4560" y="2494"/>
                  </a:lnTo>
                  <a:lnTo>
                    <a:pt x="4572" y="2498"/>
                  </a:lnTo>
                  <a:lnTo>
                    <a:pt x="4584" y="2499"/>
                  </a:lnTo>
                  <a:lnTo>
                    <a:pt x="4608" y="2501"/>
                  </a:lnTo>
                  <a:lnTo>
                    <a:pt x="4608" y="2501"/>
                  </a:lnTo>
                  <a:lnTo>
                    <a:pt x="4620" y="2501"/>
                  </a:lnTo>
                  <a:lnTo>
                    <a:pt x="4630" y="2499"/>
                  </a:lnTo>
                  <a:lnTo>
                    <a:pt x="4642" y="2496"/>
                  </a:lnTo>
                  <a:lnTo>
                    <a:pt x="4653" y="2493"/>
                  </a:lnTo>
                  <a:lnTo>
                    <a:pt x="4672" y="2480"/>
                  </a:lnTo>
                  <a:lnTo>
                    <a:pt x="4689" y="2468"/>
                  </a:lnTo>
                  <a:lnTo>
                    <a:pt x="4702" y="2453"/>
                  </a:lnTo>
                  <a:lnTo>
                    <a:pt x="4714" y="2438"/>
                  </a:lnTo>
                  <a:lnTo>
                    <a:pt x="4723" y="2422"/>
                  </a:lnTo>
                  <a:lnTo>
                    <a:pt x="4727" y="2410"/>
                  </a:lnTo>
                  <a:lnTo>
                    <a:pt x="4718" y="2405"/>
                  </a:lnTo>
                  <a:lnTo>
                    <a:pt x="4718" y="2405"/>
                  </a:lnTo>
                  <a:lnTo>
                    <a:pt x="4711" y="2417"/>
                  </a:lnTo>
                  <a:lnTo>
                    <a:pt x="4702" y="2429"/>
                  </a:lnTo>
                  <a:lnTo>
                    <a:pt x="4692" y="2438"/>
                  </a:lnTo>
                  <a:lnTo>
                    <a:pt x="4684" y="2444"/>
                  </a:lnTo>
                  <a:lnTo>
                    <a:pt x="4672" y="2450"/>
                  </a:lnTo>
                  <a:lnTo>
                    <a:pt x="4661" y="2455"/>
                  </a:lnTo>
                  <a:lnTo>
                    <a:pt x="4647" y="2456"/>
                  </a:lnTo>
                  <a:lnTo>
                    <a:pt x="4635" y="2458"/>
                  </a:lnTo>
                  <a:lnTo>
                    <a:pt x="4635" y="2458"/>
                  </a:lnTo>
                  <a:lnTo>
                    <a:pt x="4622" y="2458"/>
                  </a:lnTo>
                  <a:lnTo>
                    <a:pt x="4608" y="2458"/>
                  </a:lnTo>
                  <a:lnTo>
                    <a:pt x="4598" y="2455"/>
                  </a:lnTo>
                  <a:lnTo>
                    <a:pt x="4586" y="2450"/>
                  </a:lnTo>
                  <a:lnTo>
                    <a:pt x="4575" y="2444"/>
                  </a:lnTo>
                  <a:lnTo>
                    <a:pt x="4567" y="2436"/>
                  </a:lnTo>
                  <a:lnTo>
                    <a:pt x="4558" y="2427"/>
                  </a:lnTo>
                  <a:lnTo>
                    <a:pt x="4551" y="2419"/>
                  </a:lnTo>
                  <a:lnTo>
                    <a:pt x="4544" y="2408"/>
                  </a:lnTo>
                  <a:lnTo>
                    <a:pt x="4539" y="2396"/>
                  </a:lnTo>
                  <a:lnTo>
                    <a:pt x="4534" y="2384"/>
                  </a:lnTo>
                  <a:lnTo>
                    <a:pt x="4531" y="2372"/>
                  </a:lnTo>
                  <a:lnTo>
                    <a:pt x="4529" y="2358"/>
                  </a:lnTo>
                  <a:lnTo>
                    <a:pt x="4527" y="2345"/>
                  </a:lnTo>
                  <a:lnTo>
                    <a:pt x="4529" y="2331"/>
                  </a:lnTo>
                  <a:lnTo>
                    <a:pt x="4529" y="2317"/>
                  </a:lnTo>
                  <a:lnTo>
                    <a:pt x="4727" y="2319"/>
                  </a:lnTo>
                  <a:close/>
                  <a:moveTo>
                    <a:pt x="4606" y="2228"/>
                  </a:moveTo>
                  <a:lnTo>
                    <a:pt x="4606" y="2228"/>
                  </a:lnTo>
                  <a:lnTo>
                    <a:pt x="4617" y="2230"/>
                  </a:lnTo>
                  <a:lnTo>
                    <a:pt x="4627" y="2233"/>
                  </a:lnTo>
                  <a:lnTo>
                    <a:pt x="4635" y="2240"/>
                  </a:lnTo>
                  <a:lnTo>
                    <a:pt x="4642" y="2248"/>
                  </a:lnTo>
                  <a:lnTo>
                    <a:pt x="4647" y="2260"/>
                  </a:lnTo>
                  <a:lnTo>
                    <a:pt x="4651" y="2273"/>
                  </a:lnTo>
                  <a:lnTo>
                    <a:pt x="4654" y="2288"/>
                  </a:lnTo>
                  <a:lnTo>
                    <a:pt x="4654" y="2305"/>
                  </a:lnTo>
                  <a:lnTo>
                    <a:pt x="4534" y="2305"/>
                  </a:lnTo>
                  <a:lnTo>
                    <a:pt x="4534" y="2305"/>
                  </a:lnTo>
                  <a:lnTo>
                    <a:pt x="4534" y="2293"/>
                  </a:lnTo>
                  <a:lnTo>
                    <a:pt x="4537" y="2283"/>
                  </a:lnTo>
                  <a:lnTo>
                    <a:pt x="4541" y="2273"/>
                  </a:lnTo>
                  <a:lnTo>
                    <a:pt x="4544" y="2266"/>
                  </a:lnTo>
                  <a:lnTo>
                    <a:pt x="4553" y="2252"/>
                  </a:lnTo>
                  <a:lnTo>
                    <a:pt x="4563" y="2242"/>
                  </a:lnTo>
                  <a:lnTo>
                    <a:pt x="4575" y="2235"/>
                  </a:lnTo>
                  <a:lnTo>
                    <a:pt x="4587" y="2230"/>
                  </a:lnTo>
                  <a:lnTo>
                    <a:pt x="4598" y="2228"/>
                  </a:lnTo>
                  <a:lnTo>
                    <a:pt x="4606" y="2228"/>
                  </a:lnTo>
                  <a:lnTo>
                    <a:pt x="4606" y="2228"/>
                  </a:lnTo>
                  <a:close/>
                  <a:moveTo>
                    <a:pt x="5651" y="2219"/>
                  </a:moveTo>
                  <a:lnTo>
                    <a:pt x="5651" y="2228"/>
                  </a:lnTo>
                  <a:lnTo>
                    <a:pt x="5651" y="2228"/>
                  </a:lnTo>
                  <a:lnTo>
                    <a:pt x="5672" y="2230"/>
                  </a:lnTo>
                  <a:lnTo>
                    <a:pt x="5680" y="2231"/>
                  </a:lnTo>
                  <a:lnTo>
                    <a:pt x="5689" y="2235"/>
                  </a:lnTo>
                  <a:lnTo>
                    <a:pt x="5696" y="2242"/>
                  </a:lnTo>
                  <a:lnTo>
                    <a:pt x="5699" y="2250"/>
                  </a:lnTo>
                  <a:lnTo>
                    <a:pt x="5699" y="2262"/>
                  </a:lnTo>
                  <a:lnTo>
                    <a:pt x="5694" y="2276"/>
                  </a:lnTo>
                  <a:lnTo>
                    <a:pt x="5632" y="2436"/>
                  </a:lnTo>
                  <a:lnTo>
                    <a:pt x="5564" y="2267"/>
                  </a:lnTo>
                  <a:lnTo>
                    <a:pt x="5564" y="2267"/>
                  </a:lnTo>
                  <a:lnTo>
                    <a:pt x="5560" y="2254"/>
                  </a:lnTo>
                  <a:lnTo>
                    <a:pt x="5560" y="2243"/>
                  </a:lnTo>
                  <a:lnTo>
                    <a:pt x="5564" y="2236"/>
                  </a:lnTo>
                  <a:lnTo>
                    <a:pt x="5570" y="2233"/>
                  </a:lnTo>
                  <a:lnTo>
                    <a:pt x="5577" y="2230"/>
                  </a:lnTo>
                  <a:lnTo>
                    <a:pt x="5586" y="2230"/>
                  </a:lnTo>
                  <a:lnTo>
                    <a:pt x="5600" y="2230"/>
                  </a:lnTo>
                  <a:lnTo>
                    <a:pt x="5600" y="2219"/>
                  </a:lnTo>
                  <a:lnTo>
                    <a:pt x="5455" y="2219"/>
                  </a:lnTo>
                  <a:lnTo>
                    <a:pt x="5455" y="2219"/>
                  </a:lnTo>
                  <a:lnTo>
                    <a:pt x="5373" y="2219"/>
                  </a:lnTo>
                  <a:lnTo>
                    <a:pt x="5373" y="2156"/>
                  </a:lnTo>
                  <a:lnTo>
                    <a:pt x="5280" y="2248"/>
                  </a:lnTo>
                  <a:lnTo>
                    <a:pt x="5313" y="2248"/>
                  </a:lnTo>
                  <a:lnTo>
                    <a:pt x="5311" y="2446"/>
                  </a:lnTo>
                  <a:lnTo>
                    <a:pt x="5311" y="2446"/>
                  </a:lnTo>
                  <a:lnTo>
                    <a:pt x="5313" y="2458"/>
                  </a:lnTo>
                  <a:lnTo>
                    <a:pt x="5316" y="2468"/>
                  </a:lnTo>
                  <a:lnTo>
                    <a:pt x="5323" y="2477"/>
                  </a:lnTo>
                  <a:lnTo>
                    <a:pt x="5330" y="2486"/>
                  </a:lnTo>
                  <a:lnTo>
                    <a:pt x="5338" y="2491"/>
                  </a:lnTo>
                  <a:lnTo>
                    <a:pt x="5350" y="2496"/>
                  </a:lnTo>
                  <a:lnTo>
                    <a:pt x="5362" y="2499"/>
                  </a:lnTo>
                  <a:lnTo>
                    <a:pt x="5374" y="2503"/>
                  </a:lnTo>
                  <a:lnTo>
                    <a:pt x="5388" y="2503"/>
                  </a:lnTo>
                  <a:lnTo>
                    <a:pt x="5400" y="2501"/>
                  </a:lnTo>
                  <a:lnTo>
                    <a:pt x="5414" y="2498"/>
                  </a:lnTo>
                  <a:lnTo>
                    <a:pt x="5428" y="2493"/>
                  </a:lnTo>
                  <a:lnTo>
                    <a:pt x="5440" y="2486"/>
                  </a:lnTo>
                  <a:lnTo>
                    <a:pt x="5452" y="2477"/>
                  </a:lnTo>
                  <a:lnTo>
                    <a:pt x="5464" y="2467"/>
                  </a:lnTo>
                  <a:lnTo>
                    <a:pt x="5472" y="2453"/>
                  </a:lnTo>
                  <a:lnTo>
                    <a:pt x="5469" y="2444"/>
                  </a:lnTo>
                  <a:lnTo>
                    <a:pt x="5469" y="2444"/>
                  </a:lnTo>
                  <a:lnTo>
                    <a:pt x="5459" y="2451"/>
                  </a:lnTo>
                  <a:lnTo>
                    <a:pt x="5450" y="2458"/>
                  </a:lnTo>
                  <a:lnTo>
                    <a:pt x="5440" y="2463"/>
                  </a:lnTo>
                  <a:lnTo>
                    <a:pt x="5431" y="2467"/>
                  </a:lnTo>
                  <a:lnTo>
                    <a:pt x="5423" y="2468"/>
                  </a:lnTo>
                  <a:lnTo>
                    <a:pt x="5416" y="2470"/>
                  </a:lnTo>
                  <a:lnTo>
                    <a:pt x="5407" y="2470"/>
                  </a:lnTo>
                  <a:lnTo>
                    <a:pt x="5400" y="2468"/>
                  </a:lnTo>
                  <a:lnTo>
                    <a:pt x="5395" y="2465"/>
                  </a:lnTo>
                  <a:lnTo>
                    <a:pt x="5388" y="2462"/>
                  </a:lnTo>
                  <a:lnTo>
                    <a:pt x="5383" y="2456"/>
                  </a:lnTo>
                  <a:lnTo>
                    <a:pt x="5380" y="2451"/>
                  </a:lnTo>
                  <a:lnTo>
                    <a:pt x="5376" y="2444"/>
                  </a:lnTo>
                  <a:lnTo>
                    <a:pt x="5374" y="2438"/>
                  </a:lnTo>
                  <a:lnTo>
                    <a:pt x="5373" y="2431"/>
                  </a:lnTo>
                  <a:lnTo>
                    <a:pt x="5371" y="2422"/>
                  </a:lnTo>
                  <a:lnTo>
                    <a:pt x="5373" y="2248"/>
                  </a:lnTo>
                  <a:lnTo>
                    <a:pt x="5471" y="2248"/>
                  </a:lnTo>
                  <a:lnTo>
                    <a:pt x="5455" y="2221"/>
                  </a:lnTo>
                  <a:lnTo>
                    <a:pt x="5466" y="2248"/>
                  </a:lnTo>
                  <a:lnTo>
                    <a:pt x="5466" y="2248"/>
                  </a:lnTo>
                  <a:lnTo>
                    <a:pt x="5474" y="2250"/>
                  </a:lnTo>
                  <a:lnTo>
                    <a:pt x="5481" y="2254"/>
                  </a:lnTo>
                  <a:lnTo>
                    <a:pt x="5488" y="2259"/>
                  </a:lnTo>
                  <a:lnTo>
                    <a:pt x="5493" y="2264"/>
                  </a:lnTo>
                  <a:lnTo>
                    <a:pt x="5500" y="2278"/>
                  </a:lnTo>
                  <a:lnTo>
                    <a:pt x="5507" y="2293"/>
                  </a:lnTo>
                  <a:lnTo>
                    <a:pt x="5603" y="2508"/>
                  </a:lnTo>
                  <a:lnTo>
                    <a:pt x="5603" y="2508"/>
                  </a:lnTo>
                  <a:lnTo>
                    <a:pt x="5593" y="2527"/>
                  </a:lnTo>
                  <a:lnTo>
                    <a:pt x="5586" y="2539"/>
                  </a:lnTo>
                  <a:lnTo>
                    <a:pt x="5582" y="2541"/>
                  </a:lnTo>
                  <a:lnTo>
                    <a:pt x="5581" y="2541"/>
                  </a:lnTo>
                  <a:lnTo>
                    <a:pt x="5577" y="2541"/>
                  </a:lnTo>
                  <a:lnTo>
                    <a:pt x="5576" y="2539"/>
                  </a:lnTo>
                  <a:lnTo>
                    <a:pt x="5572" y="2532"/>
                  </a:lnTo>
                  <a:lnTo>
                    <a:pt x="5567" y="2523"/>
                  </a:lnTo>
                  <a:lnTo>
                    <a:pt x="5560" y="2515"/>
                  </a:lnTo>
                  <a:lnTo>
                    <a:pt x="5553" y="2508"/>
                  </a:lnTo>
                  <a:lnTo>
                    <a:pt x="5553" y="2508"/>
                  </a:lnTo>
                  <a:lnTo>
                    <a:pt x="5545" y="2506"/>
                  </a:lnTo>
                  <a:lnTo>
                    <a:pt x="5538" y="2505"/>
                  </a:lnTo>
                  <a:lnTo>
                    <a:pt x="5531" y="2506"/>
                  </a:lnTo>
                  <a:lnTo>
                    <a:pt x="5524" y="2508"/>
                  </a:lnTo>
                  <a:lnTo>
                    <a:pt x="5517" y="2513"/>
                  </a:lnTo>
                  <a:lnTo>
                    <a:pt x="5514" y="2520"/>
                  </a:lnTo>
                  <a:lnTo>
                    <a:pt x="5510" y="2529"/>
                  </a:lnTo>
                  <a:lnTo>
                    <a:pt x="5509" y="2539"/>
                  </a:lnTo>
                  <a:lnTo>
                    <a:pt x="5509" y="2539"/>
                  </a:lnTo>
                  <a:lnTo>
                    <a:pt x="5510" y="2546"/>
                  </a:lnTo>
                  <a:lnTo>
                    <a:pt x="5512" y="2554"/>
                  </a:lnTo>
                  <a:lnTo>
                    <a:pt x="5515" y="2561"/>
                  </a:lnTo>
                  <a:lnTo>
                    <a:pt x="5519" y="2568"/>
                  </a:lnTo>
                  <a:lnTo>
                    <a:pt x="5524" y="2573"/>
                  </a:lnTo>
                  <a:lnTo>
                    <a:pt x="5531" y="2578"/>
                  </a:lnTo>
                  <a:lnTo>
                    <a:pt x="5538" y="2582"/>
                  </a:lnTo>
                  <a:lnTo>
                    <a:pt x="5545" y="2584"/>
                  </a:lnTo>
                  <a:lnTo>
                    <a:pt x="5553" y="2584"/>
                  </a:lnTo>
                  <a:lnTo>
                    <a:pt x="5560" y="2582"/>
                  </a:lnTo>
                  <a:lnTo>
                    <a:pt x="5570" y="2577"/>
                  </a:lnTo>
                  <a:lnTo>
                    <a:pt x="5579" y="2570"/>
                  </a:lnTo>
                  <a:lnTo>
                    <a:pt x="5588" y="2560"/>
                  </a:lnTo>
                  <a:lnTo>
                    <a:pt x="5596" y="2548"/>
                  </a:lnTo>
                  <a:lnTo>
                    <a:pt x="5606" y="2532"/>
                  </a:lnTo>
                  <a:lnTo>
                    <a:pt x="5615" y="2513"/>
                  </a:lnTo>
                  <a:lnTo>
                    <a:pt x="5715" y="2274"/>
                  </a:lnTo>
                  <a:lnTo>
                    <a:pt x="5715" y="2274"/>
                  </a:lnTo>
                  <a:lnTo>
                    <a:pt x="5720" y="2262"/>
                  </a:lnTo>
                  <a:lnTo>
                    <a:pt x="5727" y="2252"/>
                  </a:lnTo>
                  <a:lnTo>
                    <a:pt x="5734" y="2243"/>
                  </a:lnTo>
                  <a:lnTo>
                    <a:pt x="5741" y="2238"/>
                  </a:lnTo>
                  <a:lnTo>
                    <a:pt x="5747" y="2235"/>
                  </a:lnTo>
                  <a:lnTo>
                    <a:pt x="5754" y="2231"/>
                  </a:lnTo>
                  <a:lnTo>
                    <a:pt x="5768" y="2228"/>
                  </a:lnTo>
                  <a:lnTo>
                    <a:pt x="5768" y="2219"/>
                  </a:lnTo>
                  <a:lnTo>
                    <a:pt x="5651" y="2219"/>
                  </a:lnTo>
                  <a:close/>
                  <a:moveTo>
                    <a:pt x="5057" y="2331"/>
                  </a:moveTo>
                  <a:lnTo>
                    <a:pt x="5057" y="2331"/>
                  </a:lnTo>
                  <a:lnTo>
                    <a:pt x="5029" y="2317"/>
                  </a:lnTo>
                  <a:lnTo>
                    <a:pt x="5007" y="2305"/>
                  </a:lnTo>
                  <a:lnTo>
                    <a:pt x="4998" y="2298"/>
                  </a:lnTo>
                  <a:lnTo>
                    <a:pt x="4991" y="2293"/>
                  </a:lnTo>
                  <a:lnTo>
                    <a:pt x="4986" y="2285"/>
                  </a:lnTo>
                  <a:lnTo>
                    <a:pt x="4984" y="2276"/>
                  </a:lnTo>
                  <a:lnTo>
                    <a:pt x="4984" y="2276"/>
                  </a:lnTo>
                  <a:lnTo>
                    <a:pt x="4984" y="2266"/>
                  </a:lnTo>
                  <a:lnTo>
                    <a:pt x="4988" y="2257"/>
                  </a:lnTo>
                  <a:lnTo>
                    <a:pt x="4993" y="2248"/>
                  </a:lnTo>
                  <a:lnTo>
                    <a:pt x="4998" y="2242"/>
                  </a:lnTo>
                  <a:lnTo>
                    <a:pt x="5007" y="2236"/>
                  </a:lnTo>
                  <a:lnTo>
                    <a:pt x="5015" y="2233"/>
                  </a:lnTo>
                  <a:lnTo>
                    <a:pt x="5026" y="2230"/>
                  </a:lnTo>
                  <a:lnTo>
                    <a:pt x="5036" y="2230"/>
                  </a:lnTo>
                  <a:lnTo>
                    <a:pt x="5036" y="2230"/>
                  </a:lnTo>
                  <a:lnTo>
                    <a:pt x="5043" y="2230"/>
                  </a:lnTo>
                  <a:lnTo>
                    <a:pt x="5051" y="2231"/>
                  </a:lnTo>
                  <a:lnTo>
                    <a:pt x="5062" y="2233"/>
                  </a:lnTo>
                  <a:lnTo>
                    <a:pt x="5074" y="2240"/>
                  </a:lnTo>
                  <a:lnTo>
                    <a:pt x="5084" y="2248"/>
                  </a:lnTo>
                  <a:lnTo>
                    <a:pt x="5089" y="2255"/>
                  </a:lnTo>
                  <a:lnTo>
                    <a:pt x="5094" y="2262"/>
                  </a:lnTo>
                  <a:lnTo>
                    <a:pt x="5098" y="2273"/>
                  </a:lnTo>
                  <a:lnTo>
                    <a:pt x="5101" y="2283"/>
                  </a:lnTo>
                  <a:lnTo>
                    <a:pt x="5105" y="2293"/>
                  </a:lnTo>
                  <a:lnTo>
                    <a:pt x="5105" y="2307"/>
                  </a:lnTo>
                  <a:lnTo>
                    <a:pt x="5122" y="2307"/>
                  </a:lnTo>
                  <a:lnTo>
                    <a:pt x="5118" y="2240"/>
                  </a:lnTo>
                  <a:lnTo>
                    <a:pt x="5118" y="2240"/>
                  </a:lnTo>
                  <a:lnTo>
                    <a:pt x="5098" y="2230"/>
                  </a:lnTo>
                  <a:lnTo>
                    <a:pt x="5075" y="2221"/>
                  </a:lnTo>
                  <a:lnTo>
                    <a:pt x="5053" y="2216"/>
                  </a:lnTo>
                  <a:lnTo>
                    <a:pt x="5039" y="2214"/>
                  </a:lnTo>
                  <a:lnTo>
                    <a:pt x="5024" y="2214"/>
                  </a:lnTo>
                  <a:lnTo>
                    <a:pt x="5024" y="2214"/>
                  </a:lnTo>
                  <a:lnTo>
                    <a:pt x="5008" y="2216"/>
                  </a:lnTo>
                  <a:lnTo>
                    <a:pt x="4991" y="2219"/>
                  </a:lnTo>
                  <a:lnTo>
                    <a:pt x="4976" y="2224"/>
                  </a:lnTo>
                  <a:lnTo>
                    <a:pt x="4962" y="2233"/>
                  </a:lnTo>
                  <a:lnTo>
                    <a:pt x="4950" y="2245"/>
                  </a:lnTo>
                  <a:lnTo>
                    <a:pt x="4941" y="2257"/>
                  </a:lnTo>
                  <a:lnTo>
                    <a:pt x="4938" y="2264"/>
                  </a:lnTo>
                  <a:lnTo>
                    <a:pt x="4934" y="2273"/>
                  </a:lnTo>
                  <a:lnTo>
                    <a:pt x="4933" y="2279"/>
                  </a:lnTo>
                  <a:lnTo>
                    <a:pt x="4933" y="2288"/>
                  </a:lnTo>
                  <a:lnTo>
                    <a:pt x="4933" y="2288"/>
                  </a:lnTo>
                  <a:lnTo>
                    <a:pt x="4933" y="2298"/>
                  </a:lnTo>
                  <a:lnTo>
                    <a:pt x="4934" y="2309"/>
                  </a:lnTo>
                  <a:lnTo>
                    <a:pt x="4940" y="2324"/>
                  </a:lnTo>
                  <a:lnTo>
                    <a:pt x="4948" y="2340"/>
                  </a:lnTo>
                  <a:lnTo>
                    <a:pt x="4959" y="2352"/>
                  </a:lnTo>
                  <a:lnTo>
                    <a:pt x="4971" y="2362"/>
                  </a:lnTo>
                  <a:lnTo>
                    <a:pt x="4984" y="2370"/>
                  </a:lnTo>
                  <a:lnTo>
                    <a:pt x="5014" y="2386"/>
                  </a:lnTo>
                  <a:lnTo>
                    <a:pt x="5014" y="2386"/>
                  </a:lnTo>
                  <a:lnTo>
                    <a:pt x="5044" y="2403"/>
                  </a:lnTo>
                  <a:lnTo>
                    <a:pt x="5055" y="2410"/>
                  </a:lnTo>
                  <a:lnTo>
                    <a:pt x="5063" y="2415"/>
                  </a:lnTo>
                  <a:lnTo>
                    <a:pt x="5070" y="2422"/>
                  </a:lnTo>
                  <a:lnTo>
                    <a:pt x="5074" y="2429"/>
                  </a:lnTo>
                  <a:lnTo>
                    <a:pt x="5075" y="2436"/>
                  </a:lnTo>
                  <a:lnTo>
                    <a:pt x="5077" y="2443"/>
                  </a:lnTo>
                  <a:lnTo>
                    <a:pt x="5077" y="2443"/>
                  </a:lnTo>
                  <a:lnTo>
                    <a:pt x="5075" y="2453"/>
                  </a:lnTo>
                  <a:lnTo>
                    <a:pt x="5074" y="2462"/>
                  </a:lnTo>
                  <a:lnTo>
                    <a:pt x="5069" y="2470"/>
                  </a:lnTo>
                  <a:lnTo>
                    <a:pt x="5063" y="2477"/>
                  </a:lnTo>
                  <a:lnTo>
                    <a:pt x="5057" y="2482"/>
                  </a:lnTo>
                  <a:lnTo>
                    <a:pt x="5050" y="2487"/>
                  </a:lnTo>
                  <a:lnTo>
                    <a:pt x="5041" y="2489"/>
                  </a:lnTo>
                  <a:lnTo>
                    <a:pt x="5034" y="2491"/>
                  </a:lnTo>
                  <a:lnTo>
                    <a:pt x="5034" y="2491"/>
                  </a:lnTo>
                  <a:lnTo>
                    <a:pt x="5014" y="2489"/>
                  </a:lnTo>
                  <a:lnTo>
                    <a:pt x="4998" y="2486"/>
                  </a:lnTo>
                  <a:lnTo>
                    <a:pt x="4984" y="2479"/>
                  </a:lnTo>
                  <a:lnTo>
                    <a:pt x="4972" y="2470"/>
                  </a:lnTo>
                  <a:lnTo>
                    <a:pt x="4964" y="2458"/>
                  </a:lnTo>
                  <a:lnTo>
                    <a:pt x="4955" y="2443"/>
                  </a:lnTo>
                  <a:lnTo>
                    <a:pt x="4950" y="2424"/>
                  </a:lnTo>
                  <a:lnTo>
                    <a:pt x="4943" y="2401"/>
                  </a:lnTo>
                  <a:lnTo>
                    <a:pt x="4931" y="2401"/>
                  </a:lnTo>
                  <a:lnTo>
                    <a:pt x="4931" y="2482"/>
                  </a:lnTo>
                  <a:lnTo>
                    <a:pt x="4931" y="2482"/>
                  </a:lnTo>
                  <a:lnTo>
                    <a:pt x="4952" y="2491"/>
                  </a:lnTo>
                  <a:lnTo>
                    <a:pt x="4976" y="2499"/>
                  </a:lnTo>
                  <a:lnTo>
                    <a:pt x="5000" y="2505"/>
                  </a:lnTo>
                  <a:lnTo>
                    <a:pt x="5015" y="2506"/>
                  </a:lnTo>
                  <a:lnTo>
                    <a:pt x="5031" y="2506"/>
                  </a:lnTo>
                  <a:lnTo>
                    <a:pt x="5031" y="2506"/>
                  </a:lnTo>
                  <a:lnTo>
                    <a:pt x="5046" y="2505"/>
                  </a:lnTo>
                  <a:lnTo>
                    <a:pt x="5063" y="2503"/>
                  </a:lnTo>
                  <a:lnTo>
                    <a:pt x="5081" y="2498"/>
                  </a:lnTo>
                  <a:lnTo>
                    <a:pt x="5096" y="2489"/>
                  </a:lnTo>
                  <a:lnTo>
                    <a:pt x="5112" y="2479"/>
                  </a:lnTo>
                  <a:lnTo>
                    <a:pt x="5117" y="2472"/>
                  </a:lnTo>
                  <a:lnTo>
                    <a:pt x="5124" y="2465"/>
                  </a:lnTo>
                  <a:lnTo>
                    <a:pt x="5129" y="2456"/>
                  </a:lnTo>
                  <a:lnTo>
                    <a:pt x="5132" y="2448"/>
                  </a:lnTo>
                  <a:lnTo>
                    <a:pt x="5134" y="2438"/>
                  </a:lnTo>
                  <a:lnTo>
                    <a:pt x="5136" y="2425"/>
                  </a:lnTo>
                  <a:lnTo>
                    <a:pt x="5136" y="2425"/>
                  </a:lnTo>
                  <a:lnTo>
                    <a:pt x="5136" y="2415"/>
                  </a:lnTo>
                  <a:lnTo>
                    <a:pt x="5134" y="2407"/>
                  </a:lnTo>
                  <a:lnTo>
                    <a:pt x="5132" y="2398"/>
                  </a:lnTo>
                  <a:lnTo>
                    <a:pt x="5127" y="2389"/>
                  </a:lnTo>
                  <a:lnTo>
                    <a:pt x="5118" y="2374"/>
                  </a:lnTo>
                  <a:lnTo>
                    <a:pt x="5108" y="2362"/>
                  </a:lnTo>
                  <a:lnTo>
                    <a:pt x="5094" y="2353"/>
                  </a:lnTo>
                  <a:lnTo>
                    <a:pt x="5082" y="2345"/>
                  </a:lnTo>
                  <a:lnTo>
                    <a:pt x="5057" y="2331"/>
                  </a:lnTo>
                  <a:lnTo>
                    <a:pt x="5057" y="2331"/>
                  </a:lnTo>
                  <a:close/>
                  <a:moveTo>
                    <a:pt x="4510" y="2226"/>
                  </a:moveTo>
                  <a:lnTo>
                    <a:pt x="4510" y="2219"/>
                  </a:lnTo>
                  <a:lnTo>
                    <a:pt x="4415" y="2219"/>
                  </a:lnTo>
                  <a:lnTo>
                    <a:pt x="4415" y="2226"/>
                  </a:lnTo>
                  <a:lnTo>
                    <a:pt x="4415" y="2226"/>
                  </a:lnTo>
                  <a:lnTo>
                    <a:pt x="4422" y="2226"/>
                  </a:lnTo>
                  <a:lnTo>
                    <a:pt x="4429" y="2228"/>
                  </a:lnTo>
                  <a:lnTo>
                    <a:pt x="4434" y="2231"/>
                  </a:lnTo>
                  <a:lnTo>
                    <a:pt x="4440" y="2236"/>
                  </a:lnTo>
                  <a:lnTo>
                    <a:pt x="4443" y="2243"/>
                  </a:lnTo>
                  <a:lnTo>
                    <a:pt x="4443" y="2252"/>
                  </a:lnTo>
                  <a:lnTo>
                    <a:pt x="4443" y="2262"/>
                  </a:lnTo>
                  <a:lnTo>
                    <a:pt x="4440" y="2273"/>
                  </a:lnTo>
                  <a:lnTo>
                    <a:pt x="4379" y="2422"/>
                  </a:lnTo>
                  <a:lnTo>
                    <a:pt x="4316" y="2278"/>
                  </a:lnTo>
                  <a:lnTo>
                    <a:pt x="4316" y="2278"/>
                  </a:lnTo>
                  <a:lnTo>
                    <a:pt x="4312" y="2266"/>
                  </a:lnTo>
                  <a:lnTo>
                    <a:pt x="4309" y="2254"/>
                  </a:lnTo>
                  <a:lnTo>
                    <a:pt x="4309" y="2245"/>
                  </a:lnTo>
                  <a:lnTo>
                    <a:pt x="4312" y="2238"/>
                  </a:lnTo>
                  <a:lnTo>
                    <a:pt x="4316" y="2233"/>
                  </a:lnTo>
                  <a:lnTo>
                    <a:pt x="4323" y="2230"/>
                  </a:lnTo>
                  <a:lnTo>
                    <a:pt x="4331" y="2226"/>
                  </a:lnTo>
                  <a:lnTo>
                    <a:pt x="4340" y="2226"/>
                  </a:lnTo>
                  <a:lnTo>
                    <a:pt x="4340" y="2219"/>
                  </a:lnTo>
                  <a:lnTo>
                    <a:pt x="4206" y="2219"/>
                  </a:lnTo>
                  <a:lnTo>
                    <a:pt x="4204" y="2226"/>
                  </a:lnTo>
                  <a:lnTo>
                    <a:pt x="4204" y="2226"/>
                  </a:lnTo>
                  <a:lnTo>
                    <a:pt x="4216" y="2230"/>
                  </a:lnTo>
                  <a:lnTo>
                    <a:pt x="4226" y="2235"/>
                  </a:lnTo>
                  <a:lnTo>
                    <a:pt x="4233" y="2242"/>
                  </a:lnTo>
                  <a:lnTo>
                    <a:pt x="4238" y="2248"/>
                  </a:lnTo>
                  <a:lnTo>
                    <a:pt x="4247" y="2262"/>
                  </a:lnTo>
                  <a:lnTo>
                    <a:pt x="4249" y="2269"/>
                  </a:lnTo>
                  <a:lnTo>
                    <a:pt x="4362" y="2510"/>
                  </a:lnTo>
                  <a:lnTo>
                    <a:pt x="4458" y="2273"/>
                  </a:lnTo>
                  <a:lnTo>
                    <a:pt x="4458" y="2273"/>
                  </a:lnTo>
                  <a:lnTo>
                    <a:pt x="4465" y="2259"/>
                  </a:lnTo>
                  <a:lnTo>
                    <a:pt x="4470" y="2248"/>
                  </a:lnTo>
                  <a:lnTo>
                    <a:pt x="4477" y="2240"/>
                  </a:lnTo>
                  <a:lnTo>
                    <a:pt x="4482" y="2235"/>
                  </a:lnTo>
                  <a:lnTo>
                    <a:pt x="4489" y="2231"/>
                  </a:lnTo>
                  <a:lnTo>
                    <a:pt x="4496" y="2228"/>
                  </a:lnTo>
                  <a:lnTo>
                    <a:pt x="4510" y="2226"/>
                  </a:lnTo>
                  <a:lnTo>
                    <a:pt x="4510" y="2226"/>
                  </a:lnTo>
                  <a:close/>
                  <a:moveTo>
                    <a:pt x="1332" y="212"/>
                  </a:moveTo>
                  <a:lnTo>
                    <a:pt x="1332" y="212"/>
                  </a:lnTo>
                  <a:lnTo>
                    <a:pt x="1310" y="212"/>
                  </a:lnTo>
                  <a:lnTo>
                    <a:pt x="1286" y="213"/>
                  </a:lnTo>
                  <a:lnTo>
                    <a:pt x="1241" y="219"/>
                  </a:lnTo>
                  <a:lnTo>
                    <a:pt x="1198" y="229"/>
                  </a:lnTo>
                  <a:lnTo>
                    <a:pt x="1157" y="243"/>
                  </a:lnTo>
                  <a:lnTo>
                    <a:pt x="1117" y="260"/>
                  </a:lnTo>
                  <a:lnTo>
                    <a:pt x="1080" y="279"/>
                  </a:lnTo>
                  <a:lnTo>
                    <a:pt x="1045" y="303"/>
                  </a:lnTo>
                  <a:lnTo>
                    <a:pt x="1013" y="329"/>
                  </a:lnTo>
                  <a:lnTo>
                    <a:pt x="983" y="356"/>
                  </a:lnTo>
                  <a:lnTo>
                    <a:pt x="958" y="387"/>
                  </a:lnTo>
                  <a:lnTo>
                    <a:pt x="935" y="420"/>
                  </a:lnTo>
                  <a:lnTo>
                    <a:pt x="925" y="437"/>
                  </a:lnTo>
                  <a:lnTo>
                    <a:pt x="916" y="456"/>
                  </a:lnTo>
                  <a:lnTo>
                    <a:pt x="908" y="473"/>
                  </a:lnTo>
                  <a:lnTo>
                    <a:pt x="901" y="492"/>
                  </a:lnTo>
                  <a:lnTo>
                    <a:pt x="894" y="511"/>
                  </a:lnTo>
                  <a:lnTo>
                    <a:pt x="889" y="530"/>
                  </a:lnTo>
                  <a:lnTo>
                    <a:pt x="885" y="550"/>
                  </a:lnTo>
                  <a:lnTo>
                    <a:pt x="882" y="569"/>
                  </a:lnTo>
                  <a:lnTo>
                    <a:pt x="880" y="590"/>
                  </a:lnTo>
                  <a:lnTo>
                    <a:pt x="880" y="610"/>
                  </a:lnTo>
                  <a:lnTo>
                    <a:pt x="880" y="610"/>
                  </a:lnTo>
                  <a:lnTo>
                    <a:pt x="882" y="648"/>
                  </a:lnTo>
                  <a:lnTo>
                    <a:pt x="887" y="684"/>
                  </a:lnTo>
                  <a:lnTo>
                    <a:pt x="897" y="719"/>
                  </a:lnTo>
                  <a:lnTo>
                    <a:pt x="909" y="751"/>
                  </a:lnTo>
                  <a:lnTo>
                    <a:pt x="909" y="751"/>
                  </a:lnTo>
                  <a:lnTo>
                    <a:pt x="889" y="774"/>
                  </a:lnTo>
                  <a:lnTo>
                    <a:pt x="868" y="793"/>
                  </a:lnTo>
                  <a:lnTo>
                    <a:pt x="848" y="810"/>
                  </a:lnTo>
                  <a:lnTo>
                    <a:pt x="825" y="825"/>
                  </a:lnTo>
                  <a:lnTo>
                    <a:pt x="803" y="839"/>
                  </a:lnTo>
                  <a:lnTo>
                    <a:pt x="782" y="853"/>
                  </a:lnTo>
                  <a:lnTo>
                    <a:pt x="760" y="863"/>
                  </a:lnTo>
                  <a:lnTo>
                    <a:pt x="739" y="873"/>
                  </a:lnTo>
                  <a:lnTo>
                    <a:pt x="717" y="882"/>
                  </a:lnTo>
                  <a:lnTo>
                    <a:pt x="696" y="889"/>
                  </a:lnTo>
                  <a:lnTo>
                    <a:pt x="677" y="894"/>
                  </a:lnTo>
                  <a:lnTo>
                    <a:pt x="657" y="899"/>
                  </a:lnTo>
                  <a:lnTo>
                    <a:pt x="638" y="901"/>
                  </a:lnTo>
                  <a:lnTo>
                    <a:pt x="621" y="903"/>
                  </a:lnTo>
                  <a:lnTo>
                    <a:pt x="604" y="904"/>
                  </a:lnTo>
                  <a:lnTo>
                    <a:pt x="586" y="904"/>
                  </a:lnTo>
                  <a:lnTo>
                    <a:pt x="586" y="904"/>
                  </a:lnTo>
                  <a:lnTo>
                    <a:pt x="567" y="903"/>
                  </a:lnTo>
                  <a:lnTo>
                    <a:pt x="549" y="899"/>
                  </a:lnTo>
                  <a:lnTo>
                    <a:pt x="530" y="896"/>
                  </a:lnTo>
                  <a:lnTo>
                    <a:pt x="512" y="891"/>
                  </a:lnTo>
                  <a:lnTo>
                    <a:pt x="495" y="884"/>
                  </a:lnTo>
                  <a:lnTo>
                    <a:pt x="480" y="877"/>
                  </a:lnTo>
                  <a:lnTo>
                    <a:pt x="463" y="870"/>
                  </a:lnTo>
                  <a:lnTo>
                    <a:pt x="449" y="861"/>
                  </a:lnTo>
                  <a:lnTo>
                    <a:pt x="420" y="841"/>
                  </a:lnTo>
                  <a:lnTo>
                    <a:pt x="394" y="818"/>
                  </a:lnTo>
                  <a:lnTo>
                    <a:pt x="370" y="791"/>
                  </a:lnTo>
                  <a:lnTo>
                    <a:pt x="349" y="763"/>
                  </a:lnTo>
                  <a:lnTo>
                    <a:pt x="330" y="732"/>
                  </a:lnTo>
                  <a:lnTo>
                    <a:pt x="315" y="700"/>
                  </a:lnTo>
                  <a:lnTo>
                    <a:pt x="301" y="665"/>
                  </a:lnTo>
                  <a:lnTo>
                    <a:pt x="289" y="631"/>
                  </a:lnTo>
                  <a:lnTo>
                    <a:pt x="280" y="593"/>
                  </a:lnTo>
                  <a:lnTo>
                    <a:pt x="275" y="555"/>
                  </a:lnTo>
                  <a:lnTo>
                    <a:pt x="272" y="518"/>
                  </a:lnTo>
                  <a:lnTo>
                    <a:pt x="270" y="480"/>
                  </a:lnTo>
                  <a:lnTo>
                    <a:pt x="272" y="442"/>
                  </a:lnTo>
                  <a:lnTo>
                    <a:pt x="275" y="404"/>
                  </a:lnTo>
                  <a:lnTo>
                    <a:pt x="282" y="368"/>
                  </a:lnTo>
                  <a:lnTo>
                    <a:pt x="291" y="332"/>
                  </a:lnTo>
                  <a:lnTo>
                    <a:pt x="303" y="296"/>
                  </a:lnTo>
                  <a:lnTo>
                    <a:pt x="317" y="263"/>
                  </a:lnTo>
                  <a:lnTo>
                    <a:pt x="334" y="232"/>
                  </a:lnTo>
                  <a:lnTo>
                    <a:pt x="353" y="203"/>
                  </a:lnTo>
                  <a:lnTo>
                    <a:pt x="375" y="176"/>
                  </a:lnTo>
                  <a:lnTo>
                    <a:pt x="399" y="152"/>
                  </a:lnTo>
                  <a:lnTo>
                    <a:pt x="425" y="131"/>
                  </a:lnTo>
                  <a:lnTo>
                    <a:pt x="440" y="122"/>
                  </a:lnTo>
                  <a:lnTo>
                    <a:pt x="456" y="114"/>
                  </a:lnTo>
                  <a:lnTo>
                    <a:pt x="471" y="105"/>
                  </a:lnTo>
                  <a:lnTo>
                    <a:pt x="487" y="98"/>
                  </a:lnTo>
                  <a:lnTo>
                    <a:pt x="504" y="93"/>
                  </a:lnTo>
                  <a:lnTo>
                    <a:pt x="521" y="88"/>
                  </a:lnTo>
                  <a:lnTo>
                    <a:pt x="540" y="84"/>
                  </a:lnTo>
                  <a:lnTo>
                    <a:pt x="559" y="83"/>
                  </a:lnTo>
                  <a:lnTo>
                    <a:pt x="578" y="81"/>
                  </a:lnTo>
                  <a:lnTo>
                    <a:pt x="598" y="81"/>
                  </a:lnTo>
                  <a:lnTo>
                    <a:pt x="598" y="81"/>
                  </a:lnTo>
                  <a:lnTo>
                    <a:pt x="621" y="81"/>
                  </a:lnTo>
                  <a:lnTo>
                    <a:pt x="643" y="84"/>
                  </a:lnTo>
                  <a:lnTo>
                    <a:pt x="664" y="86"/>
                  </a:lnTo>
                  <a:lnTo>
                    <a:pt x="683" y="91"/>
                  </a:lnTo>
                  <a:lnTo>
                    <a:pt x="700" y="97"/>
                  </a:lnTo>
                  <a:lnTo>
                    <a:pt x="717" y="102"/>
                  </a:lnTo>
                  <a:lnTo>
                    <a:pt x="732" y="109"/>
                  </a:lnTo>
                  <a:lnTo>
                    <a:pt x="748" y="115"/>
                  </a:lnTo>
                  <a:lnTo>
                    <a:pt x="762" y="124"/>
                  </a:lnTo>
                  <a:lnTo>
                    <a:pt x="775" y="133"/>
                  </a:lnTo>
                  <a:lnTo>
                    <a:pt x="798" y="153"/>
                  </a:lnTo>
                  <a:lnTo>
                    <a:pt x="818" y="174"/>
                  </a:lnTo>
                  <a:lnTo>
                    <a:pt x="836" y="196"/>
                  </a:lnTo>
                  <a:lnTo>
                    <a:pt x="849" y="220"/>
                  </a:lnTo>
                  <a:lnTo>
                    <a:pt x="861" y="246"/>
                  </a:lnTo>
                  <a:lnTo>
                    <a:pt x="870" y="270"/>
                  </a:lnTo>
                  <a:lnTo>
                    <a:pt x="879" y="296"/>
                  </a:lnTo>
                  <a:lnTo>
                    <a:pt x="884" y="320"/>
                  </a:lnTo>
                  <a:lnTo>
                    <a:pt x="889" y="342"/>
                  </a:lnTo>
                  <a:lnTo>
                    <a:pt x="897" y="384"/>
                  </a:lnTo>
                  <a:lnTo>
                    <a:pt x="934" y="372"/>
                  </a:lnTo>
                  <a:lnTo>
                    <a:pt x="932" y="21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892" y="38"/>
                  </a:lnTo>
                  <a:lnTo>
                    <a:pt x="887" y="47"/>
                  </a:lnTo>
                  <a:lnTo>
                    <a:pt x="882" y="52"/>
                  </a:lnTo>
                  <a:lnTo>
                    <a:pt x="875" y="59"/>
                  </a:lnTo>
                  <a:lnTo>
                    <a:pt x="866" y="62"/>
                  </a:lnTo>
                  <a:lnTo>
                    <a:pt x="856" y="66"/>
                  </a:lnTo>
                  <a:lnTo>
                    <a:pt x="844" y="67"/>
                  </a:lnTo>
                  <a:lnTo>
                    <a:pt x="844" y="67"/>
                  </a:lnTo>
                  <a:lnTo>
                    <a:pt x="806" y="55"/>
                  </a:lnTo>
                  <a:lnTo>
                    <a:pt x="772" y="45"/>
                  </a:lnTo>
                  <a:lnTo>
                    <a:pt x="731" y="35"/>
                  </a:lnTo>
                  <a:lnTo>
                    <a:pt x="684" y="24"/>
                  </a:lnTo>
                  <a:lnTo>
                    <a:pt x="634" y="16"/>
                  </a:lnTo>
                  <a:lnTo>
                    <a:pt x="586" y="9"/>
                  </a:lnTo>
                  <a:lnTo>
                    <a:pt x="561" y="9"/>
                  </a:lnTo>
                  <a:lnTo>
                    <a:pt x="538" y="9"/>
                  </a:lnTo>
                  <a:lnTo>
                    <a:pt x="538" y="9"/>
                  </a:lnTo>
                  <a:lnTo>
                    <a:pt x="506" y="11"/>
                  </a:lnTo>
                  <a:lnTo>
                    <a:pt x="468" y="14"/>
                  </a:lnTo>
                  <a:lnTo>
                    <a:pt x="428" y="23"/>
                  </a:lnTo>
                  <a:lnTo>
                    <a:pt x="387" y="33"/>
                  </a:lnTo>
                  <a:lnTo>
                    <a:pt x="342" y="47"/>
                  </a:lnTo>
                  <a:lnTo>
                    <a:pt x="298" y="64"/>
                  </a:lnTo>
                  <a:lnTo>
                    <a:pt x="255" y="86"/>
                  </a:lnTo>
                  <a:lnTo>
                    <a:pt x="232" y="98"/>
                  </a:lnTo>
                  <a:lnTo>
                    <a:pt x="210" y="112"/>
                  </a:lnTo>
                  <a:lnTo>
                    <a:pt x="189" y="127"/>
                  </a:lnTo>
                  <a:lnTo>
                    <a:pt x="169" y="143"/>
                  </a:lnTo>
                  <a:lnTo>
                    <a:pt x="150" y="160"/>
                  </a:lnTo>
                  <a:lnTo>
                    <a:pt x="131" y="179"/>
                  </a:lnTo>
                  <a:lnTo>
                    <a:pt x="112" y="198"/>
                  </a:lnTo>
                  <a:lnTo>
                    <a:pt x="95" y="220"/>
                  </a:lnTo>
                  <a:lnTo>
                    <a:pt x="79" y="243"/>
                  </a:lnTo>
                  <a:lnTo>
                    <a:pt x="64" y="267"/>
                  </a:lnTo>
                  <a:lnTo>
                    <a:pt x="50" y="291"/>
                  </a:lnTo>
                  <a:lnTo>
                    <a:pt x="38" y="318"/>
                  </a:lnTo>
                  <a:lnTo>
                    <a:pt x="28" y="346"/>
                  </a:lnTo>
                  <a:lnTo>
                    <a:pt x="19" y="375"/>
                  </a:lnTo>
                  <a:lnTo>
                    <a:pt x="11" y="408"/>
                  </a:lnTo>
                  <a:lnTo>
                    <a:pt x="5" y="440"/>
                  </a:lnTo>
                  <a:lnTo>
                    <a:pt x="2" y="475"/>
                  </a:lnTo>
                  <a:lnTo>
                    <a:pt x="0" y="511"/>
                  </a:lnTo>
                  <a:lnTo>
                    <a:pt x="0" y="511"/>
                  </a:lnTo>
                  <a:lnTo>
                    <a:pt x="0" y="547"/>
                  </a:lnTo>
                  <a:lnTo>
                    <a:pt x="4" y="581"/>
                  </a:lnTo>
                  <a:lnTo>
                    <a:pt x="7" y="614"/>
                  </a:lnTo>
                  <a:lnTo>
                    <a:pt x="12" y="647"/>
                  </a:lnTo>
                  <a:lnTo>
                    <a:pt x="21" y="676"/>
                  </a:lnTo>
                  <a:lnTo>
                    <a:pt x="30" y="705"/>
                  </a:lnTo>
                  <a:lnTo>
                    <a:pt x="40" y="731"/>
                  </a:lnTo>
                  <a:lnTo>
                    <a:pt x="52" y="757"/>
                  </a:lnTo>
                  <a:lnTo>
                    <a:pt x="64" y="781"/>
                  </a:lnTo>
                  <a:lnTo>
                    <a:pt x="79" y="803"/>
                  </a:lnTo>
                  <a:lnTo>
                    <a:pt x="95" y="825"/>
                  </a:lnTo>
                  <a:lnTo>
                    <a:pt x="110" y="846"/>
                  </a:lnTo>
                  <a:lnTo>
                    <a:pt x="127" y="865"/>
                  </a:lnTo>
                  <a:lnTo>
                    <a:pt x="146" y="882"/>
                  </a:lnTo>
                  <a:lnTo>
                    <a:pt x="165" y="897"/>
                  </a:lnTo>
                  <a:lnTo>
                    <a:pt x="184" y="913"/>
                  </a:lnTo>
                  <a:lnTo>
                    <a:pt x="205" y="927"/>
                  </a:lnTo>
                  <a:lnTo>
                    <a:pt x="225" y="940"/>
                  </a:lnTo>
                  <a:lnTo>
                    <a:pt x="248" y="952"/>
                  </a:lnTo>
                  <a:lnTo>
                    <a:pt x="268" y="963"/>
                  </a:lnTo>
                  <a:lnTo>
                    <a:pt x="291" y="971"/>
                  </a:lnTo>
                  <a:lnTo>
                    <a:pt x="313" y="980"/>
                  </a:lnTo>
                  <a:lnTo>
                    <a:pt x="358" y="995"/>
                  </a:lnTo>
                  <a:lnTo>
                    <a:pt x="402" y="1006"/>
                  </a:lnTo>
                  <a:lnTo>
                    <a:pt x="445" y="1013"/>
                  </a:lnTo>
                  <a:lnTo>
                    <a:pt x="488" y="1016"/>
                  </a:lnTo>
                  <a:lnTo>
                    <a:pt x="528" y="1018"/>
                  </a:lnTo>
                  <a:lnTo>
                    <a:pt x="528" y="1018"/>
                  </a:lnTo>
                  <a:lnTo>
                    <a:pt x="562" y="1014"/>
                  </a:lnTo>
                  <a:lnTo>
                    <a:pt x="597" y="1011"/>
                  </a:lnTo>
                  <a:lnTo>
                    <a:pt x="628" y="1004"/>
                  </a:lnTo>
                  <a:lnTo>
                    <a:pt x="659" y="995"/>
                  </a:lnTo>
                  <a:lnTo>
                    <a:pt x="689" y="985"/>
                  </a:lnTo>
                  <a:lnTo>
                    <a:pt x="717" y="973"/>
                  </a:lnTo>
                  <a:lnTo>
                    <a:pt x="744" y="961"/>
                  </a:lnTo>
                  <a:lnTo>
                    <a:pt x="770" y="946"/>
                  </a:lnTo>
                  <a:lnTo>
                    <a:pt x="794" y="930"/>
                  </a:lnTo>
                  <a:lnTo>
                    <a:pt x="818" y="913"/>
                  </a:lnTo>
                  <a:lnTo>
                    <a:pt x="841" y="896"/>
                  </a:lnTo>
                  <a:lnTo>
                    <a:pt x="861" y="879"/>
                  </a:lnTo>
                  <a:lnTo>
                    <a:pt x="901" y="841"/>
                  </a:lnTo>
                  <a:lnTo>
                    <a:pt x="937" y="805"/>
                  </a:lnTo>
                  <a:lnTo>
                    <a:pt x="937" y="805"/>
                  </a:lnTo>
                  <a:lnTo>
                    <a:pt x="952" y="827"/>
                  </a:lnTo>
                  <a:lnTo>
                    <a:pt x="970" y="848"/>
                  </a:lnTo>
                  <a:lnTo>
                    <a:pt x="989" y="868"/>
                  </a:lnTo>
                  <a:lnTo>
                    <a:pt x="1007" y="889"/>
                  </a:lnTo>
                  <a:lnTo>
                    <a:pt x="1030" y="906"/>
                  </a:lnTo>
                  <a:lnTo>
                    <a:pt x="1052" y="923"/>
                  </a:lnTo>
                  <a:lnTo>
                    <a:pt x="1074" y="939"/>
                  </a:lnTo>
                  <a:lnTo>
                    <a:pt x="1100" y="952"/>
                  </a:lnTo>
                  <a:lnTo>
                    <a:pt x="1126" y="966"/>
                  </a:lnTo>
                  <a:lnTo>
                    <a:pt x="1153" y="978"/>
                  </a:lnTo>
                  <a:lnTo>
                    <a:pt x="1181" y="987"/>
                  </a:lnTo>
                  <a:lnTo>
                    <a:pt x="1210" y="995"/>
                  </a:lnTo>
                  <a:lnTo>
                    <a:pt x="1239" y="1002"/>
                  </a:lnTo>
                  <a:lnTo>
                    <a:pt x="1270" y="1006"/>
                  </a:lnTo>
                  <a:lnTo>
                    <a:pt x="1301" y="1009"/>
                  </a:lnTo>
                  <a:lnTo>
                    <a:pt x="1332" y="1011"/>
                  </a:lnTo>
                  <a:lnTo>
                    <a:pt x="1332" y="1011"/>
                  </a:lnTo>
                  <a:lnTo>
                    <a:pt x="1356" y="1009"/>
                  </a:lnTo>
                  <a:lnTo>
                    <a:pt x="1379" y="1007"/>
                  </a:lnTo>
                  <a:lnTo>
                    <a:pt x="1423" y="1002"/>
                  </a:lnTo>
                  <a:lnTo>
                    <a:pt x="1466" y="992"/>
                  </a:lnTo>
                  <a:lnTo>
                    <a:pt x="1509" y="978"/>
                  </a:lnTo>
                  <a:lnTo>
                    <a:pt x="1549" y="961"/>
                  </a:lnTo>
                  <a:lnTo>
                    <a:pt x="1585" y="942"/>
                  </a:lnTo>
                  <a:lnTo>
                    <a:pt x="1621" y="918"/>
                  </a:lnTo>
                  <a:lnTo>
                    <a:pt x="1652" y="892"/>
                  </a:lnTo>
                  <a:lnTo>
                    <a:pt x="1681" y="865"/>
                  </a:lnTo>
                  <a:lnTo>
                    <a:pt x="1709" y="834"/>
                  </a:lnTo>
                  <a:lnTo>
                    <a:pt x="1731" y="801"/>
                  </a:lnTo>
                  <a:lnTo>
                    <a:pt x="1741" y="784"/>
                  </a:lnTo>
                  <a:lnTo>
                    <a:pt x="1750" y="765"/>
                  </a:lnTo>
                  <a:lnTo>
                    <a:pt x="1758" y="748"/>
                  </a:lnTo>
                  <a:lnTo>
                    <a:pt x="1765" y="729"/>
                  </a:lnTo>
                  <a:lnTo>
                    <a:pt x="1770" y="710"/>
                  </a:lnTo>
                  <a:lnTo>
                    <a:pt x="1776" y="691"/>
                  </a:lnTo>
                  <a:lnTo>
                    <a:pt x="1781" y="671"/>
                  </a:lnTo>
                  <a:lnTo>
                    <a:pt x="1783" y="652"/>
                  </a:lnTo>
                  <a:lnTo>
                    <a:pt x="1784" y="631"/>
                  </a:lnTo>
                  <a:lnTo>
                    <a:pt x="1786" y="610"/>
                  </a:lnTo>
                  <a:lnTo>
                    <a:pt x="1786" y="610"/>
                  </a:lnTo>
                  <a:lnTo>
                    <a:pt x="1784" y="590"/>
                  </a:lnTo>
                  <a:lnTo>
                    <a:pt x="1783" y="569"/>
                  </a:lnTo>
                  <a:lnTo>
                    <a:pt x="1781" y="550"/>
                  </a:lnTo>
                  <a:lnTo>
                    <a:pt x="1776" y="530"/>
                  </a:lnTo>
                  <a:lnTo>
                    <a:pt x="1770" y="511"/>
                  </a:lnTo>
                  <a:lnTo>
                    <a:pt x="1765" y="492"/>
                  </a:lnTo>
                  <a:lnTo>
                    <a:pt x="1758" y="473"/>
                  </a:lnTo>
                  <a:lnTo>
                    <a:pt x="1750" y="456"/>
                  </a:lnTo>
                  <a:lnTo>
                    <a:pt x="1741" y="437"/>
                  </a:lnTo>
                  <a:lnTo>
                    <a:pt x="1731" y="420"/>
                  </a:lnTo>
                  <a:lnTo>
                    <a:pt x="1709" y="387"/>
                  </a:lnTo>
                  <a:lnTo>
                    <a:pt x="1681" y="356"/>
                  </a:lnTo>
                  <a:lnTo>
                    <a:pt x="1652" y="329"/>
                  </a:lnTo>
                  <a:lnTo>
                    <a:pt x="1621" y="303"/>
                  </a:lnTo>
                  <a:lnTo>
                    <a:pt x="1585" y="279"/>
                  </a:lnTo>
                  <a:lnTo>
                    <a:pt x="1549" y="260"/>
                  </a:lnTo>
                  <a:lnTo>
                    <a:pt x="1509" y="243"/>
                  </a:lnTo>
                  <a:lnTo>
                    <a:pt x="1466" y="229"/>
                  </a:lnTo>
                  <a:lnTo>
                    <a:pt x="1423" y="219"/>
                  </a:lnTo>
                  <a:lnTo>
                    <a:pt x="1379" y="213"/>
                  </a:lnTo>
                  <a:lnTo>
                    <a:pt x="1356" y="212"/>
                  </a:lnTo>
                  <a:lnTo>
                    <a:pt x="1332" y="212"/>
                  </a:lnTo>
                  <a:lnTo>
                    <a:pt x="1332" y="212"/>
                  </a:lnTo>
                  <a:close/>
                  <a:moveTo>
                    <a:pt x="1329" y="940"/>
                  </a:moveTo>
                  <a:lnTo>
                    <a:pt x="1329" y="940"/>
                  </a:lnTo>
                  <a:lnTo>
                    <a:pt x="1306" y="939"/>
                  </a:lnTo>
                  <a:lnTo>
                    <a:pt x="1284" y="934"/>
                  </a:lnTo>
                  <a:lnTo>
                    <a:pt x="1263" y="925"/>
                  </a:lnTo>
                  <a:lnTo>
                    <a:pt x="1243" y="913"/>
                  </a:lnTo>
                  <a:lnTo>
                    <a:pt x="1222" y="899"/>
                  </a:lnTo>
                  <a:lnTo>
                    <a:pt x="1205" y="882"/>
                  </a:lnTo>
                  <a:lnTo>
                    <a:pt x="1188" y="863"/>
                  </a:lnTo>
                  <a:lnTo>
                    <a:pt x="1171" y="842"/>
                  </a:lnTo>
                  <a:lnTo>
                    <a:pt x="1157" y="818"/>
                  </a:lnTo>
                  <a:lnTo>
                    <a:pt x="1143" y="793"/>
                  </a:lnTo>
                  <a:lnTo>
                    <a:pt x="1133" y="765"/>
                  </a:lnTo>
                  <a:lnTo>
                    <a:pt x="1123" y="736"/>
                  </a:lnTo>
                  <a:lnTo>
                    <a:pt x="1116" y="707"/>
                  </a:lnTo>
                  <a:lnTo>
                    <a:pt x="1111" y="674"/>
                  </a:lnTo>
                  <a:lnTo>
                    <a:pt x="1107" y="641"/>
                  </a:lnTo>
                  <a:lnTo>
                    <a:pt x="1105" y="607"/>
                  </a:lnTo>
                  <a:lnTo>
                    <a:pt x="1105" y="607"/>
                  </a:lnTo>
                  <a:lnTo>
                    <a:pt x="1107" y="573"/>
                  </a:lnTo>
                  <a:lnTo>
                    <a:pt x="1111" y="540"/>
                  </a:lnTo>
                  <a:lnTo>
                    <a:pt x="1116" y="509"/>
                  </a:lnTo>
                  <a:lnTo>
                    <a:pt x="1123" y="478"/>
                  </a:lnTo>
                  <a:lnTo>
                    <a:pt x="1133" y="449"/>
                  </a:lnTo>
                  <a:lnTo>
                    <a:pt x="1143" y="421"/>
                  </a:lnTo>
                  <a:lnTo>
                    <a:pt x="1157" y="396"/>
                  </a:lnTo>
                  <a:lnTo>
                    <a:pt x="1171" y="372"/>
                  </a:lnTo>
                  <a:lnTo>
                    <a:pt x="1188" y="351"/>
                  </a:lnTo>
                  <a:lnTo>
                    <a:pt x="1205" y="332"/>
                  </a:lnTo>
                  <a:lnTo>
                    <a:pt x="1222" y="315"/>
                  </a:lnTo>
                  <a:lnTo>
                    <a:pt x="1243" y="301"/>
                  </a:lnTo>
                  <a:lnTo>
                    <a:pt x="1263" y="291"/>
                  </a:lnTo>
                  <a:lnTo>
                    <a:pt x="1284" y="282"/>
                  </a:lnTo>
                  <a:lnTo>
                    <a:pt x="1306" y="277"/>
                  </a:lnTo>
                  <a:lnTo>
                    <a:pt x="1329" y="275"/>
                  </a:lnTo>
                  <a:lnTo>
                    <a:pt x="1329" y="275"/>
                  </a:lnTo>
                  <a:lnTo>
                    <a:pt x="1351" y="277"/>
                  </a:lnTo>
                  <a:lnTo>
                    <a:pt x="1373" y="282"/>
                  </a:lnTo>
                  <a:lnTo>
                    <a:pt x="1396" y="291"/>
                  </a:lnTo>
                  <a:lnTo>
                    <a:pt x="1416" y="301"/>
                  </a:lnTo>
                  <a:lnTo>
                    <a:pt x="1435" y="315"/>
                  </a:lnTo>
                  <a:lnTo>
                    <a:pt x="1454" y="332"/>
                  </a:lnTo>
                  <a:lnTo>
                    <a:pt x="1471" y="351"/>
                  </a:lnTo>
                  <a:lnTo>
                    <a:pt x="1487" y="372"/>
                  </a:lnTo>
                  <a:lnTo>
                    <a:pt x="1502" y="396"/>
                  </a:lnTo>
                  <a:lnTo>
                    <a:pt x="1514" y="421"/>
                  </a:lnTo>
                  <a:lnTo>
                    <a:pt x="1526" y="449"/>
                  </a:lnTo>
                  <a:lnTo>
                    <a:pt x="1535" y="478"/>
                  </a:lnTo>
                  <a:lnTo>
                    <a:pt x="1542" y="509"/>
                  </a:lnTo>
                  <a:lnTo>
                    <a:pt x="1549" y="540"/>
                  </a:lnTo>
                  <a:lnTo>
                    <a:pt x="1552" y="573"/>
                  </a:lnTo>
                  <a:lnTo>
                    <a:pt x="1552" y="607"/>
                  </a:lnTo>
                  <a:lnTo>
                    <a:pt x="1552" y="607"/>
                  </a:lnTo>
                  <a:lnTo>
                    <a:pt x="1552" y="641"/>
                  </a:lnTo>
                  <a:lnTo>
                    <a:pt x="1549" y="674"/>
                  </a:lnTo>
                  <a:lnTo>
                    <a:pt x="1542" y="707"/>
                  </a:lnTo>
                  <a:lnTo>
                    <a:pt x="1535" y="736"/>
                  </a:lnTo>
                  <a:lnTo>
                    <a:pt x="1526" y="765"/>
                  </a:lnTo>
                  <a:lnTo>
                    <a:pt x="1514" y="793"/>
                  </a:lnTo>
                  <a:lnTo>
                    <a:pt x="1502" y="818"/>
                  </a:lnTo>
                  <a:lnTo>
                    <a:pt x="1487" y="842"/>
                  </a:lnTo>
                  <a:lnTo>
                    <a:pt x="1471" y="863"/>
                  </a:lnTo>
                  <a:lnTo>
                    <a:pt x="1454" y="882"/>
                  </a:lnTo>
                  <a:lnTo>
                    <a:pt x="1435" y="899"/>
                  </a:lnTo>
                  <a:lnTo>
                    <a:pt x="1416" y="913"/>
                  </a:lnTo>
                  <a:lnTo>
                    <a:pt x="1396" y="925"/>
                  </a:lnTo>
                  <a:lnTo>
                    <a:pt x="1373" y="934"/>
                  </a:lnTo>
                  <a:lnTo>
                    <a:pt x="1351" y="939"/>
                  </a:lnTo>
                  <a:lnTo>
                    <a:pt x="1329" y="940"/>
                  </a:lnTo>
                  <a:lnTo>
                    <a:pt x="1329" y="940"/>
                  </a:lnTo>
                  <a:close/>
                  <a:moveTo>
                    <a:pt x="2982" y="610"/>
                  </a:moveTo>
                  <a:lnTo>
                    <a:pt x="2982" y="610"/>
                  </a:lnTo>
                  <a:lnTo>
                    <a:pt x="2982" y="590"/>
                  </a:lnTo>
                  <a:lnTo>
                    <a:pt x="2980" y="569"/>
                  </a:lnTo>
                  <a:lnTo>
                    <a:pt x="2977" y="550"/>
                  </a:lnTo>
                  <a:lnTo>
                    <a:pt x="2974" y="530"/>
                  </a:lnTo>
                  <a:lnTo>
                    <a:pt x="2968" y="511"/>
                  </a:lnTo>
                  <a:lnTo>
                    <a:pt x="2961" y="492"/>
                  </a:lnTo>
                  <a:lnTo>
                    <a:pt x="2955" y="473"/>
                  </a:lnTo>
                  <a:lnTo>
                    <a:pt x="2946" y="456"/>
                  </a:lnTo>
                  <a:lnTo>
                    <a:pt x="2937" y="437"/>
                  </a:lnTo>
                  <a:lnTo>
                    <a:pt x="2927" y="420"/>
                  </a:lnTo>
                  <a:lnTo>
                    <a:pt x="2905" y="387"/>
                  </a:lnTo>
                  <a:lnTo>
                    <a:pt x="2879" y="356"/>
                  </a:lnTo>
                  <a:lnTo>
                    <a:pt x="2850" y="329"/>
                  </a:lnTo>
                  <a:lnTo>
                    <a:pt x="2817" y="303"/>
                  </a:lnTo>
                  <a:lnTo>
                    <a:pt x="2783" y="279"/>
                  </a:lnTo>
                  <a:lnTo>
                    <a:pt x="2745" y="260"/>
                  </a:lnTo>
                  <a:lnTo>
                    <a:pt x="2705" y="243"/>
                  </a:lnTo>
                  <a:lnTo>
                    <a:pt x="2664" y="229"/>
                  </a:lnTo>
                  <a:lnTo>
                    <a:pt x="2621" y="219"/>
                  </a:lnTo>
                  <a:lnTo>
                    <a:pt x="2575" y="213"/>
                  </a:lnTo>
                  <a:lnTo>
                    <a:pt x="2552" y="212"/>
                  </a:lnTo>
                  <a:lnTo>
                    <a:pt x="2530" y="212"/>
                  </a:lnTo>
                  <a:lnTo>
                    <a:pt x="2530" y="212"/>
                  </a:lnTo>
                  <a:lnTo>
                    <a:pt x="2506" y="212"/>
                  </a:lnTo>
                  <a:lnTo>
                    <a:pt x="2484" y="213"/>
                  </a:lnTo>
                  <a:lnTo>
                    <a:pt x="2439" y="219"/>
                  </a:lnTo>
                  <a:lnTo>
                    <a:pt x="2394" y="229"/>
                  </a:lnTo>
                  <a:lnTo>
                    <a:pt x="2353" y="243"/>
                  </a:lnTo>
                  <a:lnTo>
                    <a:pt x="2314" y="260"/>
                  </a:lnTo>
                  <a:lnTo>
                    <a:pt x="2277" y="279"/>
                  </a:lnTo>
                  <a:lnTo>
                    <a:pt x="2241" y="303"/>
                  </a:lnTo>
                  <a:lnTo>
                    <a:pt x="2210" y="329"/>
                  </a:lnTo>
                  <a:lnTo>
                    <a:pt x="2181" y="356"/>
                  </a:lnTo>
                  <a:lnTo>
                    <a:pt x="2154" y="387"/>
                  </a:lnTo>
                  <a:lnTo>
                    <a:pt x="2131" y="420"/>
                  </a:lnTo>
                  <a:lnTo>
                    <a:pt x="2121" y="437"/>
                  </a:lnTo>
                  <a:lnTo>
                    <a:pt x="2112" y="456"/>
                  </a:lnTo>
                  <a:lnTo>
                    <a:pt x="2104" y="473"/>
                  </a:lnTo>
                  <a:lnTo>
                    <a:pt x="2097" y="492"/>
                  </a:lnTo>
                  <a:lnTo>
                    <a:pt x="2092" y="511"/>
                  </a:lnTo>
                  <a:lnTo>
                    <a:pt x="2087" y="530"/>
                  </a:lnTo>
                  <a:lnTo>
                    <a:pt x="2082" y="550"/>
                  </a:lnTo>
                  <a:lnTo>
                    <a:pt x="2080" y="569"/>
                  </a:lnTo>
                  <a:lnTo>
                    <a:pt x="2078" y="590"/>
                  </a:lnTo>
                  <a:lnTo>
                    <a:pt x="2076" y="610"/>
                  </a:lnTo>
                  <a:lnTo>
                    <a:pt x="2076" y="610"/>
                  </a:lnTo>
                  <a:lnTo>
                    <a:pt x="2078" y="631"/>
                  </a:lnTo>
                  <a:lnTo>
                    <a:pt x="2080" y="652"/>
                  </a:lnTo>
                  <a:lnTo>
                    <a:pt x="2082" y="671"/>
                  </a:lnTo>
                  <a:lnTo>
                    <a:pt x="2087" y="691"/>
                  </a:lnTo>
                  <a:lnTo>
                    <a:pt x="2092" y="710"/>
                  </a:lnTo>
                  <a:lnTo>
                    <a:pt x="2097" y="729"/>
                  </a:lnTo>
                  <a:lnTo>
                    <a:pt x="2104" y="748"/>
                  </a:lnTo>
                  <a:lnTo>
                    <a:pt x="2112" y="765"/>
                  </a:lnTo>
                  <a:lnTo>
                    <a:pt x="2121" y="784"/>
                  </a:lnTo>
                  <a:lnTo>
                    <a:pt x="2131" y="801"/>
                  </a:lnTo>
                  <a:lnTo>
                    <a:pt x="2154" y="834"/>
                  </a:lnTo>
                  <a:lnTo>
                    <a:pt x="2181" y="865"/>
                  </a:lnTo>
                  <a:lnTo>
                    <a:pt x="2210" y="892"/>
                  </a:lnTo>
                  <a:lnTo>
                    <a:pt x="2241" y="918"/>
                  </a:lnTo>
                  <a:lnTo>
                    <a:pt x="2277" y="942"/>
                  </a:lnTo>
                  <a:lnTo>
                    <a:pt x="2314" y="961"/>
                  </a:lnTo>
                  <a:lnTo>
                    <a:pt x="2353" y="978"/>
                  </a:lnTo>
                  <a:lnTo>
                    <a:pt x="2394" y="992"/>
                  </a:lnTo>
                  <a:lnTo>
                    <a:pt x="2439" y="1002"/>
                  </a:lnTo>
                  <a:lnTo>
                    <a:pt x="2484" y="1007"/>
                  </a:lnTo>
                  <a:lnTo>
                    <a:pt x="2506" y="1009"/>
                  </a:lnTo>
                  <a:lnTo>
                    <a:pt x="2530" y="1011"/>
                  </a:lnTo>
                  <a:lnTo>
                    <a:pt x="2530" y="1011"/>
                  </a:lnTo>
                  <a:lnTo>
                    <a:pt x="2552" y="1009"/>
                  </a:lnTo>
                  <a:lnTo>
                    <a:pt x="2575" y="1007"/>
                  </a:lnTo>
                  <a:lnTo>
                    <a:pt x="2621" y="1002"/>
                  </a:lnTo>
                  <a:lnTo>
                    <a:pt x="2664" y="992"/>
                  </a:lnTo>
                  <a:lnTo>
                    <a:pt x="2705" y="978"/>
                  </a:lnTo>
                  <a:lnTo>
                    <a:pt x="2745" y="961"/>
                  </a:lnTo>
                  <a:lnTo>
                    <a:pt x="2783" y="942"/>
                  </a:lnTo>
                  <a:lnTo>
                    <a:pt x="2817" y="918"/>
                  </a:lnTo>
                  <a:lnTo>
                    <a:pt x="2850" y="892"/>
                  </a:lnTo>
                  <a:lnTo>
                    <a:pt x="2879" y="865"/>
                  </a:lnTo>
                  <a:lnTo>
                    <a:pt x="2905" y="834"/>
                  </a:lnTo>
                  <a:lnTo>
                    <a:pt x="2927" y="801"/>
                  </a:lnTo>
                  <a:lnTo>
                    <a:pt x="2937" y="784"/>
                  </a:lnTo>
                  <a:lnTo>
                    <a:pt x="2946" y="765"/>
                  </a:lnTo>
                  <a:lnTo>
                    <a:pt x="2955" y="748"/>
                  </a:lnTo>
                  <a:lnTo>
                    <a:pt x="2961" y="729"/>
                  </a:lnTo>
                  <a:lnTo>
                    <a:pt x="2968" y="710"/>
                  </a:lnTo>
                  <a:lnTo>
                    <a:pt x="2974" y="691"/>
                  </a:lnTo>
                  <a:lnTo>
                    <a:pt x="2977" y="671"/>
                  </a:lnTo>
                  <a:lnTo>
                    <a:pt x="2980" y="652"/>
                  </a:lnTo>
                  <a:lnTo>
                    <a:pt x="2982" y="631"/>
                  </a:lnTo>
                  <a:lnTo>
                    <a:pt x="2982" y="610"/>
                  </a:lnTo>
                  <a:lnTo>
                    <a:pt x="2982" y="610"/>
                  </a:lnTo>
                  <a:close/>
                  <a:moveTo>
                    <a:pt x="2527" y="940"/>
                  </a:moveTo>
                  <a:lnTo>
                    <a:pt x="2527" y="940"/>
                  </a:lnTo>
                  <a:lnTo>
                    <a:pt x="2503" y="939"/>
                  </a:lnTo>
                  <a:lnTo>
                    <a:pt x="2480" y="934"/>
                  </a:lnTo>
                  <a:lnTo>
                    <a:pt x="2460" y="925"/>
                  </a:lnTo>
                  <a:lnTo>
                    <a:pt x="2439" y="913"/>
                  </a:lnTo>
                  <a:lnTo>
                    <a:pt x="2420" y="899"/>
                  </a:lnTo>
                  <a:lnTo>
                    <a:pt x="2401" y="882"/>
                  </a:lnTo>
                  <a:lnTo>
                    <a:pt x="2384" y="863"/>
                  </a:lnTo>
                  <a:lnTo>
                    <a:pt x="2369" y="842"/>
                  </a:lnTo>
                  <a:lnTo>
                    <a:pt x="2353" y="818"/>
                  </a:lnTo>
                  <a:lnTo>
                    <a:pt x="2341" y="793"/>
                  </a:lnTo>
                  <a:lnTo>
                    <a:pt x="2329" y="765"/>
                  </a:lnTo>
                  <a:lnTo>
                    <a:pt x="2320" y="736"/>
                  </a:lnTo>
                  <a:lnTo>
                    <a:pt x="2312" y="707"/>
                  </a:lnTo>
                  <a:lnTo>
                    <a:pt x="2307" y="674"/>
                  </a:lnTo>
                  <a:lnTo>
                    <a:pt x="2303" y="641"/>
                  </a:lnTo>
                  <a:lnTo>
                    <a:pt x="2303" y="607"/>
                  </a:lnTo>
                  <a:lnTo>
                    <a:pt x="2303" y="607"/>
                  </a:lnTo>
                  <a:lnTo>
                    <a:pt x="2303" y="573"/>
                  </a:lnTo>
                  <a:lnTo>
                    <a:pt x="2307" y="540"/>
                  </a:lnTo>
                  <a:lnTo>
                    <a:pt x="2312" y="509"/>
                  </a:lnTo>
                  <a:lnTo>
                    <a:pt x="2320" y="478"/>
                  </a:lnTo>
                  <a:lnTo>
                    <a:pt x="2329" y="449"/>
                  </a:lnTo>
                  <a:lnTo>
                    <a:pt x="2341" y="421"/>
                  </a:lnTo>
                  <a:lnTo>
                    <a:pt x="2353" y="396"/>
                  </a:lnTo>
                  <a:lnTo>
                    <a:pt x="2369" y="372"/>
                  </a:lnTo>
                  <a:lnTo>
                    <a:pt x="2384" y="351"/>
                  </a:lnTo>
                  <a:lnTo>
                    <a:pt x="2401" y="332"/>
                  </a:lnTo>
                  <a:lnTo>
                    <a:pt x="2420" y="315"/>
                  </a:lnTo>
                  <a:lnTo>
                    <a:pt x="2439" y="301"/>
                  </a:lnTo>
                  <a:lnTo>
                    <a:pt x="2460" y="291"/>
                  </a:lnTo>
                  <a:lnTo>
                    <a:pt x="2480" y="282"/>
                  </a:lnTo>
                  <a:lnTo>
                    <a:pt x="2503" y="277"/>
                  </a:lnTo>
                  <a:lnTo>
                    <a:pt x="2527" y="275"/>
                  </a:lnTo>
                  <a:lnTo>
                    <a:pt x="2527" y="275"/>
                  </a:lnTo>
                  <a:lnTo>
                    <a:pt x="2549" y="277"/>
                  </a:lnTo>
                  <a:lnTo>
                    <a:pt x="2571" y="282"/>
                  </a:lnTo>
                  <a:lnTo>
                    <a:pt x="2592" y="291"/>
                  </a:lnTo>
                  <a:lnTo>
                    <a:pt x="2613" y="301"/>
                  </a:lnTo>
                  <a:lnTo>
                    <a:pt x="2633" y="315"/>
                  </a:lnTo>
                  <a:lnTo>
                    <a:pt x="2650" y="332"/>
                  </a:lnTo>
                  <a:lnTo>
                    <a:pt x="2668" y="351"/>
                  </a:lnTo>
                  <a:lnTo>
                    <a:pt x="2685" y="372"/>
                  </a:lnTo>
                  <a:lnTo>
                    <a:pt x="2699" y="396"/>
                  </a:lnTo>
                  <a:lnTo>
                    <a:pt x="2711" y="421"/>
                  </a:lnTo>
                  <a:lnTo>
                    <a:pt x="2723" y="449"/>
                  </a:lnTo>
                  <a:lnTo>
                    <a:pt x="2731" y="478"/>
                  </a:lnTo>
                  <a:lnTo>
                    <a:pt x="2740" y="509"/>
                  </a:lnTo>
                  <a:lnTo>
                    <a:pt x="2745" y="540"/>
                  </a:lnTo>
                  <a:lnTo>
                    <a:pt x="2748" y="573"/>
                  </a:lnTo>
                  <a:lnTo>
                    <a:pt x="2750" y="607"/>
                  </a:lnTo>
                  <a:lnTo>
                    <a:pt x="2750" y="607"/>
                  </a:lnTo>
                  <a:lnTo>
                    <a:pt x="2748" y="641"/>
                  </a:lnTo>
                  <a:lnTo>
                    <a:pt x="2745" y="674"/>
                  </a:lnTo>
                  <a:lnTo>
                    <a:pt x="2740" y="707"/>
                  </a:lnTo>
                  <a:lnTo>
                    <a:pt x="2731" y="736"/>
                  </a:lnTo>
                  <a:lnTo>
                    <a:pt x="2723" y="765"/>
                  </a:lnTo>
                  <a:lnTo>
                    <a:pt x="2711" y="793"/>
                  </a:lnTo>
                  <a:lnTo>
                    <a:pt x="2699" y="818"/>
                  </a:lnTo>
                  <a:lnTo>
                    <a:pt x="2685" y="842"/>
                  </a:lnTo>
                  <a:lnTo>
                    <a:pt x="2668" y="863"/>
                  </a:lnTo>
                  <a:lnTo>
                    <a:pt x="2650" y="882"/>
                  </a:lnTo>
                  <a:lnTo>
                    <a:pt x="2633" y="899"/>
                  </a:lnTo>
                  <a:lnTo>
                    <a:pt x="2613" y="913"/>
                  </a:lnTo>
                  <a:lnTo>
                    <a:pt x="2592" y="925"/>
                  </a:lnTo>
                  <a:lnTo>
                    <a:pt x="2571" y="934"/>
                  </a:lnTo>
                  <a:lnTo>
                    <a:pt x="2549" y="939"/>
                  </a:lnTo>
                  <a:lnTo>
                    <a:pt x="2527" y="940"/>
                  </a:lnTo>
                  <a:lnTo>
                    <a:pt x="2527" y="940"/>
                  </a:lnTo>
                  <a:close/>
                  <a:moveTo>
                    <a:pt x="5521" y="213"/>
                  </a:moveTo>
                  <a:lnTo>
                    <a:pt x="5521" y="213"/>
                  </a:lnTo>
                  <a:lnTo>
                    <a:pt x="5498" y="213"/>
                  </a:lnTo>
                  <a:lnTo>
                    <a:pt x="5474" y="215"/>
                  </a:lnTo>
                  <a:lnTo>
                    <a:pt x="5429" y="222"/>
                  </a:lnTo>
                  <a:lnTo>
                    <a:pt x="5386" y="231"/>
                  </a:lnTo>
                  <a:lnTo>
                    <a:pt x="5345" y="244"/>
                  </a:lnTo>
                  <a:lnTo>
                    <a:pt x="5306" y="262"/>
                  </a:lnTo>
                  <a:lnTo>
                    <a:pt x="5268" y="282"/>
                  </a:lnTo>
                  <a:lnTo>
                    <a:pt x="5234" y="304"/>
                  </a:lnTo>
                  <a:lnTo>
                    <a:pt x="5201" y="330"/>
                  </a:lnTo>
                  <a:lnTo>
                    <a:pt x="5172" y="358"/>
                  </a:lnTo>
                  <a:lnTo>
                    <a:pt x="5146" y="389"/>
                  </a:lnTo>
                  <a:lnTo>
                    <a:pt x="5124" y="421"/>
                  </a:lnTo>
                  <a:lnTo>
                    <a:pt x="5113" y="440"/>
                  </a:lnTo>
                  <a:lnTo>
                    <a:pt x="5105" y="457"/>
                  </a:lnTo>
                  <a:lnTo>
                    <a:pt x="5096" y="475"/>
                  </a:lnTo>
                  <a:lnTo>
                    <a:pt x="5089" y="494"/>
                  </a:lnTo>
                  <a:lnTo>
                    <a:pt x="5082" y="512"/>
                  </a:lnTo>
                  <a:lnTo>
                    <a:pt x="5077" y="531"/>
                  </a:lnTo>
                  <a:lnTo>
                    <a:pt x="5074" y="552"/>
                  </a:lnTo>
                  <a:lnTo>
                    <a:pt x="5070" y="573"/>
                  </a:lnTo>
                  <a:lnTo>
                    <a:pt x="5069" y="592"/>
                  </a:lnTo>
                  <a:lnTo>
                    <a:pt x="5069" y="612"/>
                  </a:lnTo>
                  <a:lnTo>
                    <a:pt x="5069" y="612"/>
                  </a:lnTo>
                  <a:lnTo>
                    <a:pt x="5069" y="633"/>
                  </a:lnTo>
                  <a:lnTo>
                    <a:pt x="5070" y="653"/>
                  </a:lnTo>
                  <a:lnTo>
                    <a:pt x="5074" y="674"/>
                  </a:lnTo>
                  <a:lnTo>
                    <a:pt x="5077" y="693"/>
                  </a:lnTo>
                  <a:lnTo>
                    <a:pt x="5082" y="712"/>
                  </a:lnTo>
                  <a:lnTo>
                    <a:pt x="5089" y="731"/>
                  </a:lnTo>
                  <a:lnTo>
                    <a:pt x="5096" y="750"/>
                  </a:lnTo>
                  <a:lnTo>
                    <a:pt x="5105" y="769"/>
                  </a:lnTo>
                  <a:lnTo>
                    <a:pt x="5113" y="786"/>
                  </a:lnTo>
                  <a:lnTo>
                    <a:pt x="5124" y="803"/>
                  </a:lnTo>
                  <a:lnTo>
                    <a:pt x="5146" y="836"/>
                  </a:lnTo>
                  <a:lnTo>
                    <a:pt x="5172" y="867"/>
                  </a:lnTo>
                  <a:lnTo>
                    <a:pt x="5201" y="896"/>
                  </a:lnTo>
                  <a:lnTo>
                    <a:pt x="5234" y="922"/>
                  </a:lnTo>
                  <a:lnTo>
                    <a:pt x="5268" y="944"/>
                  </a:lnTo>
                  <a:lnTo>
                    <a:pt x="5306" y="965"/>
                  </a:lnTo>
                  <a:lnTo>
                    <a:pt x="5345" y="980"/>
                  </a:lnTo>
                  <a:lnTo>
                    <a:pt x="5386" y="994"/>
                  </a:lnTo>
                  <a:lnTo>
                    <a:pt x="5429" y="1004"/>
                  </a:lnTo>
                  <a:lnTo>
                    <a:pt x="5474" y="1011"/>
                  </a:lnTo>
                  <a:lnTo>
                    <a:pt x="5498" y="1011"/>
                  </a:lnTo>
                  <a:lnTo>
                    <a:pt x="5521" y="1013"/>
                  </a:lnTo>
                  <a:lnTo>
                    <a:pt x="5521" y="1013"/>
                  </a:lnTo>
                  <a:lnTo>
                    <a:pt x="5545" y="1011"/>
                  </a:lnTo>
                  <a:lnTo>
                    <a:pt x="5567" y="1011"/>
                  </a:lnTo>
                  <a:lnTo>
                    <a:pt x="5612" y="1004"/>
                  </a:lnTo>
                  <a:lnTo>
                    <a:pt x="5656" y="994"/>
                  </a:lnTo>
                  <a:lnTo>
                    <a:pt x="5698" y="980"/>
                  </a:lnTo>
                  <a:lnTo>
                    <a:pt x="5737" y="965"/>
                  </a:lnTo>
                  <a:lnTo>
                    <a:pt x="5773" y="944"/>
                  </a:lnTo>
                  <a:lnTo>
                    <a:pt x="5809" y="922"/>
                  </a:lnTo>
                  <a:lnTo>
                    <a:pt x="5842" y="896"/>
                  </a:lnTo>
                  <a:lnTo>
                    <a:pt x="5871" y="867"/>
                  </a:lnTo>
                  <a:lnTo>
                    <a:pt x="5897" y="836"/>
                  </a:lnTo>
                  <a:lnTo>
                    <a:pt x="5919" y="803"/>
                  </a:lnTo>
                  <a:lnTo>
                    <a:pt x="5930" y="786"/>
                  </a:lnTo>
                  <a:lnTo>
                    <a:pt x="5938" y="769"/>
                  </a:lnTo>
                  <a:lnTo>
                    <a:pt x="5947" y="750"/>
                  </a:lnTo>
                  <a:lnTo>
                    <a:pt x="5954" y="731"/>
                  </a:lnTo>
                  <a:lnTo>
                    <a:pt x="5959" y="712"/>
                  </a:lnTo>
                  <a:lnTo>
                    <a:pt x="5964" y="693"/>
                  </a:lnTo>
                  <a:lnTo>
                    <a:pt x="5969" y="674"/>
                  </a:lnTo>
                  <a:lnTo>
                    <a:pt x="5971" y="653"/>
                  </a:lnTo>
                  <a:lnTo>
                    <a:pt x="5973" y="633"/>
                  </a:lnTo>
                  <a:lnTo>
                    <a:pt x="5974" y="612"/>
                  </a:lnTo>
                  <a:lnTo>
                    <a:pt x="5974" y="612"/>
                  </a:lnTo>
                  <a:lnTo>
                    <a:pt x="5973" y="592"/>
                  </a:lnTo>
                  <a:lnTo>
                    <a:pt x="5971" y="573"/>
                  </a:lnTo>
                  <a:lnTo>
                    <a:pt x="5969" y="552"/>
                  </a:lnTo>
                  <a:lnTo>
                    <a:pt x="5964" y="531"/>
                  </a:lnTo>
                  <a:lnTo>
                    <a:pt x="5959" y="512"/>
                  </a:lnTo>
                  <a:lnTo>
                    <a:pt x="5954" y="494"/>
                  </a:lnTo>
                  <a:lnTo>
                    <a:pt x="5947" y="475"/>
                  </a:lnTo>
                  <a:lnTo>
                    <a:pt x="5938" y="457"/>
                  </a:lnTo>
                  <a:lnTo>
                    <a:pt x="5930" y="440"/>
                  </a:lnTo>
                  <a:lnTo>
                    <a:pt x="5919" y="421"/>
                  </a:lnTo>
                  <a:lnTo>
                    <a:pt x="5897" y="389"/>
                  </a:lnTo>
                  <a:lnTo>
                    <a:pt x="5871" y="358"/>
                  </a:lnTo>
                  <a:lnTo>
                    <a:pt x="5842" y="330"/>
                  </a:lnTo>
                  <a:lnTo>
                    <a:pt x="5809" y="304"/>
                  </a:lnTo>
                  <a:lnTo>
                    <a:pt x="5773" y="282"/>
                  </a:lnTo>
                  <a:lnTo>
                    <a:pt x="5737" y="262"/>
                  </a:lnTo>
                  <a:lnTo>
                    <a:pt x="5698" y="244"/>
                  </a:lnTo>
                  <a:lnTo>
                    <a:pt x="5656" y="231"/>
                  </a:lnTo>
                  <a:lnTo>
                    <a:pt x="5612" y="222"/>
                  </a:lnTo>
                  <a:lnTo>
                    <a:pt x="5567" y="215"/>
                  </a:lnTo>
                  <a:lnTo>
                    <a:pt x="5545" y="213"/>
                  </a:lnTo>
                  <a:lnTo>
                    <a:pt x="5521" y="213"/>
                  </a:lnTo>
                  <a:lnTo>
                    <a:pt x="5521" y="213"/>
                  </a:lnTo>
                  <a:close/>
                  <a:moveTo>
                    <a:pt x="5517" y="942"/>
                  </a:moveTo>
                  <a:lnTo>
                    <a:pt x="5517" y="942"/>
                  </a:lnTo>
                  <a:lnTo>
                    <a:pt x="5495" y="940"/>
                  </a:lnTo>
                  <a:lnTo>
                    <a:pt x="5472" y="935"/>
                  </a:lnTo>
                  <a:lnTo>
                    <a:pt x="5452" y="927"/>
                  </a:lnTo>
                  <a:lnTo>
                    <a:pt x="5431" y="915"/>
                  </a:lnTo>
                  <a:lnTo>
                    <a:pt x="5411" y="901"/>
                  </a:lnTo>
                  <a:lnTo>
                    <a:pt x="5393" y="885"/>
                  </a:lnTo>
                  <a:lnTo>
                    <a:pt x="5376" y="865"/>
                  </a:lnTo>
                  <a:lnTo>
                    <a:pt x="5359" y="844"/>
                  </a:lnTo>
                  <a:lnTo>
                    <a:pt x="5345" y="820"/>
                  </a:lnTo>
                  <a:lnTo>
                    <a:pt x="5331" y="794"/>
                  </a:lnTo>
                  <a:lnTo>
                    <a:pt x="5321" y="767"/>
                  </a:lnTo>
                  <a:lnTo>
                    <a:pt x="5311" y="738"/>
                  </a:lnTo>
                  <a:lnTo>
                    <a:pt x="5304" y="708"/>
                  </a:lnTo>
                  <a:lnTo>
                    <a:pt x="5299" y="676"/>
                  </a:lnTo>
                  <a:lnTo>
                    <a:pt x="5295" y="643"/>
                  </a:lnTo>
                  <a:lnTo>
                    <a:pt x="5294" y="609"/>
                  </a:lnTo>
                  <a:lnTo>
                    <a:pt x="5294" y="609"/>
                  </a:lnTo>
                  <a:lnTo>
                    <a:pt x="5295" y="576"/>
                  </a:lnTo>
                  <a:lnTo>
                    <a:pt x="5299" y="542"/>
                  </a:lnTo>
                  <a:lnTo>
                    <a:pt x="5304" y="511"/>
                  </a:lnTo>
                  <a:lnTo>
                    <a:pt x="5311" y="480"/>
                  </a:lnTo>
                  <a:lnTo>
                    <a:pt x="5321" y="451"/>
                  </a:lnTo>
                  <a:lnTo>
                    <a:pt x="5331" y="423"/>
                  </a:lnTo>
                  <a:lnTo>
                    <a:pt x="5345" y="397"/>
                  </a:lnTo>
                  <a:lnTo>
                    <a:pt x="5359" y="375"/>
                  </a:lnTo>
                  <a:lnTo>
                    <a:pt x="5376" y="353"/>
                  </a:lnTo>
                  <a:lnTo>
                    <a:pt x="5393" y="334"/>
                  </a:lnTo>
                  <a:lnTo>
                    <a:pt x="5411" y="317"/>
                  </a:lnTo>
                  <a:lnTo>
                    <a:pt x="5431" y="303"/>
                  </a:lnTo>
                  <a:lnTo>
                    <a:pt x="5452" y="292"/>
                  </a:lnTo>
                  <a:lnTo>
                    <a:pt x="5472" y="284"/>
                  </a:lnTo>
                  <a:lnTo>
                    <a:pt x="5495" y="279"/>
                  </a:lnTo>
                  <a:lnTo>
                    <a:pt x="5517" y="277"/>
                  </a:lnTo>
                  <a:lnTo>
                    <a:pt x="5517" y="277"/>
                  </a:lnTo>
                  <a:lnTo>
                    <a:pt x="5541" y="279"/>
                  </a:lnTo>
                  <a:lnTo>
                    <a:pt x="5562" y="284"/>
                  </a:lnTo>
                  <a:lnTo>
                    <a:pt x="5584" y="292"/>
                  </a:lnTo>
                  <a:lnTo>
                    <a:pt x="5605" y="303"/>
                  </a:lnTo>
                  <a:lnTo>
                    <a:pt x="5624" y="317"/>
                  </a:lnTo>
                  <a:lnTo>
                    <a:pt x="5643" y="334"/>
                  </a:lnTo>
                  <a:lnTo>
                    <a:pt x="5660" y="353"/>
                  </a:lnTo>
                  <a:lnTo>
                    <a:pt x="5675" y="375"/>
                  </a:lnTo>
                  <a:lnTo>
                    <a:pt x="5691" y="397"/>
                  </a:lnTo>
                  <a:lnTo>
                    <a:pt x="5703" y="423"/>
                  </a:lnTo>
                  <a:lnTo>
                    <a:pt x="5715" y="451"/>
                  </a:lnTo>
                  <a:lnTo>
                    <a:pt x="5723" y="480"/>
                  </a:lnTo>
                  <a:lnTo>
                    <a:pt x="5732" y="511"/>
                  </a:lnTo>
                  <a:lnTo>
                    <a:pt x="5737" y="542"/>
                  </a:lnTo>
                  <a:lnTo>
                    <a:pt x="5741" y="576"/>
                  </a:lnTo>
                  <a:lnTo>
                    <a:pt x="5741" y="609"/>
                  </a:lnTo>
                  <a:lnTo>
                    <a:pt x="5741" y="609"/>
                  </a:lnTo>
                  <a:lnTo>
                    <a:pt x="5741" y="643"/>
                  </a:lnTo>
                  <a:lnTo>
                    <a:pt x="5737" y="676"/>
                  </a:lnTo>
                  <a:lnTo>
                    <a:pt x="5732" y="708"/>
                  </a:lnTo>
                  <a:lnTo>
                    <a:pt x="5723" y="738"/>
                  </a:lnTo>
                  <a:lnTo>
                    <a:pt x="5715" y="767"/>
                  </a:lnTo>
                  <a:lnTo>
                    <a:pt x="5703" y="794"/>
                  </a:lnTo>
                  <a:lnTo>
                    <a:pt x="5691" y="820"/>
                  </a:lnTo>
                  <a:lnTo>
                    <a:pt x="5675" y="844"/>
                  </a:lnTo>
                  <a:lnTo>
                    <a:pt x="5660" y="865"/>
                  </a:lnTo>
                  <a:lnTo>
                    <a:pt x="5643" y="885"/>
                  </a:lnTo>
                  <a:lnTo>
                    <a:pt x="5624" y="901"/>
                  </a:lnTo>
                  <a:lnTo>
                    <a:pt x="5605" y="915"/>
                  </a:lnTo>
                  <a:lnTo>
                    <a:pt x="5584" y="927"/>
                  </a:lnTo>
                  <a:lnTo>
                    <a:pt x="5562" y="935"/>
                  </a:lnTo>
                  <a:lnTo>
                    <a:pt x="5541" y="940"/>
                  </a:lnTo>
                  <a:lnTo>
                    <a:pt x="5517" y="942"/>
                  </a:lnTo>
                  <a:lnTo>
                    <a:pt x="5517" y="942"/>
                  </a:lnTo>
                  <a:close/>
                  <a:moveTo>
                    <a:pt x="2052" y="848"/>
                  </a:moveTo>
                  <a:lnTo>
                    <a:pt x="2052" y="0"/>
                  </a:lnTo>
                  <a:lnTo>
                    <a:pt x="1688" y="0"/>
                  </a:lnTo>
                  <a:lnTo>
                    <a:pt x="1688" y="31"/>
                  </a:lnTo>
                  <a:lnTo>
                    <a:pt x="1688" y="31"/>
                  </a:lnTo>
                  <a:lnTo>
                    <a:pt x="1719" y="35"/>
                  </a:lnTo>
                  <a:lnTo>
                    <a:pt x="1745" y="40"/>
                  </a:lnTo>
                  <a:lnTo>
                    <a:pt x="1765" y="45"/>
                  </a:lnTo>
                  <a:lnTo>
                    <a:pt x="1774" y="50"/>
                  </a:lnTo>
                  <a:lnTo>
                    <a:pt x="1781" y="55"/>
                  </a:lnTo>
                  <a:lnTo>
                    <a:pt x="1788" y="60"/>
                  </a:lnTo>
                  <a:lnTo>
                    <a:pt x="1793" y="67"/>
                  </a:lnTo>
                  <a:lnTo>
                    <a:pt x="1796" y="76"/>
                  </a:lnTo>
                  <a:lnTo>
                    <a:pt x="1800" y="84"/>
                  </a:lnTo>
                  <a:lnTo>
                    <a:pt x="1805" y="107"/>
                  </a:lnTo>
                  <a:lnTo>
                    <a:pt x="1808" y="133"/>
                  </a:lnTo>
                  <a:lnTo>
                    <a:pt x="1808" y="837"/>
                  </a:lnTo>
                  <a:lnTo>
                    <a:pt x="1808" y="837"/>
                  </a:lnTo>
                  <a:lnTo>
                    <a:pt x="1807" y="872"/>
                  </a:lnTo>
                  <a:lnTo>
                    <a:pt x="1803" y="899"/>
                  </a:lnTo>
                  <a:lnTo>
                    <a:pt x="1800" y="911"/>
                  </a:lnTo>
                  <a:lnTo>
                    <a:pt x="1795" y="922"/>
                  </a:lnTo>
                  <a:lnTo>
                    <a:pt x="1789" y="932"/>
                  </a:lnTo>
                  <a:lnTo>
                    <a:pt x="1784" y="940"/>
                  </a:lnTo>
                  <a:lnTo>
                    <a:pt x="1777" y="947"/>
                  </a:lnTo>
                  <a:lnTo>
                    <a:pt x="1769" y="952"/>
                  </a:lnTo>
                  <a:lnTo>
                    <a:pt x="1760" y="958"/>
                  </a:lnTo>
                  <a:lnTo>
                    <a:pt x="1750" y="961"/>
                  </a:lnTo>
                  <a:lnTo>
                    <a:pt x="1738" y="965"/>
                  </a:lnTo>
                  <a:lnTo>
                    <a:pt x="1724" y="966"/>
                  </a:lnTo>
                  <a:lnTo>
                    <a:pt x="1693" y="968"/>
                  </a:lnTo>
                  <a:lnTo>
                    <a:pt x="1693" y="1002"/>
                  </a:lnTo>
                  <a:lnTo>
                    <a:pt x="2169" y="1002"/>
                  </a:lnTo>
                  <a:lnTo>
                    <a:pt x="2169" y="971"/>
                  </a:lnTo>
                  <a:lnTo>
                    <a:pt x="2169" y="971"/>
                  </a:lnTo>
                  <a:lnTo>
                    <a:pt x="2138" y="968"/>
                  </a:lnTo>
                  <a:lnTo>
                    <a:pt x="2114" y="961"/>
                  </a:lnTo>
                  <a:lnTo>
                    <a:pt x="2102" y="958"/>
                  </a:lnTo>
                  <a:lnTo>
                    <a:pt x="2094" y="952"/>
                  </a:lnTo>
                  <a:lnTo>
                    <a:pt x="2085" y="946"/>
                  </a:lnTo>
                  <a:lnTo>
                    <a:pt x="2078" y="939"/>
                  </a:lnTo>
                  <a:lnTo>
                    <a:pt x="2071" y="932"/>
                  </a:lnTo>
                  <a:lnTo>
                    <a:pt x="2066" y="923"/>
                  </a:lnTo>
                  <a:lnTo>
                    <a:pt x="2063" y="913"/>
                  </a:lnTo>
                  <a:lnTo>
                    <a:pt x="2059" y="903"/>
                  </a:lnTo>
                  <a:lnTo>
                    <a:pt x="2054" y="877"/>
                  </a:lnTo>
                  <a:lnTo>
                    <a:pt x="2052" y="848"/>
                  </a:lnTo>
                  <a:lnTo>
                    <a:pt x="2052" y="848"/>
                  </a:lnTo>
                  <a:close/>
                  <a:moveTo>
                    <a:pt x="4660" y="995"/>
                  </a:moveTo>
                  <a:lnTo>
                    <a:pt x="4804" y="995"/>
                  </a:lnTo>
                  <a:lnTo>
                    <a:pt x="4804" y="995"/>
                  </a:lnTo>
                  <a:lnTo>
                    <a:pt x="4795" y="1030"/>
                  </a:lnTo>
                  <a:lnTo>
                    <a:pt x="4787" y="1061"/>
                  </a:lnTo>
                  <a:lnTo>
                    <a:pt x="4775" y="1092"/>
                  </a:lnTo>
                  <a:lnTo>
                    <a:pt x="4763" y="1121"/>
                  </a:lnTo>
                  <a:lnTo>
                    <a:pt x="4747" y="1147"/>
                  </a:lnTo>
                  <a:lnTo>
                    <a:pt x="4732" y="1171"/>
                  </a:lnTo>
                  <a:lnTo>
                    <a:pt x="4714" y="1193"/>
                  </a:lnTo>
                  <a:lnTo>
                    <a:pt x="4696" y="1215"/>
                  </a:lnTo>
                  <a:lnTo>
                    <a:pt x="4677" y="1234"/>
                  </a:lnTo>
                  <a:lnTo>
                    <a:pt x="4654" y="1252"/>
                  </a:lnTo>
                  <a:lnTo>
                    <a:pt x="4632" y="1267"/>
                  </a:lnTo>
                  <a:lnTo>
                    <a:pt x="4610" y="1281"/>
                  </a:lnTo>
                  <a:lnTo>
                    <a:pt x="4586" y="1293"/>
                  </a:lnTo>
                  <a:lnTo>
                    <a:pt x="4562" y="1303"/>
                  </a:lnTo>
                  <a:lnTo>
                    <a:pt x="4536" y="1313"/>
                  </a:lnTo>
                  <a:lnTo>
                    <a:pt x="4510" y="1320"/>
                  </a:lnTo>
                  <a:lnTo>
                    <a:pt x="4510" y="1375"/>
                  </a:lnTo>
                  <a:lnTo>
                    <a:pt x="4601" y="1375"/>
                  </a:lnTo>
                  <a:lnTo>
                    <a:pt x="4601" y="1802"/>
                  </a:lnTo>
                  <a:lnTo>
                    <a:pt x="4601" y="1802"/>
                  </a:lnTo>
                  <a:lnTo>
                    <a:pt x="4603" y="1822"/>
                  </a:lnTo>
                  <a:lnTo>
                    <a:pt x="4605" y="1841"/>
                  </a:lnTo>
                  <a:lnTo>
                    <a:pt x="4608" y="1860"/>
                  </a:lnTo>
                  <a:lnTo>
                    <a:pt x="4613" y="1877"/>
                  </a:lnTo>
                  <a:lnTo>
                    <a:pt x="4618" y="1893"/>
                  </a:lnTo>
                  <a:lnTo>
                    <a:pt x="4625" y="1908"/>
                  </a:lnTo>
                  <a:lnTo>
                    <a:pt x="4634" y="1924"/>
                  </a:lnTo>
                  <a:lnTo>
                    <a:pt x="4642" y="1936"/>
                  </a:lnTo>
                  <a:lnTo>
                    <a:pt x="4653" y="1948"/>
                  </a:lnTo>
                  <a:lnTo>
                    <a:pt x="4663" y="1960"/>
                  </a:lnTo>
                  <a:lnTo>
                    <a:pt x="4675" y="1970"/>
                  </a:lnTo>
                  <a:lnTo>
                    <a:pt x="4685" y="1979"/>
                  </a:lnTo>
                  <a:lnTo>
                    <a:pt x="4711" y="1996"/>
                  </a:lnTo>
                  <a:lnTo>
                    <a:pt x="4735" y="2008"/>
                  </a:lnTo>
                  <a:lnTo>
                    <a:pt x="4735" y="2008"/>
                  </a:lnTo>
                  <a:lnTo>
                    <a:pt x="4759" y="2016"/>
                  </a:lnTo>
                  <a:lnTo>
                    <a:pt x="4783" y="2023"/>
                  </a:lnTo>
                  <a:lnTo>
                    <a:pt x="4806" y="2027"/>
                  </a:lnTo>
                  <a:lnTo>
                    <a:pt x="4828" y="2028"/>
                  </a:lnTo>
                  <a:lnTo>
                    <a:pt x="4850" y="2028"/>
                  </a:lnTo>
                  <a:lnTo>
                    <a:pt x="4873" y="2025"/>
                  </a:lnTo>
                  <a:lnTo>
                    <a:pt x="4893" y="2020"/>
                  </a:lnTo>
                  <a:lnTo>
                    <a:pt x="4914" y="2015"/>
                  </a:lnTo>
                  <a:lnTo>
                    <a:pt x="4934" y="2004"/>
                  </a:lnTo>
                  <a:lnTo>
                    <a:pt x="4953" y="1994"/>
                  </a:lnTo>
                  <a:lnTo>
                    <a:pt x="4971" y="1982"/>
                  </a:lnTo>
                  <a:lnTo>
                    <a:pt x="4988" y="1968"/>
                  </a:lnTo>
                  <a:lnTo>
                    <a:pt x="5005" y="1953"/>
                  </a:lnTo>
                  <a:lnTo>
                    <a:pt x="5020" y="1934"/>
                  </a:lnTo>
                  <a:lnTo>
                    <a:pt x="5034" y="1915"/>
                  </a:lnTo>
                  <a:lnTo>
                    <a:pt x="5048" y="1894"/>
                  </a:lnTo>
                  <a:lnTo>
                    <a:pt x="5048" y="1894"/>
                  </a:lnTo>
                  <a:lnTo>
                    <a:pt x="5065" y="1912"/>
                  </a:lnTo>
                  <a:lnTo>
                    <a:pt x="5082" y="1929"/>
                  </a:lnTo>
                  <a:lnTo>
                    <a:pt x="5101" y="1944"/>
                  </a:lnTo>
                  <a:lnTo>
                    <a:pt x="5120" y="1958"/>
                  </a:lnTo>
                  <a:lnTo>
                    <a:pt x="5139" y="1970"/>
                  </a:lnTo>
                  <a:lnTo>
                    <a:pt x="5160" y="1982"/>
                  </a:lnTo>
                  <a:lnTo>
                    <a:pt x="5182" y="1992"/>
                  </a:lnTo>
                  <a:lnTo>
                    <a:pt x="5203" y="2001"/>
                  </a:lnTo>
                  <a:lnTo>
                    <a:pt x="5223" y="2010"/>
                  </a:lnTo>
                  <a:lnTo>
                    <a:pt x="5246" y="2016"/>
                  </a:lnTo>
                  <a:lnTo>
                    <a:pt x="5268" y="2022"/>
                  </a:lnTo>
                  <a:lnTo>
                    <a:pt x="5289" y="2027"/>
                  </a:lnTo>
                  <a:lnTo>
                    <a:pt x="5330" y="2032"/>
                  </a:lnTo>
                  <a:lnTo>
                    <a:pt x="5371" y="2034"/>
                  </a:lnTo>
                  <a:lnTo>
                    <a:pt x="5371" y="2034"/>
                  </a:lnTo>
                  <a:lnTo>
                    <a:pt x="5409" y="2034"/>
                  </a:lnTo>
                  <a:lnTo>
                    <a:pt x="5447" y="2028"/>
                  </a:lnTo>
                  <a:lnTo>
                    <a:pt x="5481" y="2022"/>
                  </a:lnTo>
                  <a:lnTo>
                    <a:pt x="5514" y="2013"/>
                  </a:lnTo>
                  <a:lnTo>
                    <a:pt x="5543" y="2003"/>
                  </a:lnTo>
                  <a:lnTo>
                    <a:pt x="5572" y="1989"/>
                  </a:lnTo>
                  <a:lnTo>
                    <a:pt x="5596" y="1973"/>
                  </a:lnTo>
                  <a:lnTo>
                    <a:pt x="5620" y="1958"/>
                  </a:lnTo>
                  <a:lnTo>
                    <a:pt x="5643" y="1939"/>
                  </a:lnTo>
                  <a:lnTo>
                    <a:pt x="5661" y="1920"/>
                  </a:lnTo>
                  <a:lnTo>
                    <a:pt x="5679" y="1900"/>
                  </a:lnTo>
                  <a:lnTo>
                    <a:pt x="5694" y="1879"/>
                  </a:lnTo>
                  <a:lnTo>
                    <a:pt x="5708" y="1857"/>
                  </a:lnTo>
                  <a:lnTo>
                    <a:pt x="5720" y="1834"/>
                  </a:lnTo>
                  <a:lnTo>
                    <a:pt x="5730" y="1812"/>
                  </a:lnTo>
                  <a:lnTo>
                    <a:pt x="5739" y="1788"/>
                  </a:lnTo>
                  <a:lnTo>
                    <a:pt x="5716" y="1765"/>
                  </a:lnTo>
                  <a:lnTo>
                    <a:pt x="5716" y="1765"/>
                  </a:lnTo>
                  <a:lnTo>
                    <a:pt x="5696" y="1793"/>
                  </a:lnTo>
                  <a:lnTo>
                    <a:pt x="5675" y="1819"/>
                  </a:lnTo>
                  <a:lnTo>
                    <a:pt x="5656" y="1839"/>
                  </a:lnTo>
                  <a:lnTo>
                    <a:pt x="5637" y="1858"/>
                  </a:lnTo>
                  <a:lnTo>
                    <a:pt x="5618" y="1874"/>
                  </a:lnTo>
                  <a:lnTo>
                    <a:pt x="5600" y="1887"/>
                  </a:lnTo>
                  <a:lnTo>
                    <a:pt x="5582" y="1900"/>
                  </a:lnTo>
                  <a:lnTo>
                    <a:pt x="5565" y="1908"/>
                  </a:lnTo>
                  <a:lnTo>
                    <a:pt x="5546" y="1915"/>
                  </a:lnTo>
                  <a:lnTo>
                    <a:pt x="5529" y="1920"/>
                  </a:lnTo>
                  <a:lnTo>
                    <a:pt x="5512" y="1924"/>
                  </a:lnTo>
                  <a:lnTo>
                    <a:pt x="5495" y="1927"/>
                  </a:lnTo>
                  <a:lnTo>
                    <a:pt x="5459" y="1929"/>
                  </a:lnTo>
                  <a:lnTo>
                    <a:pt x="5424" y="1929"/>
                  </a:lnTo>
                  <a:lnTo>
                    <a:pt x="5424" y="1929"/>
                  </a:lnTo>
                  <a:lnTo>
                    <a:pt x="5402" y="1925"/>
                  </a:lnTo>
                  <a:lnTo>
                    <a:pt x="5380" y="1920"/>
                  </a:lnTo>
                  <a:lnTo>
                    <a:pt x="5359" y="1912"/>
                  </a:lnTo>
                  <a:lnTo>
                    <a:pt x="5338" y="1900"/>
                  </a:lnTo>
                  <a:lnTo>
                    <a:pt x="5319" y="1886"/>
                  </a:lnTo>
                  <a:lnTo>
                    <a:pt x="5301" y="1869"/>
                  </a:lnTo>
                  <a:lnTo>
                    <a:pt x="5285" y="1850"/>
                  </a:lnTo>
                  <a:lnTo>
                    <a:pt x="5270" y="1829"/>
                  </a:lnTo>
                  <a:lnTo>
                    <a:pt x="5254" y="1807"/>
                  </a:lnTo>
                  <a:lnTo>
                    <a:pt x="5242" y="1783"/>
                  </a:lnTo>
                  <a:lnTo>
                    <a:pt x="5232" y="1757"/>
                  </a:lnTo>
                  <a:lnTo>
                    <a:pt x="5223" y="1729"/>
                  </a:lnTo>
                  <a:lnTo>
                    <a:pt x="5216" y="1702"/>
                  </a:lnTo>
                  <a:lnTo>
                    <a:pt x="5211" y="1673"/>
                  </a:lnTo>
                  <a:lnTo>
                    <a:pt x="5208" y="1643"/>
                  </a:lnTo>
                  <a:lnTo>
                    <a:pt x="5208" y="1612"/>
                  </a:lnTo>
                  <a:lnTo>
                    <a:pt x="5708" y="1612"/>
                  </a:lnTo>
                  <a:lnTo>
                    <a:pt x="5708" y="1612"/>
                  </a:lnTo>
                  <a:lnTo>
                    <a:pt x="5704" y="1580"/>
                  </a:lnTo>
                  <a:lnTo>
                    <a:pt x="5698" y="1547"/>
                  </a:lnTo>
                  <a:lnTo>
                    <a:pt x="5691" y="1515"/>
                  </a:lnTo>
                  <a:lnTo>
                    <a:pt x="5680" y="1485"/>
                  </a:lnTo>
                  <a:lnTo>
                    <a:pt x="5668" y="1458"/>
                  </a:lnTo>
                  <a:lnTo>
                    <a:pt x="5655" y="1432"/>
                  </a:lnTo>
                  <a:lnTo>
                    <a:pt x="5637" y="1406"/>
                  </a:lnTo>
                  <a:lnTo>
                    <a:pt x="5620" y="1384"/>
                  </a:lnTo>
                  <a:lnTo>
                    <a:pt x="5600" y="1365"/>
                  </a:lnTo>
                  <a:lnTo>
                    <a:pt x="5576" y="1348"/>
                  </a:lnTo>
                  <a:lnTo>
                    <a:pt x="5550" y="1332"/>
                  </a:lnTo>
                  <a:lnTo>
                    <a:pt x="5522" y="1319"/>
                  </a:lnTo>
                  <a:lnTo>
                    <a:pt x="5491" y="1310"/>
                  </a:lnTo>
                  <a:lnTo>
                    <a:pt x="5457" y="1301"/>
                  </a:lnTo>
                  <a:lnTo>
                    <a:pt x="5421" y="1298"/>
                  </a:lnTo>
                  <a:lnTo>
                    <a:pt x="5381" y="1296"/>
                  </a:lnTo>
                  <a:lnTo>
                    <a:pt x="5381" y="1296"/>
                  </a:lnTo>
                  <a:lnTo>
                    <a:pt x="5338" y="1300"/>
                  </a:lnTo>
                  <a:lnTo>
                    <a:pt x="5295" y="1305"/>
                  </a:lnTo>
                  <a:lnTo>
                    <a:pt x="5256" y="1313"/>
                  </a:lnTo>
                  <a:lnTo>
                    <a:pt x="5216" y="1324"/>
                  </a:lnTo>
                  <a:lnTo>
                    <a:pt x="5180" y="1337"/>
                  </a:lnTo>
                  <a:lnTo>
                    <a:pt x="5146" y="1356"/>
                  </a:lnTo>
                  <a:lnTo>
                    <a:pt x="5113" y="1375"/>
                  </a:lnTo>
                  <a:lnTo>
                    <a:pt x="5084" y="1399"/>
                  </a:lnTo>
                  <a:lnTo>
                    <a:pt x="5070" y="1411"/>
                  </a:lnTo>
                  <a:lnTo>
                    <a:pt x="5058" y="1425"/>
                  </a:lnTo>
                  <a:lnTo>
                    <a:pt x="5046" y="1439"/>
                  </a:lnTo>
                  <a:lnTo>
                    <a:pt x="5034" y="1454"/>
                  </a:lnTo>
                  <a:lnTo>
                    <a:pt x="5024" y="1470"/>
                  </a:lnTo>
                  <a:lnTo>
                    <a:pt x="5015" y="1487"/>
                  </a:lnTo>
                  <a:lnTo>
                    <a:pt x="5007" y="1504"/>
                  </a:lnTo>
                  <a:lnTo>
                    <a:pt x="4998" y="1521"/>
                  </a:lnTo>
                  <a:lnTo>
                    <a:pt x="4991" y="1540"/>
                  </a:lnTo>
                  <a:lnTo>
                    <a:pt x="4986" y="1559"/>
                  </a:lnTo>
                  <a:lnTo>
                    <a:pt x="4981" y="1580"/>
                  </a:lnTo>
                  <a:lnTo>
                    <a:pt x="4976" y="1600"/>
                  </a:lnTo>
                  <a:lnTo>
                    <a:pt x="4974" y="1621"/>
                  </a:lnTo>
                  <a:lnTo>
                    <a:pt x="4972" y="1643"/>
                  </a:lnTo>
                  <a:lnTo>
                    <a:pt x="4971" y="1666"/>
                  </a:lnTo>
                  <a:lnTo>
                    <a:pt x="4971" y="1690"/>
                  </a:lnTo>
                  <a:lnTo>
                    <a:pt x="4971" y="1690"/>
                  </a:lnTo>
                  <a:lnTo>
                    <a:pt x="4972" y="1714"/>
                  </a:lnTo>
                  <a:lnTo>
                    <a:pt x="4976" y="1738"/>
                  </a:lnTo>
                  <a:lnTo>
                    <a:pt x="4979" y="1760"/>
                  </a:lnTo>
                  <a:lnTo>
                    <a:pt x="4986" y="1781"/>
                  </a:lnTo>
                  <a:lnTo>
                    <a:pt x="4993" y="1802"/>
                  </a:lnTo>
                  <a:lnTo>
                    <a:pt x="5002" y="1822"/>
                  </a:lnTo>
                  <a:lnTo>
                    <a:pt x="5010" y="1841"/>
                  </a:lnTo>
                  <a:lnTo>
                    <a:pt x="5022" y="1858"/>
                  </a:lnTo>
                  <a:lnTo>
                    <a:pt x="5022" y="1858"/>
                  </a:lnTo>
                  <a:lnTo>
                    <a:pt x="5005" y="1872"/>
                  </a:lnTo>
                  <a:lnTo>
                    <a:pt x="4989" y="1884"/>
                  </a:lnTo>
                  <a:lnTo>
                    <a:pt x="4972" y="1893"/>
                  </a:lnTo>
                  <a:lnTo>
                    <a:pt x="4957" y="1900"/>
                  </a:lnTo>
                  <a:lnTo>
                    <a:pt x="4940" y="1903"/>
                  </a:lnTo>
                  <a:lnTo>
                    <a:pt x="4924" y="1905"/>
                  </a:lnTo>
                  <a:lnTo>
                    <a:pt x="4910" y="1903"/>
                  </a:lnTo>
                  <a:lnTo>
                    <a:pt x="4895" y="1898"/>
                  </a:lnTo>
                  <a:lnTo>
                    <a:pt x="4883" y="1893"/>
                  </a:lnTo>
                  <a:lnTo>
                    <a:pt x="4871" y="1882"/>
                  </a:lnTo>
                  <a:lnTo>
                    <a:pt x="4861" y="1870"/>
                  </a:lnTo>
                  <a:lnTo>
                    <a:pt x="4852" y="1857"/>
                  </a:lnTo>
                  <a:lnTo>
                    <a:pt x="4843" y="1839"/>
                  </a:lnTo>
                  <a:lnTo>
                    <a:pt x="4838" y="1820"/>
                  </a:lnTo>
                  <a:lnTo>
                    <a:pt x="4835" y="1798"/>
                  </a:lnTo>
                  <a:lnTo>
                    <a:pt x="4835" y="1774"/>
                  </a:lnTo>
                  <a:lnTo>
                    <a:pt x="4835" y="1375"/>
                  </a:lnTo>
                  <a:lnTo>
                    <a:pt x="5048" y="1375"/>
                  </a:lnTo>
                  <a:lnTo>
                    <a:pt x="5048" y="1307"/>
                  </a:lnTo>
                  <a:lnTo>
                    <a:pt x="4835" y="1307"/>
                  </a:lnTo>
                  <a:lnTo>
                    <a:pt x="4835" y="995"/>
                  </a:lnTo>
                  <a:lnTo>
                    <a:pt x="5153" y="995"/>
                  </a:lnTo>
                  <a:lnTo>
                    <a:pt x="5153" y="966"/>
                  </a:lnTo>
                  <a:lnTo>
                    <a:pt x="5153" y="966"/>
                  </a:lnTo>
                  <a:lnTo>
                    <a:pt x="5125" y="958"/>
                  </a:lnTo>
                  <a:lnTo>
                    <a:pt x="5103" y="947"/>
                  </a:lnTo>
                  <a:lnTo>
                    <a:pt x="5084" y="935"/>
                  </a:lnTo>
                  <a:lnTo>
                    <a:pt x="5070" y="920"/>
                  </a:lnTo>
                  <a:lnTo>
                    <a:pt x="5058" y="904"/>
                  </a:lnTo>
                  <a:lnTo>
                    <a:pt x="5051" y="885"/>
                  </a:lnTo>
                  <a:lnTo>
                    <a:pt x="5046" y="868"/>
                  </a:lnTo>
                  <a:lnTo>
                    <a:pt x="5044" y="848"/>
                  </a:lnTo>
                  <a:lnTo>
                    <a:pt x="5046" y="5"/>
                  </a:lnTo>
                  <a:lnTo>
                    <a:pt x="4699" y="5"/>
                  </a:lnTo>
                  <a:lnTo>
                    <a:pt x="4699" y="33"/>
                  </a:lnTo>
                  <a:lnTo>
                    <a:pt x="4699" y="33"/>
                  </a:lnTo>
                  <a:lnTo>
                    <a:pt x="4730" y="35"/>
                  </a:lnTo>
                  <a:lnTo>
                    <a:pt x="4756" y="38"/>
                  </a:lnTo>
                  <a:lnTo>
                    <a:pt x="4776" y="42"/>
                  </a:lnTo>
                  <a:lnTo>
                    <a:pt x="4785" y="45"/>
                  </a:lnTo>
                  <a:lnTo>
                    <a:pt x="4792" y="50"/>
                  </a:lnTo>
                  <a:lnTo>
                    <a:pt x="4799" y="55"/>
                  </a:lnTo>
                  <a:lnTo>
                    <a:pt x="4804" y="60"/>
                  </a:lnTo>
                  <a:lnTo>
                    <a:pt x="4807" y="69"/>
                  </a:lnTo>
                  <a:lnTo>
                    <a:pt x="4811" y="78"/>
                  </a:lnTo>
                  <a:lnTo>
                    <a:pt x="4814" y="90"/>
                  </a:lnTo>
                  <a:lnTo>
                    <a:pt x="4814" y="102"/>
                  </a:lnTo>
                  <a:lnTo>
                    <a:pt x="4816" y="134"/>
                  </a:lnTo>
                  <a:lnTo>
                    <a:pt x="4816" y="323"/>
                  </a:lnTo>
                  <a:lnTo>
                    <a:pt x="4816" y="323"/>
                  </a:lnTo>
                  <a:lnTo>
                    <a:pt x="4794" y="303"/>
                  </a:lnTo>
                  <a:lnTo>
                    <a:pt x="4769" y="287"/>
                  </a:lnTo>
                  <a:lnTo>
                    <a:pt x="4744" y="274"/>
                  </a:lnTo>
                  <a:lnTo>
                    <a:pt x="4716" y="262"/>
                  </a:lnTo>
                  <a:lnTo>
                    <a:pt x="4689" y="255"/>
                  </a:lnTo>
                  <a:lnTo>
                    <a:pt x="4660" y="249"/>
                  </a:lnTo>
                  <a:lnTo>
                    <a:pt x="4630" y="246"/>
                  </a:lnTo>
                  <a:lnTo>
                    <a:pt x="4599" y="246"/>
                  </a:lnTo>
                  <a:lnTo>
                    <a:pt x="4599" y="246"/>
                  </a:lnTo>
                  <a:lnTo>
                    <a:pt x="4580" y="246"/>
                  </a:lnTo>
                  <a:lnTo>
                    <a:pt x="4560" y="248"/>
                  </a:lnTo>
                  <a:lnTo>
                    <a:pt x="4543" y="249"/>
                  </a:lnTo>
                  <a:lnTo>
                    <a:pt x="4524" y="255"/>
                  </a:lnTo>
                  <a:lnTo>
                    <a:pt x="4507" y="258"/>
                  </a:lnTo>
                  <a:lnTo>
                    <a:pt x="4489" y="265"/>
                  </a:lnTo>
                  <a:lnTo>
                    <a:pt x="4457" y="279"/>
                  </a:lnTo>
                  <a:lnTo>
                    <a:pt x="4426" y="296"/>
                  </a:lnTo>
                  <a:lnTo>
                    <a:pt x="4397" y="317"/>
                  </a:lnTo>
                  <a:lnTo>
                    <a:pt x="4371" y="341"/>
                  </a:lnTo>
                  <a:lnTo>
                    <a:pt x="4347" y="366"/>
                  </a:lnTo>
                  <a:lnTo>
                    <a:pt x="4326" y="394"/>
                  </a:lnTo>
                  <a:lnTo>
                    <a:pt x="4307" y="423"/>
                  </a:lnTo>
                  <a:lnTo>
                    <a:pt x="4290" y="454"/>
                  </a:lnTo>
                  <a:lnTo>
                    <a:pt x="4278" y="485"/>
                  </a:lnTo>
                  <a:lnTo>
                    <a:pt x="4266" y="519"/>
                  </a:lnTo>
                  <a:lnTo>
                    <a:pt x="4259" y="552"/>
                  </a:lnTo>
                  <a:lnTo>
                    <a:pt x="4254" y="585"/>
                  </a:lnTo>
                  <a:lnTo>
                    <a:pt x="4252" y="617"/>
                  </a:lnTo>
                  <a:lnTo>
                    <a:pt x="4252" y="617"/>
                  </a:lnTo>
                  <a:lnTo>
                    <a:pt x="4254" y="657"/>
                  </a:lnTo>
                  <a:lnTo>
                    <a:pt x="4257" y="695"/>
                  </a:lnTo>
                  <a:lnTo>
                    <a:pt x="4264" y="731"/>
                  </a:lnTo>
                  <a:lnTo>
                    <a:pt x="4273" y="765"/>
                  </a:lnTo>
                  <a:lnTo>
                    <a:pt x="4287" y="800"/>
                  </a:lnTo>
                  <a:lnTo>
                    <a:pt x="4302" y="830"/>
                  </a:lnTo>
                  <a:lnTo>
                    <a:pt x="4321" y="858"/>
                  </a:lnTo>
                  <a:lnTo>
                    <a:pt x="4331" y="872"/>
                  </a:lnTo>
                  <a:lnTo>
                    <a:pt x="4343" y="885"/>
                  </a:lnTo>
                  <a:lnTo>
                    <a:pt x="4355" y="897"/>
                  </a:lnTo>
                  <a:lnTo>
                    <a:pt x="4369" y="910"/>
                  </a:lnTo>
                  <a:lnTo>
                    <a:pt x="4383" y="920"/>
                  </a:lnTo>
                  <a:lnTo>
                    <a:pt x="4398" y="932"/>
                  </a:lnTo>
                  <a:lnTo>
                    <a:pt x="4414" y="940"/>
                  </a:lnTo>
                  <a:lnTo>
                    <a:pt x="4431" y="949"/>
                  </a:lnTo>
                  <a:lnTo>
                    <a:pt x="4450" y="958"/>
                  </a:lnTo>
                  <a:lnTo>
                    <a:pt x="4469" y="966"/>
                  </a:lnTo>
                  <a:lnTo>
                    <a:pt x="4489" y="971"/>
                  </a:lnTo>
                  <a:lnTo>
                    <a:pt x="4510" y="978"/>
                  </a:lnTo>
                  <a:lnTo>
                    <a:pt x="4532" y="983"/>
                  </a:lnTo>
                  <a:lnTo>
                    <a:pt x="4555" y="987"/>
                  </a:lnTo>
                  <a:lnTo>
                    <a:pt x="4580" y="990"/>
                  </a:lnTo>
                  <a:lnTo>
                    <a:pt x="4605" y="992"/>
                  </a:lnTo>
                  <a:lnTo>
                    <a:pt x="4660" y="995"/>
                  </a:lnTo>
                  <a:lnTo>
                    <a:pt x="4660" y="995"/>
                  </a:lnTo>
                  <a:close/>
                  <a:moveTo>
                    <a:pt x="5356" y="1360"/>
                  </a:moveTo>
                  <a:lnTo>
                    <a:pt x="5356" y="1360"/>
                  </a:lnTo>
                  <a:lnTo>
                    <a:pt x="5368" y="1362"/>
                  </a:lnTo>
                  <a:lnTo>
                    <a:pt x="5380" y="1365"/>
                  </a:lnTo>
                  <a:lnTo>
                    <a:pt x="5392" y="1368"/>
                  </a:lnTo>
                  <a:lnTo>
                    <a:pt x="5404" y="1375"/>
                  </a:lnTo>
                  <a:lnTo>
                    <a:pt x="5414" y="1382"/>
                  </a:lnTo>
                  <a:lnTo>
                    <a:pt x="5424" y="1391"/>
                  </a:lnTo>
                  <a:lnTo>
                    <a:pt x="5433" y="1403"/>
                  </a:lnTo>
                  <a:lnTo>
                    <a:pt x="5441" y="1413"/>
                  </a:lnTo>
                  <a:lnTo>
                    <a:pt x="5450" y="1427"/>
                  </a:lnTo>
                  <a:lnTo>
                    <a:pt x="5457" y="1441"/>
                  </a:lnTo>
                  <a:lnTo>
                    <a:pt x="5464" y="1456"/>
                  </a:lnTo>
                  <a:lnTo>
                    <a:pt x="5467" y="1472"/>
                  </a:lnTo>
                  <a:lnTo>
                    <a:pt x="5472" y="1489"/>
                  </a:lnTo>
                  <a:lnTo>
                    <a:pt x="5474" y="1506"/>
                  </a:lnTo>
                  <a:lnTo>
                    <a:pt x="5476" y="1523"/>
                  </a:lnTo>
                  <a:lnTo>
                    <a:pt x="5476" y="1542"/>
                  </a:lnTo>
                  <a:lnTo>
                    <a:pt x="5216" y="1542"/>
                  </a:lnTo>
                  <a:lnTo>
                    <a:pt x="5216" y="1542"/>
                  </a:lnTo>
                  <a:lnTo>
                    <a:pt x="5218" y="1523"/>
                  </a:lnTo>
                  <a:lnTo>
                    <a:pt x="5221" y="1502"/>
                  </a:lnTo>
                  <a:lnTo>
                    <a:pt x="5225" y="1485"/>
                  </a:lnTo>
                  <a:lnTo>
                    <a:pt x="5230" y="1468"/>
                  </a:lnTo>
                  <a:lnTo>
                    <a:pt x="5237" y="1451"/>
                  </a:lnTo>
                  <a:lnTo>
                    <a:pt x="5246" y="1437"/>
                  </a:lnTo>
                  <a:lnTo>
                    <a:pt x="5254" y="1423"/>
                  </a:lnTo>
                  <a:lnTo>
                    <a:pt x="5263" y="1410"/>
                  </a:lnTo>
                  <a:lnTo>
                    <a:pt x="5273" y="1399"/>
                  </a:lnTo>
                  <a:lnTo>
                    <a:pt x="5285" y="1389"/>
                  </a:lnTo>
                  <a:lnTo>
                    <a:pt x="5295" y="1380"/>
                  </a:lnTo>
                  <a:lnTo>
                    <a:pt x="5307" y="1374"/>
                  </a:lnTo>
                  <a:lnTo>
                    <a:pt x="5319" y="1368"/>
                  </a:lnTo>
                  <a:lnTo>
                    <a:pt x="5331" y="1363"/>
                  </a:lnTo>
                  <a:lnTo>
                    <a:pt x="5344" y="1362"/>
                  </a:lnTo>
                  <a:lnTo>
                    <a:pt x="5356" y="1360"/>
                  </a:lnTo>
                  <a:lnTo>
                    <a:pt x="5356" y="1360"/>
                  </a:lnTo>
                  <a:close/>
                  <a:moveTo>
                    <a:pt x="4666" y="320"/>
                  </a:moveTo>
                  <a:lnTo>
                    <a:pt x="4666" y="320"/>
                  </a:lnTo>
                  <a:lnTo>
                    <a:pt x="4697" y="322"/>
                  </a:lnTo>
                  <a:lnTo>
                    <a:pt x="4713" y="323"/>
                  </a:lnTo>
                  <a:lnTo>
                    <a:pt x="4727" y="327"/>
                  </a:lnTo>
                  <a:lnTo>
                    <a:pt x="4740" y="330"/>
                  </a:lnTo>
                  <a:lnTo>
                    <a:pt x="4752" y="335"/>
                  </a:lnTo>
                  <a:lnTo>
                    <a:pt x="4764" y="342"/>
                  </a:lnTo>
                  <a:lnTo>
                    <a:pt x="4775" y="349"/>
                  </a:lnTo>
                  <a:lnTo>
                    <a:pt x="4785" y="358"/>
                  </a:lnTo>
                  <a:lnTo>
                    <a:pt x="4794" y="366"/>
                  </a:lnTo>
                  <a:lnTo>
                    <a:pt x="4800" y="378"/>
                  </a:lnTo>
                  <a:lnTo>
                    <a:pt x="4807" y="390"/>
                  </a:lnTo>
                  <a:lnTo>
                    <a:pt x="4812" y="404"/>
                  </a:lnTo>
                  <a:lnTo>
                    <a:pt x="4816" y="418"/>
                  </a:lnTo>
                  <a:lnTo>
                    <a:pt x="4818" y="435"/>
                  </a:lnTo>
                  <a:lnTo>
                    <a:pt x="4819" y="452"/>
                  </a:lnTo>
                  <a:lnTo>
                    <a:pt x="4819" y="863"/>
                  </a:lnTo>
                  <a:lnTo>
                    <a:pt x="4819" y="863"/>
                  </a:lnTo>
                  <a:lnTo>
                    <a:pt x="4818" y="877"/>
                  </a:lnTo>
                  <a:lnTo>
                    <a:pt x="4812" y="891"/>
                  </a:lnTo>
                  <a:lnTo>
                    <a:pt x="4806" y="903"/>
                  </a:lnTo>
                  <a:lnTo>
                    <a:pt x="4797" y="915"/>
                  </a:lnTo>
                  <a:lnTo>
                    <a:pt x="4785" y="925"/>
                  </a:lnTo>
                  <a:lnTo>
                    <a:pt x="4769" y="934"/>
                  </a:lnTo>
                  <a:lnTo>
                    <a:pt x="4752" y="939"/>
                  </a:lnTo>
                  <a:lnTo>
                    <a:pt x="4733" y="939"/>
                  </a:lnTo>
                  <a:lnTo>
                    <a:pt x="4733" y="939"/>
                  </a:lnTo>
                  <a:lnTo>
                    <a:pt x="4706" y="937"/>
                  </a:lnTo>
                  <a:lnTo>
                    <a:pt x="4680" y="930"/>
                  </a:lnTo>
                  <a:lnTo>
                    <a:pt x="4656" y="922"/>
                  </a:lnTo>
                  <a:lnTo>
                    <a:pt x="4632" y="910"/>
                  </a:lnTo>
                  <a:lnTo>
                    <a:pt x="4610" y="894"/>
                  </a:lnTo>
                  <a:lnTo>
                    <a:pt x="4589" y="875"/>
                  </a:lnTo>
                  <a:lnTo>
                    <a:pt x="4570" y="856"/>
                  </a:lnTo>
                  <a:lnTo>
                    <a:pt x="4553" y="834"/>
                  </a:lnTo>
                  <a:lnTo>
                    <a:pt x="4537" y="810"/>
                  </a:lnTo>
                  <a:lnTo>
                    <a:pt x="4524" y="784"/>
                  </a:lnTo>
                  <a:lnTo>
                    <a:pt x="4512" y="758"/>
                  </a:lnTo>
                  <a:lnTo>
                    <a:pt x="4500" y="731"/>
                  </a:lnTo>
                  <a:lnTo>
                    <a:pt x="4491" y="702"/>
                  </a:lnTo>
                  <a:lnTo>
                    <a:pt x="4486" y="672"/>
                  </a:lnTo>
                  <a:lnTo>
                    <a:pt x="4481" y="641"/>
                  </a:lnTo>
                  <a:lnTo>
                    <a:pt x="4479" y="612"/>
                  </a:lnTo>
                  <a:lnTo>
                    <a:pt x="4479" y="612"/>
                  </a:lnTo>
                  <a:lnTo>
                    <a:pt x="4479" y="590"/>
                  </a:lnTo>
                  <a:lnTo>
                    <a:pt x="4481" y="566"/>
                  </a:lnTo>
                  <a:lnTo>
                    <a:pt x="4482" y="542"/>
                  </a:lnTo>
                  <a:lnTo>
                    <a:pt x="4488" y="518"/>
                  </a:lnTo>
                  <a:lnTo>
                    <a:pt x="4493" y="494"/>
                  </a:lnTo>
                  <a:lnTo>
                    <a:pt x="4501" y="469"/>
                  </a:lnTo>
                  <a:lnTo>
                    <a:pt x="4510" y="445"/>
                  </a:lnTo>
                  <a:lnTo>
                    <a:pt x="4520" y="423"/>
                  </a:lnTo>
                  <a:lnTo>
                    <a:pt x="4534" y="402"/>
                  </a:lnTo>
                  <a:lnTo>
                    <a:pt x="4548" y="382"/>
                  </a:lnTo>
                  <a:lnTo>
                    <a:pt x="4563" y="365"/>
                  </a:lnTo>
                  <a:lnTo>
                    <a:pt x="4580" y="351"/>
                  </a:lnTo>
                  <a:lnTo>
                    <a:pt x="4599" y="339"/>
                  </a:lnTo>
                  <a:lnTo>
                    <a:pt x="4620" y="329"/>
                  </a:lnTo>
                  <a:lnTo>
                    <a:pt x="4642" y="323"/>
                  </a:lnTo>
                  <a:lnTo>
                    <a:pt x="4666" y="320"/>
                  </a:lnTo>
                  <a:lnTo>
                    <a:pt x="4666" y="320"/>
                  </a:lnTo>
                  <a:close/>
                  <a:moveTo>
                    <a:pt x="3310" y="1563"/>
                  </a:moveTo>
                  <a:lnTo>
                    <a:pt x="2984" y="1305"/>
                  </a:lnTo>
                  <a:lnTo>
                    <a:pt x="2984" y="1305"/>
                  </a:lnTo>
                  <a:lnTo>
                    <a:pt x="2965" y="1291"/>
                  </a:lnTo>
                  <a:lnTo>
                    <a:pt x="2951" y="1276"/>
                  </a:lnTo>
                  <a:lnTo>
                    <a:pt x="2939" y="1260"/>
                  </a:lnTo>
                  <a:lnTo>
                    <a:pt x="2931" y="1246"/>
                  </a:lnTo>
                  <a:lnTo>
                    <a:pt x="2924" y="1231"/>
                  </a:lnTo>
                  <a:lnTo>
                    <a:pt x="2920" y="1214"/>
                  </a:lnTo>
                  <a:lnTo>
                    <a:pt x="2919" y="1195"/>
                  </a:lnTo>
                  <a:lnTo>
                    <a:pt x="2919" y="1176"/>
                  </a:lnTo>
                  <a:lnTo>
                    <a:pt x="2919" y="1176"/>
                  </a:lnTo>
                  <a:lnTo>
                    <a:pt x="2920" y="1157"/>
                  </a:lnTo>
                  <a:lnTo>
                    <a:pt x="2924" y="1140"/>
                  </a:lnTo>
                  <a:lnTo>
                    <a:pt x="2929" y="1123"/>
                  </a:lnTo>
                  <a:lnTo>
                    <a:pt x="2936" y="1109"/>
                  </a:lnTo>
                  <a:lnTo>
                    <a:pt x="2943" y="1093"/>
                  </a:lnTo>
                  <a:lnTo>
                    <a:pt x="2953" y="1081"/>
                  </a:lnTo>
                  <a:lnTo>
                    <a:pt x="2963" y="1069"/>
                  </a:lnTo>
                  <a:lnTo>
                    <a:pt x="2974" y="1057"/>
                  </a:lnTo>
                  <a:lnTo>
                    <a:pt x="2986" y="1047"/>
                  </a:lnTo>
                  <a:lnTo>
                    <a:pt x="2998" y="1038"/>
                  </a:lnTo>
                  <a:lnTo>
                    <a:pt x="3025" y="1021"/>
                  </a:lnTo>
                  <a:lnTo>
                    <a:pt x="3053" y="1009"/>
                  </a:lnTo>
                  <a:lnTo>
                    <a:pt x="3080" y="1001"/>
                  </a:lnTo>
                  <a:lnTo>
                    <a:pt x="3080" y="1001"/>
                  </a:lnTo>
                  <a:lnTo>
                    <a:pt x="3102" y="997"/>
                  </a:lnTo>
                  <a:lnTo>
                    <a:pt x="3123" y="995"/>
                  </a:lnTo>
                  <a:lnTo>
                    <a:pt x="3123" y="995"/>
                  </a:lnTo>
                  <a:lnTo>
                    <a:pt x="3149" y="995"/>
                  </a:lnTo>
                  <a:lnTo>
                    <a:pt x="3175" y="1001"/>
                  </a:lnTo>
                  <a:lnTo>
                    <a:pt x="3175" y="1001"/>
                  </a:lnTo>
                  <a:lnTo>
                    <a:pt x="3197" y="1009"/>
                  </a:lnTo>
                  <a:lnTo>
                    <a:pt x="3219" y="1020"/>
                  </a:lnTo>
                  <a:lnTo>
                    <a:pt x="3240" y="1032"/>
                  </a:lnTo>
                  <a:lnTo>
                    <a:pt x="3259" y="1047"/>
                  </a:lnTo>
                  <a:lnTo>
                    <a:pt x="3278" y="1066"/>
                  </a:lnTo>
                  <a:lnTo>
                    <a:pt x="3295" y="1087"/>
                  </a:lnTo>
                  <a:lnTo>
                    <a:pt x="3310" y="1107"/>
                  </a:lnTo>
                  <a:lnTo>
                    <a:pt x="3324" y="1131"/>
                  </a:lnTo>
                  <a:lnTo>
                    <a:pt x="3336" y="1157"/>
                  </a:lnTo>
                  <a:lnTo>
                    <a:pt x="3348" y="1185"/>
                  </a:lnTo>
                  <a:lnTo>
                    <a:pt x="3358" y="1214"/>
                  </a:lnTo>
                  <a:lnTo>
                    <a:pt x="3365" y="1245"/>
                  </a:lnTo>
                  <a:lnTo>
                    <a:pt x="3372" y="1276"/>
                  </a:lnTo>
                  <a:lnTo>
                    <a:pt x="3377" y="1308"/>
                  </a:lnTo>
                  <a:lnTo>
                    <a:pt x="3381" y="1341"/>
                  </a:lnTo>
                  <a:lnTo>
                    <a:pt x="3383" y="1374"/>
                  </a:lnTo>
                  <a:lnTo>
                    <a:pt x="3463" y="1374"/>
                  </a:lnTo>
                  <a:lnTo>
                    <a:pt x="3463" y="1776"/>
                  </a:lnTo>
                  <a:lnTo>
                    <a:pt x="3463" y="1776"/>
                  </a:lnTo>
                  <a:lnTo>
                    <a:pt x="3463" y="1802"/>
                  </a:lnTo>
                  <a:lnTo>
                    <a:pt x="3465" y="1826"/>
                  </a:lnTo>
                  <a:lnTo>
                    <a:pt x="3468" y="1850"/>
                  </a:lnTo>
                  <a:lnTo>
                    <a:pt x="3474" y="1872"/>
                  </a:lnTo>
                  <a:lnTo>
                    <a:pt x="3481" y="1893"/>
                  </a:lnTo>
                  <a:lnTo>
                    <a:pt x="3489" y="1913"/>
                  </a:lnTo>
                  <a:lnTo>
                    <a:pt x="3498" y="1932"/>
                  </a:lnTo>
                  <a:lnTo>
                    <a:pt x="3508" y="1949"/>
                  </a:lnTo>
                  <a:lnTo>
                    <a:pt x="3520" y="1965"/>
                  </a:lnTo>
                  <a:lnTo>
                    <a:pt x="3534" y="1979"/>
                  </a:lnTo>
                  <a:lnTo>
                    <a:pt x="3549" y="1991"/>
                  </a:lnTo>
                  <a:lnTo>
                    <a:pt x="3566" y="2001"/>
                  </a:lnTo>
                  <a:lnTo>
                    <a:pt x="3584" y="2010"/>
                  </a:lnTo>
                  <a:lnTo>
                    <a:pt x="3604" y="2016"/>
                  </a:lnTo>
                  <a:lnTo>
                    <a:pt x="3625" y="2020"/>
                  </a:lnTo>
                  <a:lnTo>
                    <a:pt x="3649" y="2023"/>
                  </a:lnTo>
                  <a:lnTo>
                    <a:pt x="3649" y="2023"/>
                  </a:lnTo>
                  <a:lnTo>
                    <a:pt x="3676" y="2023"/>
                  </a:lnTo>
                  <a:lnTo>
                    <a:pt x="3707" y="2022"/>
                  </a:lnTo>
                  <a:lnTo>
                    <a:pt x="3740" y="2016"/>
                  </a:lnTo>
                  <a:lnTo>
                    <a:pt x="3771" y="2008"/>
                  </a:lnTo>
                  <a:lnTo>
                    <a:pt x="3788" y="2001"/>
                  </a:lnTo>
                  <a:lnTo>
                    <a:pt x="3804" y="1994"/>
                  </a:lnTo>
                  <a:lnTo>
                    <a:pt x="3817" y="1987"/>
                  </a:lnTo>
                  <a:lnTo>
                    <a:pt x="3833" y="1979"/>
                  </a:lnTo>
                  <a:lnTo>
                    <a:pt x="3847" y="1968"/>
                  </a:lnTo>
                  <a:lnTo>
                    <a:pt x="3860" y="1956"/>
                  </a:lnTo>
                  <a:lnTo>
                    <a:pt x="3872" y="1944"/>
                  </a:lnTo>
                  <a:lnTo>
                    <a:pt x="3883" y="1930"/>
                  </a:lnTo>
                  <a:lnTo>
                    <a:pt x="3883" y="1930"/>
                  </a:lnTo>
                  <a:lnTo>
                    <a:pt x="3895" y="1949"/>
                  </a:lnTo>
                  <a:lnTo>
                    <a:pt x="3910" y="1968"/>
                  </a:lnTo>
                  <a:lnTo>
                    <a:pt x="3927" y="1985"/>
                  </a:lnTo>
                  <a:lnTo>
                    <a:pt x="3948" y="1999"/>
                  </a:lnTo>
                  <a:lnTo>
                    <a:pt x="3972" y="2011"/>
                  </a:lnTo>
                  <a:lnTo>
                    <a:pt x="3984" y="2016"/>
                  </a:lnTo>
                  <a:lnTo>
                    <a:pt x="3998" y="2020"/>
                  </a:lnTo>
                  <a:lnTo>
                    <a:pt x="4012" y="2023"/>
                  </a:lnTo>
                  <a:lnTo>
                    <a:pt x="4027" y="2025"/>
                  </a:lnTo>
                  <a:lnTo>
                    <a:pt x="4043" y="2025"/>
                  </a:lnTo>
                  <a:lnTo>
                    <a:pt x="4058" y="2025"/>
                  </a:lnTo>
                  <a:lnTo>
                    <a:pt x="4058" y="2025"/>
                  </a:lnTo>
                  <a:lnTo>
                    <a:pt x="4091" y="2023"/>
                  </a:lnTo>
                  <a:lnTo>
                    <a:pt x="4123" y="2016"/>
                  </a:lnTo>
                  <a:lnTo>
                    <a:pt x="4154" y="2008"/>
                  </a:lnTo>
                  <a:lnTo>
                    <a:pt x="4183" y="1994"/>
                  </a:lnTo>
                  <a:lnTo>
                    <a:pt x="4214" y="1979"/>
                  </a:lnTo>
                  <a:lnTo>
                    <a:pt x="4244" y="1960"/>
                  </a:lnTo>
                  <a:lnTo>
                    <a:pt x="4271" y="1937"/>
                  </a:lnTo>
                  <a:lnTo>
                    <a:pt x="4300" y="1912"/>
                  </a:lnTo>
                  <a:lnTo>
                    <a:pt x="4300" y="1912"/>
                  </a:lnTo>
                  <a:lnTo>
                    <a:pt x="4312" y="1939"/>
                  </a:lnTo>
                  <a:lnTo>
                    <a:pt x="4328" y="1965"/>
                  </a:lnTo>
                  <a:lnTo>
                    <a:pt x="4345" y="1984"/>
                  </a:lnTo>
                  <a:lnTo>
                    <a:pt x="4364" y="2001"/>
                  </a:lnTo>
                  <a:lnTo>
                    <a:pt x="4385" y="2013"/>
                  </a:lnTo>
                  <a:lnTo>
                    <a:pt x="4407" y="2022"/>
                  </a:lnTo>
                  <a:lnTo>
                    <a:pt x="4429" y="2025"/>
                  </a:lnTo>
                  <a:lnTo>
                    <a:pt x="4453" y="2027"/>
                  </a:lnTo>
                  <a:lnTo>
                    <a:pt x="4453" y="2027"/>
                  </a:lnTo>
                  <a:lnTo>
                    <a:pt x="4464" y="2025"/>
                  </a:lnTo>
                  <a:lnTo>
                    <a:pt x="4476" y="2023"/>
                  </a:lnTo>
                  <a:lnTo>
                    <a:pt x="4498" y="2016"/>
                  </a:lnTo>
                  <a:lnTo>
                    <a:pt x="4520" y="2006"/>
                  </a:lnTo>
                  <a:lnTo>
                    <a:pt x="4541" y="1991"/>
                  </a:lnTo>
                  <a:lnTo>
                    <a:pt x="4562" y="1973"/>
                  </a:lnTo>
                  <a:lnTo>
                    <a:pt x="4579" y="1953"/>
                  </a:lnTo>
                  <a:lnTo>
                    <a:pt x="4586" y="1941"/>
                  </a:lnTo>
                  <a:lnTo>
                    <a:pt x="4592" y="1929"/>
                  </a:lnTo>
                  <a:lnTo>
                    <a:pt x="4598" y="1917"/>
                  </a:lnTo>
                  <a:lnTo>
                    <a:pt x="4603" y="1903"/>
                  </a:lnTo>
                  <a:lnTo>
                    <a:pt x="4603" y="1903"/>
                  </a:lnTo>
                  <a:lnTo>
                    <a:pt x="4582" y="1912"/>
                  </a:lnTo>
                  <a:lnTo>
                    <a:pt x="4574" y="1913"/>
                  </a:lnTo>
                  <a:lnTo>
                    <a:pt x="4565" y="1915"/>
                  </a:lnTo>
                  <a:lnTo>
                    <a:pt x="4556" y="1915"/>
                  </a:lnTo>
                  <a:lnTo>
                    <a:pt x="4550" y="1913"/>
                  </a:lnTo>
                  <a:lnTo>
                    <a:pt x="4543" y="1912"/>
                  </a:lnTo>
                  <a:lnTo>
                    <a:pt x="4537" y="1906"/>
                  </a:lnTo>
                  <a:lnTo>
                    <a:pt x="4532" y="1903"/>
                  </a:lnTo>
                  <a:lnTo>
                    <a:pt x="4527" y="1896"/>
                  </a:lnTo>
                  <a:lnTo>
                    <a:pt x="4524" y="1889"/>
                  </a:lnTo>
                  <a:lnTo>
                    <a:pt x="4520" y="1882"/>
                  </a:lnTo>
                  <a:lnTo>
                    <a:pt x="4515" y="1863"/>
                  </a:lnTo>
                  <a:lnTo>
                    <a:pt x="4515" y="1841"/>
                  </a:lnTo>
                  <a:lnTo>
                    <a:pt x="4515" y="1465"/>
                  </a:lnTo>
                  <a:lnTo>
                    <a:pt x="4515" y="1465"/>
                  </a:lnTo>
                  <a:lnTo>
                    <a:pt x="4513" y="1441"/>
                  </a:lnTo>
                  <a:lnTo>
                    <a:pt x="4508" y="1420"/>
                  </a:lnTo>
                  <a:lnTo>
                    <a:pt x="4500" y="1399"/>
                  </a:lnTo>
                  <a:lnTo>
                    <a:pt x="4488" y="1379"/>
                  </a:lnTo>
                  <a:lnTo>
                    <a:pt x="4474" y="1360"/>
                  </a:lnTo>
                  <a:lnTo>
                    <a:pt x="4458" y="1343"/>
                  </a:lnTo>
                  <a:lnTo>
                    <a:pt x="4441" y="1327"/>
                  </a:lnTo>
                  <a:lnTo>
                    <a:pt x="4421" y="1312"/>
                  </a:lnTo>
                  <a:lnTo>
                    <a:pt x="4400" y="1298"/>
                  </a:lnTo>
                  <a:lnTo>
                    <a:pt x="4378" y="1286"/>
                  </a:lnTo>
                  <a:lnTo>
                    <a:pt x="4354" y="1276"/>
                  </a:lnTo>
                  <a:lnTo>
                    <a:pt x="4330" y="1267"/>
                  </a:lnTo>
                  <a:lnTo>
                    <a:pt x="4304" y="1260"/>
                  </a:lnTo>
                  <a:lnTo>
                    <a:pt x="4280" y="1255"/>
                  </a:lnTo>
                  <a:lnTo>
                    <a:pt x="4254" y="1252"/>
                  </a:lnTo>
                  <a:lnTo>
                    <a:pt x="4230" y="1252"/>
                  </a:lnTo>
                  <a:lnTo>
                    <a:pt x="4230" y="1252"/>
                  </a:lnTo>
                  <a:lnTo>
                    <a:pt x="4202" y="1252"/>
                  </a:lnTo>
                  <a:lnTo>
                    <a:pt x="4175" y="1255"/>
                  </a:lnTo>
                  <a:lnTo>
                    <a:pt x="4146" y="1260"/>
                  </a:lnTo>
                  <a:lnTo>
                    <a:pt x="4118" y="1267"/>
                  </a:lnTo>
                  <a:lnTo>
                    <a:pt x="4092" y="1276"/>
                  </a:lnTo>
                  <a:lnTo>
                    <a:pt x="4065" y="1288"/>
                  </a:lnTo>
                  <a:lnTo>
                    <a:pt x="4039" y="1301"/>
                  </a:lnTo>
                  <a:lnTo>
                    <a:pt x="4015" y="1317"/>
                  </a:lnTo>
                  <a:lnTo>
                    <a:pt x="3993" y="1336"/>
                  </a:lnTo>
                  <a:lnTo>
                    <a:pt x="3972" y="1355"/>
                  </a:lnTo>
                  <a:lnTo>
                    <a:pt x="3953" y="1379"/>
                  </a:lnTo>
                  <a:lnTo>
                    <a:pt x="3938" y="1405"/>
                  </a:lnTo>
                  <a:lnTo>
                    <a:pt x="3924" y="1432"/>
                  </a:lnTo>
                  <a:lnTo>
                    <a:pt x="3912" y="1463"/>
                  </a:lnTo>
                  <a:lnTo>
                    <a:pt x="3905" y="1496"/>
                  </a:lnTo>
                  <a:lnTo>
                    <a:pt x="3900" y="1532"/>
                  </a:lnTo>
                  <a:lnTo>
                    <a:pt x="3900" y="1532"/>
                  </a:lnTo>
                  <a:lnTo>
                    <a:pt x="3915" y="1511"/>
                  </a:lnTo>
                  <a:lnTo>
                    <a:pt x="3933" y="1492"/>
                  </a:lnTo>
                  <a:lnTo>
                    <a:pt x="3950" y="1475"/>
                  </a:lnTo>
                  <a:lnTo>
                    <a:pt x="3967" y="1458"/>
                  </a:lnTo>
                  <a:lnTo>
                    <a:pt x="3986" y="1444"/>
                  </a:lnTo>
                  <a:lnTo>
                    <a:pt x="4005" y="1430"/>
                  </a:lnTo>
                  <a:lnTo>
                    <a:pt x="4024" y="1420"/>
                  </a:lnTo>
                  <a:lnTo>
                    <a:pt x="4044" y="1411"/>
                  </a:lnTo>
                  <a:lnTo>
                    <a:pt x="4065" y="1405"/>
                  </a:lnTo>
                  <a:lnTo>
                    <a:pt x="4085" y="1399"/>
                  </a:lnTo>
                  <a:lnTo>
                    <a:pt x="4108" y="1398"/>
                  </a:lnTo>
                  <a:lnTo>
                    <a:pt x="4128" y="1396"/>
                  </a:lnTo>
                  <a:lnTo>
                    <a:pt x="4151" y="1398"/>
                  </a:lnTo>
                  <a:lnTo>
                    <a:pt x="4173" y="1401"/>
                  </a:lnTo>
                  <a:lnTo>
                    <a:pt x="4197" y="1408"/>
                  </a:lnTo>
                  <a:lnTo>
                    <a:pt x="4220" y="1417"/>
                  </a:lnTo>
                  <a:lnTo>
                    <a:pt x="4220" y="1417"/>
                  </a:lnTo>
                  <a:lnTo>
                    <a:pt x="4233" y="1423"/>
                  </a:lnTo>
                  <a:lnTo>
                    <a:pt x="4247" y="1432"/>
                  </a:lnTo>
                  <a:lnTo>
                    <a:pt x="4257" y="1441"/>
                  </a:lnTo>
                  <a:lnTo>
                    <a:pt x="4268" y="1453"/>
                  </a:lnTo>
                  <a:lnTo>
                    <a:pt x="4276" y="1463"/>
                  </a:lnTo>
                  <a:lnTo>
                    <a:pt x="4281" y="1475"/>
                  </a:lnTo>
                  <a:lnTo>
                    <a:pt x="4287" y="1487"/>
                  </a:lnTo>
                  <a:lnTo>
                    <a:pt x="4290" y="1499"/>
                  </a:lnTo>
                  <a:lnTo>
                    <a:pt x="4292" y="1511"/>
                  </a:lnTo>
                  <a:lnTo>
                    <a:pt x="4292" y="1521"/>
                  </a:lnTo>
                  <a:lnTo>
                    <a:pt x="4290" y="1533"/>
                  </a:lnTo>
                  <a:lnTo>
                    <a:pt x="4287" y="1542"/>
                  </a:lnTo>
                  <a:lnTo>
                    <a:pt x="4281" y="1551"/>
                  </a:lnTo>
                  <a:lnTo>
                    <a:pt x="4275" y="1559"/>
                  </a:lnTo>
                  <a:lnTo>
                    <a:pt x="4266" y="1564"/>
                  </a:lnTo>
                  <a:lnTo>
                    <a:pt x="4256" y="1570"/>
                  </a:lnTo>
                  <a:lnTo>
                    <a:pt x="4008" y="1645"/>
                  </a:lnTo>
                  <a:lnTo>
                    <a:pt x="4008" y="1645"/>
                  </a:lnTo>
                  <a:lnTo>
                    <a:pt x="3989" y="1650"/>
                  </a:lnTo>
                  <a:lnTo>
                    <a:pt x="3972" y="1659"/>
                  </a:lnTo>
                  <a:lnTo>
                    <a:pt x="3957" y="1666"/>
                  </a:lnTo>
                  <a:lnTo>
                    <a:pt x="3941" y="1676"/>
                  </a:lnTo>
                  <a:lnTo>
                    <a:pt x="3927" y="1685"/>
                  </a:lnTo>
                  <a:lnTo>
                    <a:pt x="3915" y="1697"/>
                  </a:lnTo>
                  <a:lnTo>
                    <a:pt x="3903" y="1709"/>
                  </a:lnTo>
                  <a:lnTo>
                    <a:pt x="3893" y="1721"/>
                  </a:lnTo>
                  <a:lnTo>
                    <a:pt x="3884" y="1733"/>
                  </a:lnTo>
                  <a:lnTo>
                    <a:pt x="3876" y="1747"/>
                  </a:lnTo>
                  <a:lnTo>
                    <a:pt x="3871" y="1760"/>
                  </a:lnTo>
                  <a:lnTo>
                    <a:pt x="3865" y="1776"/>
                  </a:lnTo>
                  <a:lnTo>
                    <a:pt x="3860" y="1791"/>
                  </a:lnTo>
                  <a:lnTo>
                    <a:pt x="3859" y="1807"/>
                  </a:lnTo>
                  <a:lnTo>
                    <a:pt x="3857" y="1822"/>
                  </a:lnTo>
                  <a:lnTo>
                    <a:pt x="3857" y="1839"/>
                  </a:lnTo>
                  <a:lnTo>
                    <a:pt x="3857" y="1839"/>
                  </a:lnTo>
                  <a:lnTo>
                    <a:pt x="3859" y="1857"/>
                  </a:lnTo>
                  <a:lnTo>
                    <a:pt x="3862" y="1874"/>
                  </a:lnTo>
                  <a:lnTo>
                    <a:pt x="3862" y="1874"/>
                  </a:lnTo>
                  <a:lnTo>
                    <a:pt x="3840" y="1884"/>
                  </a:lnTo>
                  <a:lnTo>
                    <a:pt x="3819" y="1891"/>
                  </a:lnTo>
                  <a:lnTo>
                    <a:pt x="3800" y="1894"/>
                  </a:lnTo>
                  <a:lnTo>
                    <a:pt x="3781" y="1896"/>
                  </a:lnTo>
                  <a:lnTo>
                    <a:pt x="3766" y="1894"/>
                  </a:lnTo>
                  <a:lnTo>
                    <a:pt x="3750" y="1891"/>
                  </a:lnTo>
                  <a:lnTo>
                    <a:pt x="3738" y="1884"/>
                  </a:lnTo>
                  <a:lnTo>
                    <a:pt x="3726" y="1877"/>
                  </a:lnTo>
                  <a:lnTo>
                    <a:pt x="3716" y="1867"/>
                  </a:lnTo>
                  <a:lnTo>
                    <a:pt x="3707" y="1855"/>
                  </a:lnTo>
                  <a:lnTo>
                    <a:pt x="3701" y="1843"/>
                  </a:lnTo>
                  <a:lnTo>
                    <a:pt x="3694" y="1827"/>
                  </a:lnTo>
                  <a:lnTo>
                    <a:pt x="3690" y="1810"/>
                  </a:lnTo>
                  <a:lnTo>
                    <a:pt x="3687" y="1793"/>
                  </a:lnTo>
                  <a:lnTo>
                    <a:pt x="3685" y="1774"/>
                  </a:lnTo>
                  <a:lnTo>
                    <a:pt x="3683" y="1753"/>
                  </a:lnTo>
                  <a:lnTo>
                    <a:pt x="3683" y="1374"/>
                  </a:lnTo>
                  <a:lnTo>
                    <a:pt x="3898" y="1374"/>
                  </a:lnTo>
                  <a:lnTo>
                    <a:pt x="3898" y="1305"/>
                  </a:lnTo>
                  <a:lnTo>
                    <a:pt x="3683" y="1305"/>
                  </a:lnTo>
                  <a:lnTo>
                    <a:pt x="3683" y="1002"/>
                  </a:lnTo>
                  <a:lnTo>
                    <a:pt x="3683" y="1002"/>
                  </a:lnTo>
                  <a:lnTo>
                    <a:pt x="3699" y="1006"/>
                  </a:lnTo>
                  <a:lnTo>
                    <a:pt x="3718" y="1009"/>
                  </a:lnTo>
                  <a:lnTo>
                    <a:pt x="3737" y="1011"/>
                  </a:lnTo>
                  <a:lnTo>
                    <a:pt x="3756" y="1011"/>
                  </a:lnTo>
                  <a:lnTo>
                    <a:pt x="3756" y="1011"/>
                  </a:lnTo>
                  <a:lnTo>
                    <a:pt x="3790" y="1007"/>
                  </a:lnTo>
                  <a:lnTo>
                    <a:pt x="3823" y="1002"/>
                  </a:lnTo>
                  <a:lnTo>
                    <a:pt x="3853" y="992"/>
                  </a:lnTo>
                  <a:lnTo>
                    <a:pt x="3884" y="980"/>
                  </a:lnTo>
                  <a:lnTo>
                    <a:pt x="3915" y="963"/>
                  </a:lnTo>
                  <a:lnTo>
                    <a:pt x="3946" y="944"/>
                  </a:lnTo>
                  <a:lnTo>
                    <a:pt x="3975" y="922"/>
                  </a:lnTo>
                  <a:lnTo>
                    <a:pt x="4003" y="896"/>
                  </a:lnTo>
                  <a:lnTo>
                    <a:pt x="4003" y="896"/>
                  </a:lnTo>
                  <a:lnTo>
                    <a:pt x="4017" y="925"/>
                  </a:lnTo>
                  <a:lnTo>
                    <a:pt x="4032" y="949"/>
                  </a:lnTo>
                  <a:lnTo>
                    <a:pt x="4041" y="959"/>
                  </a:lnTo>
                  <a:lnTo>
                    <a:pt x="4049" y="970"/>
                  </a:lnTo>
                  <a:lnTo>
                    <a:pt x="4060" y="978"/>
                  </a:lnTo>
                  <a:lnTo>
                    <a:pt x="4070" y="985"/>
                  </a:lnTo>
                  <a:lnTo>
                    <a:pt x="4080" y="992"/>
                  </a:lnTo>
                  <a:lnTo>
                    <a:pt x="4091" y="997"/>
                  </a:lnTo>
                  <a:lnTo>
                    <a:pt x="4113" y="1006"/>
                  </a:lnTo>
                  <a:lnTo>
                    <a:pt x="4137" y="1011"/>
                  </a:lnTo>
                  <a:lnTo>
                    <a:pt x="4161" y="1011"/>
                  </a:lnTo>
                  <a:lnTo>
                    <a:pt x="4161" y="1011"/>
                  </a:lnTo>
                  <a:lnTo>
                    <a:pt x="4171" y="1011"/>
                  </a:lnTo>
                  <a:lnTo>
                    <a:pt x="4183" y="1009"/>
                  </a:lnTo>
                  <a:lnTo>
                    <a:pt x="4206" y="1001"/>
                  </a:lnTo>
                  <a:lnTo>
                    <a:pt x="4230" y="990"/>
                  </a:lnTo>
                  <a:lnTo>
                    <a:pt x="4252" y="977"/>
                  </a:lnTo>
                  <a:lnTo>
                    <a:pt x="4271" y="958"/>
                  </a:lnTo>
                  <a:lnTo>
                    <a:pt x="4290" y="937"/>
                  </a:lnTo>
                  <a:lnTo>
                    <a:pt x="4297" y="927"/>
                  </a:lnTo>
                  <a:lnTo>
                    <a:pt x="4304" y="915"/>
                  </a:lnTo>
                  <a:lnTo>
                    <a:pt x="4309" y="901"/>
                  </a:lnTo>
                  <a:lnTo>
                    <a:pt x="4314" y="889"/>
                  </a:lnTo>
                  <a:lnTo>
                    <a:pt x="4314" y="889"/>
                  </a:lnTo>
                  <a:lnTo>
                    <a:pt x="4293" y="897"/>
                  </a:lnTo>
                  <a:lnTo>
                    <a:pt x="4285" y="899"/>
                  </a:lnTo>
                  <a:lnTo>
                    <a:pt x="4275" y="899"/>
                  </a:lnTo>
                  <a:lnTo>
                    <a:pt x="4268" y="899"/>
                  </a:lnTo>
                  <a:lnTo>
                    <a:pt x="4259" y="897"/>
                  </a:lnTo>
                  <a:lnTo>
                    <a:pt x="4252" y="896"/>
                  </a:lnTo>
                  <a:lnTo>
                    <a:pt x="4247" y="892"/>
                  </a:lnTo>
                  <a:lnTo>
                    <a:pt x="4242" y="887"/>
                  </a:lnTo>
                  <a:lnTo>
                    <a:pt x="4237" y="882"/>
                  </a:lnTo>
                  <a:lnTo>
                    <a:pt x="4233" y="875"/>
                  </a:lnTo>
                  <a:lnTo>
                    <a:pt x="4230" y="867"/>
                  </a:lnTo>
                  <a:lnTo>
                    <a:pt x="4225" y="848"/>
                  </a:lnTo>
                  <a:lnTo>
                    <a:pt x="4223" y="825"/>
                  </a:lnTo>
                  <a:lnTo>
                    <a:pt x="4223" y="449"/>
                  </a:lnTo>
                  <a:lnTo>
                    <a:pt x="4223" y="449"/>
                  </a:lnTo>
                  <a:lnTo>
                    <a:pt x="4221" y="427"/>
                  </a:lnTo>
                  <a:lnTo>
                    <a:pt x="4216" y="404"/>
                  </a:lnTo>
                  <a:lnTo>
                    <a:pt x="4208" y="384"/>
                  </a:lnTo>
                  <a:lnTo>
                    <a:pt x="4197" y="363"/>
                  </a:lnTo>
                  <a:lnTo>
                    <a:pt x="4183" y="346"/>
                  </a:lnTo>
                  <a:lnTo>
                    <a:pt x="4166" y="327"/>
                  </a:lnTo>
                  <a:lnTo>
                    <a:pt x="4149" y="311"/>
                  </a:lnTo>
                  <a:lnTo>
                    <a:pt x="4128" y="296"/>
                  </a:lnTo>
                  <a:lnTo>
                    <a:pt x="4106" y="282"/>
                  </a:lnTo>
                  <a:lnTo>
                    <a:pt x="4084" y="270"/>
                  </a:lnTo>
                  <a:lnTo>
                    <a:pt x="4060" y="260"/>
                  </a:lnTo>
                  <a:lnTo>
                    <a:pt x="4034" y="251"/>
                  </a:lnTo>
                  <a:lnTo>
                    <a:pt x="4008" y="244"/>
                  </a:lnTo>
                  <a:lnTo>
                    <a:pt x="3982" y="241"/>
                  </a:lnTo>
                  <a:lnTo>
                    <a:pt x="3957" y="237"/>
                  </a:lnTo>
                  <a:lnTo>
                    <a:pt x="3931" y="236"/>
                  </a:lnTo>
                  <a:lnTo>
                    <a:pt x="3931" y="236"/>
                  </a:lnTo>
                  <a:lnTo>
                    <a:pt x="3903" y="237"/>
                  </a:lnTo>
                  <a:lnTo>
                    <a:pt x="3874" y="239"/>
                  </a:lnTo>
                  <a:lnTo>
                    <a:pt x="3847" y="244"/>
                  </a:lnTo>
                  <a:lnTo>
                    <a:pt x="3817" y="251"/>
                  </a:lnTo>
                  <a:lnTo>
                    <a:pt x="3790" y="262"/>
                  </a:lnTo>
                  <a:lnTo>
                    <a:pt x="3762" y="272"/>
                  </a:lnTo>
                  <a:lnTo>
                    <a:pt x="3737" y="286"/>
                  </a:lnTo>
                  <a:lnTo>
                    <a:pt x="3713" y="301"/>
                  </a:lnTo>
                  <a:lnTo>
                    <a:pt x="3688" y="320"/>
                  </a:lnTo>
                  <a:lnTo>
                    <a:pt x="3668" y="341"/>
                  </a:lnTo>
                  <a:lnTo>
                    <a:pt x="3649" y="363"/>
                  </a:lnTo>
                  <a:lnTo>
                    <a:pt x="3632" y="389"/>
                  </a:lnTo>
                  <a:lnTo>
                    <a:pt x="3618" y="416"/>
                  </a:lnTo>
                  <a:lnTo>
                    <a:pt x="3606" y="447"/>
                  </a:lnTo>
                  <a:lnTo>
                    <a:pt x="3599" y="482"/>
                  </a:lnTo>
                  <a:lnTo>
                    <a:pt x="3594" y="518"/>
                  </a:lnTo>
                  <a:lnTo>
                    <a:pt x="3594" y="518"/>
                  </a:lnTo>
                  <a:lnTo>
                    <a:pt x="3609" y="495"/>
                  </a:lnTo>
                  <a:lnTo>
                    <a:pt x="3627" y="476"/>
                  </a:lnTo>
                  <a:lnTo>
                    <a:pt x="3644" y="459"/>
                  </a:lnTo>
                  <a:lnTo>
                    <a:pt x="3663" y="442"/>
                  </a:lnTo>
                  <a:lnTo>
                    <a:pt x="3680" y="428"/>
                  </a:lnTo>
                  <a:lnTo>
                    <a:pt x="3701" y="416"/>
                  </a:lnTo>
                  <a:lnTo>
                    <a:pt x="3721" y="406"/>
                  </a:lnTo>
                  <a:lnTo>
                    <a:pt x="3742" y="396"/>
                  </a:lnTo>
                  <a:lnTo>
                    <a:pt x="3762" y="389"/>
                  </a:lnTo>
                  <a:lnTo>
                    <a:pt x="3783" y="385"/>
                  </a:lnTo>
                  <a:lnTo>
                    <a:pt x="3805" y="382"/>
                  </a:lnTo>
                  <a:lnTo>
                    <a:pt x="3828" y="382"/>
                  </a:lnTo>
                  <a:lnTo>
                    <a:pt x="3852" y="384"/>
                  </a:lnTo>
                  <a:lnTo>
                    <a:pt x="3874" y="387"/>
                  </a:lnTo>
                  <a:lnTo>
                    <a:pt x="3898" y="392"/>
                  </a:lnTo>
                  <a:lnTo>
                    <a:pt x="3920" y="401"/>
                  </a:lnTo>
                  <a:lnTo>
                    <a:pt x="3920" y="401"/>
                  </a:lnTo>
                  <a:lnTo>
                    <a:pt x="3936" y="408"/>
                  </a:lnTo>
                  <a:lnTo>
                    <a:pt x="3950" y="416"/>
                  </a:lnTo>
                  <a:lnTo>
                    <a:pt x="3960" y="427"/>
                  </a:lnTo>
                  <a:lnTo>
                    <a:pt x="3970" y="437"/>
                  </a:lnTo>
                  <a:lnTo>
                    <a:pt x="3979" y="447"/>
                  </a:lnTo>
                  <a:lnTo>
                    <a:pt x="3986" y="459"/>
                  </a:lnTo>
                  <a:lnTo>
                    <a:pt x="3991" y="471"/>
                  </a:lnTo>
                  <a:lnTo>
                    <a:pt x="3994" y="483"/>
                  </a:lnTo>
                  <a:lnTo>
                    <a:pt x="3996" y="495"/>
                  </a:lnTo>
                  <a:lnTo>
                    <a:pt x="3996" y="507"/>
                  </a:lnTo>
                  <a:lnTo>
                    <a:pt x="3994" y="518"/>
                  </a:lnTo>
                  <a:lnTo>
                    <a:pt x="3991" y="528"/>
                  </a:lnTo>
                  <a:lnTo>
                    <a:pt x="3986" y="537"/>
                  </a:lnTo>
                  <a:lnTo>
                    <a:pt x="3977" y="543"/>
                  </a:lnTo>
                  <a:lnTo>
                    <a:pt x="3969" y="550"/>
                  </a:lnTo>
                  <a:lnTo>
                    <a:pt x="3958" y="554"/>
                  </a:lnTo>
                  <a:lnTo>
                    <a:pt x="3704" y="629"/>
                  </a:lnTo>
                  <a:lnTo>
                    <a:pt x="3704" y="629"/>
                  </a:lnTo>
                  <a:lnTo>
                    <a:pt x="3685" y="636"/>
                  </a:lnTo>
                  <a:lnTo>
                    <a:pt x="3668" y="643"/>
                  </a:lnTo>
                  <a:lnTo>
                    <a:pt x="3651" y="652"/>
                  </a:lnTo>
                  <a:lnTo>
                    <a:pt x="3635" y="660"/>
                  </a:lnTo>
                  <a:lnTo>
                    <a:pt x="3621" y="671"/>
                  </a:lnTo>
                  <a:lnTo>
                    <a:pt x="3609" y="681"/>
                  </a:lnTo>
                  <a:lnTo>
                    <a:pt x="3597" y="693"/>
                  </a:lnTo>
                  <a:lnTo>
                    <a:pt x="3587" y="705"/>
                  </a:lnTo>
                  <a:lnTo>
                    <a:pt x="3577" y="719"/>
                  </a:lnTo>
                  <a:lnTo>
                    <a:pt x="3570" y="732"/>
                  </a:lnTo>
                  <a:lnTo>
                    <a:pt x="3563" y="746"/>
                  </a:lnTo>
                  <a:lnTo>
                    <a:pt x="3558" y="760"/>
                  </a:lnTo>
                  <a:lnTo>
                    <a:pt x="3554" y="775"/>
                  </a:lnTo>
                  <a:lnTo>
                    <a:pt x="3551" y="791"/>
                  </a:lnTo>
                  <a:lnTo>
                    <a:pt x="3549" y="808"/>
                  </a:lnTo>
                  <a:lnTo>
                    <a:pt x="3549" y="824"/>
                  </a:lnTo>
                  <a:lnTo>
                    <a:pt x="3549" y="824"/>
                  </a:lnTo>
                  <a:lnTo>
                    <a:pt x="3553" y="848"/>
                  </a:lnTo>
                  <a:lnTo>
                    <a:pt x="3558" y="872"/>
                  </a:lnTo>
                  <a:lnTo>
                    <a:pt x="3566" y="896"/>
                  </a:lnTo>
                  <a:lnTo>
                    <a:pt x="3578" y="918"/>
                  </a:lnTo>
                  <a:lnTo>
                    <a:pt x="3592" y="940"/>
                  </a:lnTo>
                  <a:lnTo>
                    <a:pt x="3611" y="959"/>
                  </a:lnTo>
                  <a:lnTo>
                    <a:pt x="3620" y="968"/>
                  </a:lnTo>
                  <a:lnTo>
                    <a:pt x="3632" y="977"/>
                  </a:lnTo>
                  <a:lnTo>
                    <a:pt x="3644" y="985"/>
                  </a:lnTo>
                  <a:lnTo>
                    <a:pt x="3656" y="992"/>
                  </a:lnTo>
                  <a:lnTo>
                    <a:pt x="3656" y="992"/>
                  </a:lnTo>
                  <a:lnTo>
                    <a:pt x="3649" y="1023"/>
                  </a:lnTo>
                  <a:lnTo>
                    <a:pt x="3642" y="1054"/>
                  </a:lnTo>
                  <a:lnTo>
                    <a:pt x="3633" y="1081"/>
                  </a:lnTo>
                  <a:lnTo>
                    <a:pt x="3623" y="1105"/>
                  </a:lnTo>
                  <a:lnTo>
                    <a:pt x="3613" y="1130"/>
                  </a:lnTo>
                  <a:lnTo>
                    <a:pt x="3603" y="1152"/>
                  </a:lnTo>
                  <a:lnTo>
                    <a:pt x="3591" y="1171"/>
                  </a:lnTo>
                  <a:lnTo>
                    <a:pt x="3577" y="1190"/>
                  </a:lnTo>
                  <a:lnTo>
                    <a:pt x="3561" y="1207"/>
                  </a:lnTo>
                  <a:lnTo>
                    <a:pt x="3546" y="1222"/>
                  </a:lnTo>
                  <a:lnTo>
                    <a:pt x="3527" y="1238"/>
                  </a:lnTo>
                  <a:lnTo>
                    <a:pt x="3508" y="1252"/>
                  </a:lnTo>
                  <a:lnTo>
                    <a:pt x="3486" y="1265"/>
                  </a:lnTo>
                  <a:lnTo>
                    <a:pt x="3463" y="1277"/>
                  </a:lnTo>
                  <a:lnTo>
                    <a:pt x="3438" y="1289"/>
                  </a:lnTo>
                  <a:lnTo>
                    <a:pt x="3412" y="1301"/>
                  </a:lnTo>
                  <a:lnTo>
                    <a:pt x="3413" y="989"/>
                  </a:lnTo>
                  <a:lnTo>
                    <a:pt x="3413" y="989"/>
                  </a:lnTo>
                  <a:lnTo>
                    <a:pt x="3362" y="971"/>
                  </a:lnTo>
                  <a:lnTo>
                    <a:pt x="3362" y="971"/>
                  </a:lnTo>
                  <a:lnTo>
                    <a:pt x="3336" y="963"/>
                  </a:lnTo>
                  <a:lnTo>
                    <a:pt x="3336" y="963"/>
                  </a:lnTo>
                  <a:lnTo>
                    <a:pt x="3297" y="952"/>
                  </a:lnTo>
                  <a:lnTo>
                    <a:pt x="3297" y="952"/>
                  </a:lnTo>
                  <a:lnTo>
                    <a:pt x="3283" y="946"/>
                  </a:lnTo>
                  <a:lnTo>
                    <a:pt x="3271" y="939"/>
                  </a:lnTo>
                  <a:lnTo>
                    <a:pt x="3262" y="928"/>
                  </a:lnTo>
                  <a:lnTo>
                    <a:pt x="3255" y="915"/>
                  </a:lnTo>
                  <a:lnTo>
                    <a:pt x="3250" y="901"/>
                  </a:lnTo>
                  <a:lnTo>
                    <a:pt x="3247" y="884"/>
                  </a:lnTo>
                  <a:lnTo>
                    <a:pt x="3245" y="865"/>
                  </a:lnTo>
                  <a:lnTo>
                    <a:pt x="3243" y="842"/>
                  </a:lnTo>
                  <a:lnTo>
                    <a:pt x="3243" y="588"/>
                  </a:lnTo>
                  <a:lnTo>
                    <a:pt x="3243" y="588"/>
                  </a:lnTo>
                  <a:lnTo>
                    <a:pt x="3245" y="571"/>
                  </a:lnTo>
                  <a:lnTo>
                    <a:pt x="3247" y="554"/>
                  </a:lnTo>
                  <a:lnTo>
                    <a:pt x="3250" y="540"/>
                  </a:lnTo>
                  <a:lnTo>
                    <a:pt x="3254" y="525"/>
                  </a:lnTo>
                  <a:lnTo>
                    <a:pt x="3261" y="512"/>
                  </a:lnTo>
                  <a:lnTo>
                    <a:pt x="3267" y="500"/>
                  </a:lnTo>
                  <a:lnTo>
                    <a:pt x="3274" y="490"/>
                  </a:lnTo>
                  <a:lnTo>
                    <a:pt x="3283" y="482"/>
                  </a:lnTo>
                  <a:lnTo>
                    <a:pt x="3291" y="473"/>
                  </a:lnTo>
                  <a:lnTo>
                    <a:pt x="3302" y="466"/>
                  </a:lnTo>
                  <a:lnTo>
                    <a:pt x="3312" y="461"/>
                  </a:lnTo>
                  <a:lnTo>
                    <a:pt x="3324" y="456"/>
                  </a:lnTo>
                  <a:lnTo>
                    <a:pt x="3334" y="452"/>
                  </a:lnTo>
                  <a:lnTo>
                    <a:pt x="3346" y="451"/>
                  </a:lnTo>
                  <a:lnTo>
                    <a:pt x="3357" y="449"/>
                  </a:lnTo>
                  <a:lnTo>
                    <a:pt x="3369" y="447"/>
                  </a:lnTo>
                  <a:lnTo>
                    <a:pt x="3369" y="447"/>
                  </a:lnTo>
                  <a:lnTo>
                    <a:pt x="3383" y="449"/>
                  </a:lnTo>
                  <a:lnTo>
                    <a:pt x="3395" y="451"/>
                  </a:lnTo>
                  <a:lnTo>
                    <a:pt x="3420" y="456"/>
                  </a:lnTo>
                  <a:lnTo>
                    <a:pt x="3446" y="468"/>
                  </a:lnTo>
                  <a:lnTo>
                    <a:pt x="3472" y="482"/>
                  </a:lnTo>
                  <a:lnTo>
                    <a:pt x="3496" y="500"/>
                  </a:lnTo>
                  <a:lnTo>
                    <a:pt x="3520" y="521"/>
                  </a:lnTo>
                  <a:lnTo>
                    <a:pt x="3542" y="545"/>
                  </a:lnTo>
                  <a:lnTo>
                    <a:pt x="3563" y="571"/>
                  </a:lnTo>
                  <a:lnTo>
                    <a:pt x="3616" y="289"/>
                  </a:lnTo>
                  <a:lnTo>
                    <a:pt x="3616" y="289"/>
                  </a:lnTo>
                  <a:lnTo>
                    <a:pt x="3599" y="275"/>
                  </a:lnTo>
                  <a:lnTo>
                    <a:pt x="3580" y="265"/>
                  </a:lnTo>
                  <a:lnTo>
                    <a:pt x="3563" y="255"/>
                  </a:lnTo>
                  <a:lnTo>
                    <a:pt x="3546" y="248"/>
                  </a:lnTo>
                  <a:lnTo>
                    <a:pt x="3530" y="241"/>
                  </a:lnTo>
                  <a:lnTo>
                    <a:pt x="3513" y="237"/>
                  </a:lnTo>
                  <a:lnTo>
                    <a:pt x="3498" y="234"/>
                  </a:lnTo>
                  <a:lnTo>
                    <a:pt x="3482" y="234"/>
                  </a:lnTo>
                  <a:lnTo>
                    <a:pt x="3468" y="234"/>
                  </a:lnTo>
                  <a:lnTo>
                    <a:pt x="3455" y="236"/>
                  </a:lnTo>
                  <a:lnTo>
                    <a:pt x="3441" y="237"/>
                  </a:lnTo>
                  <a:lnTo>
                    <a:pt x="3431" y="243"/>
                  </a:lnTo>
                  <a:lnTo>
                    <a:pt x="3419" y="248"/>
                  </a:lnTo>
                  <a:lnTo>
                    <a:pt x="3408" y="255"/>
                  </a:lnTo>
                  <a:lnTo>
                    <a:pt x="3400" y="262"/>
                  </a:lnTo>
                  <a:lnTo>
                    <a:pt x="3391" y="270"/>
                  </a:lnTo>
                  <a:lnTo>
                    <a:pt x="3243" y="447"/>
                  </a:lnTo>
                  <a:lnTo>
                    <a:pt x="3243" y="251"/>
                  </a:lnTo>
                  <a:lnTo>
                    <a:pt x="2882" y="251"/>
                  </a:lnTo>
                  <a:lnTo>
                    <a:pt x="2882" y="280"/>
                  </a:lnTo>
                  <a:lnTo>
                    <a:pt x="2882" y="280"/>
                  </a:lnTo>
                  <a:lnTo>
                    <a:pt x="2913" y="282"/>
                  </a:lnTo>
                  <a:lnTo>
                    <a:pt x="2939" y="287"/>
                  </a:lnTo>
                  <a:lnTo>
                    <a:pt x="2951" y="291"/>
                  </a:lnTo>
                  <a:lnTo>
                    <a:pt x="2961" y="294"/>
                  </a:lnTo>
                  <a:lnTo>
                    <a:pt x="2970" y="299"/>
                  </a:lnTo>
                  <a:lnTo>
                    <a:pt x="2979" y="304"/>
                  </a:lnTo>
                  <a:lnTo>
                    <a:pt x="2986" y="311"/>
                  </a:lnTo>
                  <a:lnTo>
                    <a:pt x="2991" y="318"/>
                  </a:lnTo>
                  <a:lnTo>
                    <a:pt x="2996" y="327"/>
                  </a:lnTo>
                  <a:lnTo>
                    <a:pt x="2999" y="337"/>
                  </a:lnTo>
                  <a:lnTo>
                    <a:pt x="3003" y="349"/>
                  </a:lnTo>
                  <a:lnTo>
                    <a:pt x="3004" y="361"/>
                  </a:lnTo>
                  <a:lnTo>
                    <a:pt x="3006" y="390"/>
                  </a:lnTo>
                  <a:lnTo>
                    <a:pt x="3006" y="842"/>
                  </a:lnTo>
                  <a:lnTo>
                    <a:pt x="3006" y="842"/>
                  </a:lnTo>
                  <a:lnTo>
                    <a:pt x="3006" y="867"/>
                  </a:lnTo>
                  <a:lnTo>
                    <a:pt x="3004" y="887"/>
                  </a:lnTo>
                  <a:lnTo>
                    <a:pt x="2999" y="906"/>
                  </a:lnTo>
                  <a:lnTo>
                    <a:pt x="2994" y="920"/>
                  </a:lnTo>
                  <a:lnTo>
                    <a:pt x="2986" y="934"/>
                  </a:lnTo>
                  <a:lnTo>
                    <a:pt x="2977" y="944"/>
                  </a:lnTo>
                  <a:lnTo>
                    <a:pt x="2963" y="951"/>
                  </a:lnTo>
                  <a:lnTo>
                    <a:pt x="2948" y="958"/>
                  </a:lnTo>
                  <a:lnTo>
                    <a:pt x="2948" y="958"/>
                  </a:lnTo>
                  <a:lnTo>
                    <a:pt x="2943" y="959"/>
                  </a:lnTo>
                  <a:lnTo>
                    <a:pt x="2943" y="959"/>
                  </a:lnTo>
                  <a:lnTo>
                    <a:pt x="2913" y="968"/>
                  </a:lnTo>
                  <a:lnTo>
                    <a:pt x="2888" y="977"/>
                  </a:lnTo>
                  <a:lnTo>
                    <a:pt x="2888" y="977"/>
                  </a:lnTo>
                  <a:lnTo>
                    <a:pt x="2884" y="978"/>
                  </a:lnTo>
                  <a:lnTo>
                    <a:pt x="2884" y="978"/>
                  </a:lnTo>
                  <a:lnTo>
                    <a:pt x="2865" y="987"/>
                  </a:lnTo>
                  <a:lnTo>
                    <a:pt x="2846" y="997"/>
                  </a:lnTo>
                  <a:lnTo>
                    <a:pt x="2829" y="1007"/>
                  </a:lnTo>
                  <a:lnTo>
                    <a:pt x="2814" y="1020"/>
                  </a:lnTo>
                  <a:lnTo>
                    <a:pt x="2798" y="1032"/>
                  </a:lnTo>
                  <a:lnTo>
                    <a:pt x="2784" y="1045"/>
                  </a:lnTo>
                  <a:lnTo>
                    <a:pt x="2771" y="1059"/>
                  </a:lnTo>
                  <a:lnTo>
                    <a:pt x="2759" y="1073"/>
                  </a:lnTo>
                  <a:lnTo>
                    <a:pt x="2747" y="1088"/>
                  </a:lnTo>
                  <a:lnTo>
                    <a:pt x="2736" y="1104"/>
                  </a:lnTo>
                  <a:lnTo>
                    <a:pt x="2726" y="1119"/>
                  </a:lnTo>
                  <a:lnTo>
                    <a:pt x="2719" y="1136"/>
                  </a:lnTo>
                  <a:lnTo>
                    <a:pt x="2711" y="1154"/>
                  </a:lnTo>
                  <a:lnTo>
                    <a:pt x="2705" y="1171"/>
                  </a:lnTo>
                  <a:lnTo>
                    <a:pt x="2700" y="1188"/>
                  </a:lnTo>
                  <a:lnTo>
                    <a:pt x="2697" y="1205"/>
                  </a:lnTo>
                  <a:lnTo>
                    <a:pt x="2693" y="1224"/>
                  </a:lnTo>
                  <a:lnTo>
                    <a:pt x="2692" y="1243"/>
                  </a:lnTo>
                  <a:lnTo>
                    <a:pt x="2692" y="1260"/>
                  </a:lnTo>
                  <a:lnTo>
                    <a:pt x="2693" y="1279"/>
                  </a:lnTo>
                  <a:lnTo>
                    <a:pt x="2695" y="1296"/>
                  </a:lnTo>
                  <a:lnTo>
                    <a:pt x="2699" y="1315"/>
                  </a:lnTo>
                  <a:lnTo>
                    <a:pt x="2704" y="1334"/>
                  </a:lnTo>
                  <a:lnTo>
                    <a:pt x="2711" y="1351"/>
                  </a:lnTo>
                  <a:lnTo>
                    <a:pt x="2717" y="1368"/>
                  </a:lnTo>
                  <a:lnTo>
                    <a:pt x="2726" y="1387"/>
                  </a:lnTo>
                  <a:lnTo>
                    <a:pt x="2736" y="1405"/>
                  </a:lnTo>
                  <a:lnTo>
                    <a:pt x="2747" y="1420"/>
                  </a:lnTo>
                  <a:lnTo>
                    <a:pt x="2760" y="1437"/>
                  </a:lnTo>
                  <a:lnTo>
                    <a:pt x="2774" y="1453"/>
                  </a:lnTo>
                  <a:lnTo>
                    <a:pt x="2790" y="1468"/>
                  </a:lnTo>
                  <a:lnTo>
                    <a:pt x="2807" y="1484"/>
                  </a:lnTo>
                  <a:lnTo>
                    <a:pt x="3089" y="1714"/>
                  </a:lnTo>
                  <a:lnTo>
                    <a:pt x="3089" y="1714"/>
                  </a:lnTo>
                  <a:lnTo>
                    <a:pt x="3102" y="1726"/>
                  </a:lnTo>
                  <a:lnTo>
                    <a:pt x="3114" y="1738"/>
                  </a:lnTo>
                  <a:lnTo>
                    <a:pt x="3126" y="1752"/>
                  </a:lnTo>
                  <a:lnTo>
                    <a:pt x="3137" y="1765"/>
                  </a:lnTo>
                  <a:lnTo>
                    <a:pt x="3145" y="1779"/>
                  </a:lnTo>
                  <a:lnTo>
                    <a:pt x="3154" y="1795"/>
                  </a:lnTo>
                  <a:lnTo>
                    <a:pt x="3161" y="1808"/>
                  </a:lnTo>
                  <a:lnTo>
                    <a:pt x="3166" y="1824"/>
                  </a:lnTo>
                  <a:lnTo>
                    <a:pt x="3169" y="1839"/>
                  </a:lnTo>
                  <a:lnTo>
                    <a:pt x="3173" y="1855"/>
                  </a:lnTo>
                  <a:lnTo>
                    <a:pt x="3176" y="1869"/>
                  </a:lnTo>
                  <a:lnTo>
                    <a:pt x="3176" y="1884"/>
                  </a:lnTo>
                  <a:lnTo>
                    <a:pt x="3176" y="1915"/>
                  </a:lnTo>
                  <a:lnTo>
                    <a:pt x="3171" y="1944"/>
                  </a:lnTo>
                  <a:lnTo>
                    <a:pt x="3164" y="1973"/>
                  </a:lnTo>
                  <a:lnTo>
                    <a:pt x="3152" y="1999"/>
                  </a:lnTo>
                  <a:lnTo>
                    <a:pt x="3139" y="2025"/>
                  </a:lnTo>
                  <a:lnTo>
                    <a:pt x="3121" y="2047"/>
                  </a:lnTo>
                  <a:lnTo>
                    <a:pt x="3101" y="2068"/>
                  </a:lnTo>
                  <a:lnTo>
                    <a:pt x="3089" y="2077"/>
                  </a:lnTo>
                  <a:lnTo>
                    <a:pt x="3078" y="2083"/>
                  </a:lnTo>
                  <a:lnTo>
                    <a:pt x="3065" y="2090"/>
                  </a:lnTo>
                  <a:lnTo>
                    <a:pt x="3053" y="2097"/>
                  </a:lnTo>
                  <a:lnTo>
                    <a:pt x="3039" y="2102"/>
                  </a:lnTo>
                  <a:lnTo>
                    <a:pt x="3025" y="2106"/>
                  </a:lnTo>
                  <a:lnTo>
                    <a:pt x="3025" y="2106"/>
                  </a:lnTo>
                  <a:lnTo>
                    <a:pt x="2999" y="2111"/>
                  </a:lnTo>
                  <a:lnTo>
                    <a:pt x="2975" y="2113"/>
                  </a:lnTo>
                  <a:lnTo>
                    <a:pt x="2949" y="2113"/>
                  </a:lnTo>
                  <a:lnTo>
                    <a:pt x="2925" y="2109"/>
                  </a:lnTo>
                  <a:lnTo>
                    <a:pt x="2901" y="2104"/>
                  </a:lnTo>
                  <a:lnTo>
                    <a:pt x="2877" y="2097"/>
                  </a:lnTo>
                  <a:lnTo>
                    <a:pt x="2853" y="2089"/>
                  </a:lnTo>
                  <a:lnTo>
                    <a:pt x="2831" y="2078"/>
                  </a:lnTo>
                  <a:lnTo>
                    <a:pt x="2810" y="2066"/>
                  </a:lnTo>
                  <a:lnTo>
                    <a:pt x="2790" y="2054"/>
                  </a:lnTo>
                  <a:lnTo>
                    <a:pt x="2771" y="2039"/>
                  </a:lnTo>
                  <a:lnTo>
                    <a:pt x="2752" y="2025"/>
                  </a:lnTo>
                  <a:lnTo>
                    <a:pt x="2736" y="2008"/>
                  </a:lnTo>
                  <a:lnTo>
                    <a:pt x="2721" y="1991"/>
                  </a:lnTo>
                  <a:lnTo>
                    <a:pt x="2707" y="1975"/>
                  </a:lnTo>
                  <a:lnTo>
                    <a:pt x="2695" y="1956"/>
                  </a:lnTo>
                  <a:lnTo>
                    <a:pt x="2657" y="1977"/>
                  </a:lnTo>
                  <a:lnTo>
                    <a:pt x="2657" y="1977"/>
                  </a:lnTo>
                  <a:lnTo>
                    <a:pt x="2674" y="2004"/>
                  </a:lnTo>
                  <a:lnTo>
                    <a:pt x="2692" y="2030"/>
                  </a:lnTo>
                  <a:lnTo>
                    <a:pt x="2711" y="2056"/>
                  </a:lnTo>
                  <a:lnTo>
                    <a:pt x="2731" y="2078"/>
                  </a:lnTo>
                  <a:lnTo>
                    <a:pt x="2754" y="2099"/>
                  </a:lnTo>
                  <a:lnTo>
                    <a:pt x="2776" y="2120"/>
                  </a:lnTo>
                  <a:lnTo>
                    <a:pt x="2800" y="2137"/>
                  </a:lnTo>
                  <a:lnTo>
                    <a:pt x="2824" y="2154"/>
                  </a:lnTo>
                  <a:lnTo>
                    <a:pt x="2850" y="2168"/>
                  </a:lnTo>
                  <a:lnTo>
                    <a:pt x="2877" y="2180"/>
                  </a:lnTo>
                  <a:lnTo>
                    <a:pt x="2905" y="2190"/>
                  </a:lnTo>
                  <a:lnTo>
                    <a:pt x="2932" y="2199"/>
                  </a:lnTo>
                  <a:lnTo>
                    <a:pt x="2960" y="2205"/>
                  </a:lnTo>
                  <a:lnTo>
                    <a:pt x="2989" y="2209"/>
                  </a:lnTo>
                  <a:lnTo>
                    <a:pt x="3018" y="2212"/>
                  </a:lnTo>
                  <a:lnTo>
                    <a:pt x="3047" y="2212"/>
                  </a:lnTo>
                  <a:lnTo>
                    <a:pt x="3047" y="2212"/>
                  </a:lnTo>
                  <a:lnTo>
                    <a:pt x="3075" y="2209"/>
                  </a:lnTo>
                  <a:lnTo>
                    <a:pt x="3104" y="2205"/>
                  </a:lnTo>
                  <a:lnTo>
                    <a:pt x="3133" y="2200"/>
                  </a:lnTo>
                  <a:lnTo>
                    <a:pt x="3163" y="2193"/>
                  </a:lnTo>
                  <a:lnTo>
                    <a:pt x="3190" y="2183"/>
                  </a:lnTo>
                  <a:lnTo>
                    <a:pt x="3219" y="2173"/>
                  </a:lnTo>
                  <a:lnTo>
                    <a:pt x="3247" y="2161"/>
                  </a:lnTo>
                  <a:lnTo>
                    <a:pt x="3274" y="2145"/>
                  </a:lnTo>
                  <a:lnTo>
                    <a:pt x="3300" y="2130"/>
                  </a:lnTo>
                  <a:lnTo>
                    <a:pt x="3324" y="2113"/>
                  </a:lnTo>
                  <a:lnTo>
                    <a:pt x="3348" y="2092"/>
                  </a:lnTo>
                  <a:lnTo>
                    <a:pt x="3369" y="2071"/>
                  </a:lnTo>
                  <a:lnTo>
                    <a:pt x="3386" y="2049"/>
                  </a:lnTo>
                  <a:lnTo>
                    <a:pt x="3403" y="2027"/>
                  </a:lnTo>
                  <a:lnTo>
                    <a:pt x="3415" y="2001"/>
                  </a:lnTo>
                  <a:lnTo>
                    <a:pt x="3426" y="1973"/>
                  </a:lnTo>
                  <a:lnTo>
                    <a:pt x="3426" y="1973"/>
                  </a:lnTo>
                  <a:lnTo>
                    <a:pt x="3434" y="1941"/>
                  </a:lnTo>
                  <a:lnTo>
                    <a:pt x="3439" y="1906"/>
                  </a:lnTo>
                  <a:lnTo>
                    <a:pt x="3443" y="1874"/>
                  </a:lnTo>
                  <a:lnTo>
                    <a:pt x="3441" y="1843"/>
                  </a:lnTo>
                  <a:lnTo>
                    <a:pt x="3439" y="1812"/>
                  </a:lnTo>
                  <a:lnTo>
                    <a:pt x="3434" y="1781"/>
                  </a:lnTo>
                  <a:lnTo>
                    <a:pt x="3427" y="1752"/>
                  </a:lnTo>
                  <a:lnTo>
                    <a:pt x="3417" y="1724"/>
                  </a:lnTo>
                  <a:lnTo>
                    <a:pt x="3407" y="1697"/>
                  </a:lnTo>
                  <a:lnTo>
                    <a:pt x="3395" y="1673"/>
                  </a:lnTo>
                  <a:lnTo>
                    <a:pt x="3383" y="1649"/>
                  </a:lnTo>
                  <a:lnTo>
                    <a:pt x="3369" y="1626"/>
                  </a:lnTo>
                  <a:lnTo>
                    <a:pt x="3355" y="1607"/>
                  </a:lnTo>
                  <a:lnTo>
                    <a:pt x="3340" y="1590"/>
                  </a:lnTo>
                  <a:lnTo>
                    <a:pt x="3324" y="1575"/>
                  </a:lnTo>
                  <a:lnTo>
                    <a:pt x="3310" y="1563"/>
                  </a:lnTo>
                  <a:lnTo>
                    <a:pt x="3310" y="1563"/>
                  </a:lnTo>
                  <a:close/>
                  <a:moveTo>
                    <a:pt x="4068" y="1791"/>
                  </a:moveTo>
                  <a:lnTo>
                    <a:pt x="4068" y="1791"/>
                  </a:lnTo>
                  <a:lnTo>
                    <a:pt x="4070" y="1774"/>
                  </a:lnTo>
                  <a:lnTo>
                    <a:pt x="4073" y="1759"/>
                  </a:lnTo>
                  <a:lnTo>
                    <a:pt x="4079" y="1745"/>
                  </a:lnTo>
                  <a:lnTo>
                    <a:pt x="4085" y="1731"/>
                  </a:lnTo>
                  <a:lnTo>
                    <a:pt x="4092" y="1721"/>
                  </a:lnTo>
                  <a:lnTo>
                    <a:pt x="4103" y="1710"/>
                  </a:lnTo>
                  <a:lnTo>
                    <a:pt x="4113" y="1702"/>
                  </a:lnTo>
                  <a:lnTo>
                    <a:pt x="4125" y="1695"/>
                  </a:lnTo>
                  <a:lnTo>
                    <a:pt x="4292" y="1618"/>
                  </a:lnTo>
                  <a:lnTo>
                    <a:pt x="4293" y="1796"/>
                  </a:lnTo>
                  <a:lnTo>
                    <a:pt x="4293" y="1796"/>
                  </a:lnTo>
                  <a:lnTo>
                    <a:pt x="4292" y="1824"/>
                  </a:lnTo>
                  <a:lnTo>
                    <a:pt x="4287" y="1848"/>
                  </a:lnTo>
                  <a:lnTo>
                    <a:pt x="4281" y="1860"/>
                  </a:lnTo>
                  <a:lnTo>
                    <a:pt x="4278" y="1869"/>
                  </a:lnTo>
                  <a:lnTo>
                    <a:pt x="4273" y="1879"/>
                  </a:lnTo>
                  <a:lnTo>
                    <a:pt x="4266" y="1887"/>
                  </a:lnTo>
                  <a:lnTo>
                    <a:pt x="4259" y="1894"/>
                  </a:lnTo>
                  <a:lnTo>
                    <a:pt x="4250" y="1901"/>
                  </a:lnTo>
                  <a:lnTo>
                    <a:pt x="4242" y="1906"/>
                  </a:lnTo>
                  <a:lnTo>
                    <a:pt x="4232" y="1912"/>
                  </a:lnTo>
                  <a:lnTo>
                    <a:pt x="4221" y="1915"/>
                  </a:lnTo>
                  <a:lnTo>
                    <a:pt x="4209" y="1918"/>
                  </a:lnTo>
                  <a:lnTo>
                    <a:pt x="4197" y="1918"/>
                  </a:lnTo>
                  <a:lnTo>
                    <a:pt x="4183" y="1920"/>
                  </a:lnTo>
                  <a:lnTo>
                    <a:pt x="4183" y="1920"/>
                  </a:lnTo>
                  <a:lnTo>
                    <a:pt x="4170" y="1918"/>
                  </a:lnTo>
                  <a:lnTo>
                    <a:pt x="4156" y="1917"/>
                  </a:lnTo>
                  <a:lnTo>
                    <a:pt x="4142" y="1913"/>
                  </a:lnTo>
                  <a:lnTo>
                    <a:pt x="4132" y="1908"/>
                  </a:lnTo>
                  <a:lnTo>
                    <a:pt x="4122" y="1903"/>
                  </a:lnTo>
                  <a:lnTo>
                    <a:pt x="4111" y="1896"/>
                  </a:lnTo>
                  <a:lnTo>
                    <a:pt x="4103" y="1887"/>
                  </a:lnTo>
                  <a:lnTo>
                    <a:pt x="4096" y="1879"/>
                  </a:lnTo>
                  <a:lnTo>
                    <a:pt x="4089" y="1869"/>
                  </a:lnTo>
                  <a:lnTo>
                    <a:pt x="4082" y="1858"/>
                  </a:lnTo>
                  <a:lnTo>
                    <a:pt x="4079" y="1848"/>
                  </a:lnTo>
                  <a:lnTo>
                    <a:pt x="4075" y="1838"/>
                  </a:lnTo>
                  <a:lnTo>
                    <a:pt x="4070" y="1814"/>
                  </a:lnTo>
                  <a:lnTo>
                    <a:pt x="4068" y="1791"/>
                  </a:lnTo>
                  <a:lnTo>
                    <a:pt x="4068" y="1791"/>
                  </a:lnTo>
                  <a:close/>
                  <a:moveTo>
                    <a:pt x="3768" y="775"/>
                  </a:moveTo>
                  <a:lnTo>
                    <a:pt x="3768" y="775"/>
                  </a:lnTo>
                  <a:lnTo>
                    <a:pt x="3769" y="760"/>
                  </a:lnTo>
                  <a:lnTo>
                    <a:pt x="3773" y="745"/>
                  </a:lnTo>
                  <a:lnTo>
                    <a:pt x="3776" y="729"/>
                  </a:lnTo>
                  <a:lnTo>
                    <a:pt x="3783" y="717"/>
                  </a:lnTo>
                  <a:lnTo>
                    <a:pt x="3792" y="705"/>
                  </a:lnTo>
                  <a:lnTo>
                    <a:pt x="3800" y="695"/>
                  </a:lnTo>
                  <a:lnTo>
                    <a:pt x="3812" y="686"/>
                  </a:lnTo>
                  <a:lnTo>
                    <a:pt x="3824" y="679"/>
                  </a:lnTo>
                  <a:lnTo>
                    <a:pt x="3996" y="604"/>
                  </a:lnTo>
                  <a:lnTo>
                    <a:pt x="3996" y="782"/>
                  </a:lnTo>
                  <a:lnTo>
                    <a:pt x="3996" y="782"/>
                  </a:lnTo>
                  <a:lnTo>
                    <a:pt x="3994" y="808"/>
                  </a:lnTo>
                  <a:lnTo>
                    <a:pt x="3989" y="834"/>
                  </a:lnTo>
                  <a:lnTo>
                    <a:pt x="3986" y="844"/>
                  </a:lnTo>
                  <a:lnTo>
                    <a:pt x="3981" y="855"/>
                  </a:lnTo>
                  <a:lnTo>
                    <a:pt x="3975" y="863"/>
                  </a:lnTo>
                  <a:lnTo>
                    <a:pt x="3969" y="872"/>
                  </a:lnTo>
                  <a:lnTo>
                    <a:pt x="3962" y="879"/>
                  </a:lnTo>
                  <a:lnTo>
                    <a:pt x="3953" y="885"/>
                  </a:lnTo>
                  <a:lnTo>
                    <a:pt x="3943" y="891"/>
                  </a:lnTo>
                  <a:lnTo>
                    <a:pt x="3934" y="896"/>
                  </a:lnTo>
                  <a:lnTo>
                    <a:pt x="3922" y="899"/>
                  </a:lnTo>
                  <a:lnTo>
                    <a:pt x="3910" y="903"/>
                  </a:lnTo>
                  <a:lnTo>
                    <a:pt x="3898" y="904"/>
                  </a:lnTo>
                  <a:lnTo>
                    <a:pt x="3884" y="904"/>
                  </a:lnTo>
                  <a:lnTo>
                    <a:pt x="3884" y="904"/>
                  </a:lnTo>
                  <a:lnTo>
                    <a:pt x="3869" y="904"/>
                  </a:lnTo>
                  <a:lnTo>
                    <a:pt x="3855" y="901"/>
                  </a:lnTo>
                  <a:lnTo>
                    <a:pt x="3843" y="897"/>
                  </a:lnTo>
                  <a:lnTo>
                    <a:pt x="3831" y="894"/>
                  </a:lnTo>
                  <a:lnTo>
                    <a:pt x="3819" y="887"/>
                  </a:lnTo>
                  <a:lnTo>
                    <a:pt x="3810" y="880"/>
                  </a:lnTo>
                  <a:lnTo>
                    <a:pt x="3802" y="872"/>
                  </a:lnTo>
                  <a:lnTo>
                    <a:pt x="3793" y="863"/>
                  </a:lnTo>
                  <a:lnTo>
                    <a:pt x="3786" y="855"/>
                  </a:lnTo>
                  <a:lnTo>
                    <a:pt x="3781" y="844"/>
                  </a:lnTo>
                  <a:lnTo>
                    <a:pt x="3776" y="834"/>
                  </a:lnTo>
                  <a:lnTo>
                    <a:pt x="3773" y="822"/>
                  </a:lnTo>
                  <a:lnTo>
                    <a:pt x="3768" y="800"/>
                  </a:lnTo>
                  <a:lnTo>
                    <a:pt x="3768" y="775"/>
                  </a:lnTo>
                  <a:lnTo>
                    <a:pt x="3768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853238" y="3402013"/>
              <a:ext cx="136525" cy="168275"/>
            </a:xfrm>
            <a:custGeom>
              <a:avLst/>
              <a:gdLst/>
              <a:ahLst/>
              <a:cxnLst>
                <a:cxn ang="0">
                  <a:pos x="169" y="210"/>
                </a:cxn>
                <a:cxn ang="0">
                  <a:pos x="169" y="210"/>
                </a:cxn>
                <a:cxn ang="0">
                  <a:pos x="172" y="190"/>
                </a:cxn>
                <a:cxn ang="0">
                  <a:pos x="172" y="169"/>
                </a:cxn>
                <a:cxn ang="0">
                  <a:pos x="171" y="148"/>
                </a:cxn>
                <a:cxn ang="0">
                  <a:pos x="165" y="128"/>
                </a:cxn>
                <a:cxn ang="0">
                  <a:pos x="159" y="107"/>
                </a:cxn>
                <a:cxn ang="0">
                  <a:pos x="148" y="88"/>
                </a:cxn>
                <a:cxn ang="0">
                  <a:pos x="138" y="69"/>
                </a:cxn>
                <a:cxn ang="0">
                  <a:pos x="126" y="54"/>
                </a:cxn>
                <a:cxn ang="0">
                  <a:pos x="114" y="38"/>
                </a:cxn>
                <a:cxn ang="0">
                  <a:pos x="100" y="26"/>
                </a:cxn>
                <a:cxn ang="0">
                  <a:pos x="86" y="14"/>
                </a:cxn>
                <a:cxn ang="0">
                  <a:pos x="74" y="7"/>
                </a:cxn>
                <a:cxn ang="0">
                  <a:pos x="61" y="2"/>
                </a:cxn>
                <a:cxn ang="0">
                  <a:pos x="49" y="0"/>
                </a:cxn>
                <a:cxn ang="0">
                  <a:pos x="38" y="2"/>
                </a:cxn>
                <a:cxn ang="0">
                  <a:pos x="33" y="6"/>
                </a:cxn>
                <a:cxn ang="0">
                  <a:pos x="28" y="9"/>
                </a:cxn>
                <a:cxn ang="0">
                  <a:pos x="28" y="9"/>
                </a:cxn>
                <a:cxn ang="0">
                  <a:pos x="16" y="21"/>
                </a:cxn>
                <a:cxn ang="0">
                  <a:pos x="7" y="37"/>
                </a:cxn>
                <a:cxn ang="0">
                  <a:pos x="2" y="52"/>
                </a:cxn>
                <a:cxn ang="0">
                  <a:pos x="0" y="68"/>
                </a:cxn>
                <a:cxn ang="0">
                  <a:pos x="2" y="83"/>
                </a:cxn>
                <a:cxn ang="0">
                  <a:pos x="7" y="97"/>
                </a:cxn>
                <a:cxn ang="0">
                  <a:pos x="12" y="104"/>
                </a:cxn>
                <a:cxn ang="0">
                  <a:pos x="16" y="109"/>
                </a:cxn>
                <a:cxn ang="0">
                  <a:pos x="23" y="116"/>
                </a:cxn>
                <a:cxn ang="0">
                  <a:pos x="30" y="121"/>
                </a:cxn>
                <a:cxn ang="0">
                  <a:pos x="30" y="121"/>
                </a:cxn>
                <a:cxn ang="0">
                  <a:pos x="40" y="124"/>
                </a:cxn>
                <a:cxn ang="0">
                  <a:pos x="52" y="128"/>
                </a:cxn>
                <a:cxn ang="0">
                  <a:pos x="78" y="133"/>
                </a:cxn>
                <a:cxn ang="0">
                  <a:pos x="92" y="138"/>
                </a:cxn>
                <a:cxn ang="0">
                  <a:pos x="104" y="143"/>
                </a:cxn>
                <a:cxn ang="0">
                  <a:pos x="116" y="150"/>
                </a:cxn>
                <a:cxn ang="0">
                  <a:pos x="119" y="155"/>
                </a:cxn>
                <a:cxn ang="0">
                  <a:pos x="124" y="162"/>
                </a:cxn>
                <a:cxn ang="0">
                  <a:pos x="124" y="162"/>
                </a:cxn>
                <a:cxn ang="0">
                  <a:pos x="141" y="190"/>
                </a:cxn>
                <a:cxn ang="0">
                  <a:pos x="152" y="205"/>
                </a:cxn>
                <a:cxn ang="0">
                  <a:pos x="157" y="208"/>
                </a:cxn>
                <a:cxn ang="0">
                  <a:pos x="162" y="212"/>
                </a:cxn>
                <a:cxn ang="0">
                  <a:pos x="165" y="212"/>
                </a:cxn>
                <a:cxn ang="0">
                  <a:pos x="169" y="210"/>
                </a:cxn>
                <a:cxn ang="0">
                  <a:pos x="169" y="210"/>
                </a:cxn>
              </a:cxnLst>
              <a:rect l="0" t="0" r="r" b="b"/>
              <a:pathLst>
                <a:path w="172" h="212">
                  <a:moveTo>
                    <a:pt x="169" y="210"/>
                  </a:moveTo>
                  <a:lnTo>
                    <a:pt x="169" y="210"/>
                  </a:lnTo>
                  <a:lnTo>
                    <a:pt x="172" y="190"/>
                  </a:lnTo>
                  <a:lnTo>
                    <a:pt x="172" y="169"/>
                  </a:lnTo>
                  <a:lnTo>
                    <a:pt x="171" y="148"/>
                  </a:lnTo>
                  <a:lnTo>
                    <a:pt x="165" y="128"/>
                  </a:lnTo>
                  <a:lnTo>
                    <a:pt x="159" y="107"/>
                  </a:lnTo>
                  <a:lnTo>
                    <a:pt x="148" y="88"/>
                  </a:lnTo>
                  <a:lnTo>
                    <a:pt x="138" y="69"/>
                  </a:lnTo>
                  <a:lnTo>
                    <a:pt x="126" y="54"/>
                  </a:lnTo>
                  <a:lnTo>
                    <a:pt x="114" y="38"/>
                  </a:lnTo>
                  <a:lnTo>
                    <a:pt x="100" y="26"/>
                  </a:lnTo>
                  <a:lnTo>
                    <a:pt x="86" y="14"/>
                  </a:lnTo>
                  <a:lnTo>
                    <a:pt x="74" y="7"/>
                  </a:lnTo>
                  <a:lnTo>
                    <a:pt x="61" y="2"/>
                  </a:lnTo>
                  <a:lnTo>
                    <a:pt x="49" y="0"/>
                  </a:lnTo>
                  <a:lnTo>
                    <a:pt x="38" y="2"/>
                  </a:lnTo>
                  <a:lnTo>
                    <a:pt x="33" y="6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16" y="21"/>
                  </a:lnTo>
                  <a:lnTo>
                    <a:pt x="7" y="37"/>
                  </a:lnTo>
                  <a:lnTo>
                    <a:pt x="2" y="52"/>
                  </a:lnTo>
                  <a:lnTo>
                    <a:pt x="0" y="68"/>
                  </a:lnTo>
                  <a:lnTo>
                    <a:pt x="2" y="83"/>
                  </a:lnTo>
                  <a:lnTo>
                    <a:pt x="7" y="97"/>
                  </a:lnTo>
                  <a:lnTo>
                    <a:pt x="12" y="104"/>
                  </a:lnTo>
                  <a:lnTo>
                    <a:pt x="16" y="109"/>
                  </a:lnTo>
                  <a:lnTo>
                    <a:pt x="23" y="116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40" y="124"/>
                  </a:lnTo>
                  <a:lnTo>
                    <a:pt x="52" y="128"/>
                  </a:lnTo>
                  <a:lnTo>
                    <a:pt x="78" y="133"/>
                  </a:lnTo>
                  <a:lnTo>
                    <a:pt x="92" y="138"/>
                  </a:lnTo>
                  <a:lnTo>
                    <a:pt x="104" y="143"/>
                  </a:lnTo>
                  <a:lnTo>
                    <a:pt x="116" y="150"/>
                  </a:lnTo>
                  <a:lnTo>
                    <a:pt x="119" y="155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41" y="190"/>
                  </a:lnTo>
                  <a:lnTo>
                    <a:pt x="152" y="205"/>
                  </a:lnTo>
                  <a:lnTo>
                    <a:pt x="157" y="208"/>
                  </a:lnTo>
                  <a:lnTo>
                    <a:pt x="162" y="212"/>
                  </a:lnTo>
                  <a:lnTo>
                    <a:pt x="165" y="212"/>
                  </a:lnTo>
                  <a:lnTo>
                    <a:pt x="169" y="210"/>
                  </a:lnTo>
                  <a:lnTo>
                    <a:pt x="169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6243638" y="2378076"/>
              <a:ext cx="1992313" cy="2108200"/>
            </a:xfrm>
            <a:custGeom>
              <a:avLst/>
              <a:gdLst/>
              <a:ahLst/>
              <a:cxnLst>
                <a:cxn ang="0">
                  <a:pos x="2382" y="1787"/>
                </a:cxn>
                <a:cxn ang="0">
                  <a:pos x="2228" y="1667"/>
                </a:cxn>
                <a:cxn ang="0">
                  <a:pos x="2191" y="967"/>
                </a:cxn>
                <a:cxn ang="0">
                  <a:pos x="2317" y="789"/>
                </a:cxn>
                <a:cxn ang="0">
                  <a:pos x="1564" y="1040"/>
                </a:cxn>
                <a:cxn ang="0">
                  <a:pos x="1325" y="789"/>
                </a:cxn>
                <a:cxn ang="0">
                  <a:pos x="2013" y="405"/>
                </a:cxn>
                <a:cxn ang="0">
                  <a:pos x="1935" y="187"/>
                </a:cxn>
                <a:cxn ang="0">
                  <a:pos x="1102" y="7"/>
                </a:cxn>
                <a:cxn ang="0">
                  <a:pos x="299" y="404"/>
                </a:cxn>
                <a:cxn ang="0">
                  <a:pos x="817" y="469"/>
                </a:cxn>
                <a:cxn ang="0">
                  <a:pos x="1145" y="990"/>
                </a:cxn>
                <a:cxn ang="0">
                  <a:pos x="674" y="770"/>
                </a:cxn>
                <a:cxn ang="0">
                  <a:pos x="210" y="847"/>
                </a:cxn>
                <a:cxn ang="0">
                  <a:pos x="222" y="1270"/>
                </a:cxn>
                <a:cxn ang="0">
                  <a:pos x="69" y="1610"/>
                </a:cxn>
                <a:cxn ang="0">
                  <a:pos x="346" y="2033"/>
                </a:cxn>
                <a:cxn ang="0">
                  <a:pos x="162" y="1999"/>
                </a:cxn>
                <a:cxn ang="0">
                  <a:pos x="356" y="2281"/>
                </a:cxn>
                <a:cxn ang="0">
                  <a:pos x="567" y="2143"/>
                </a:cxn>
                <a:cxn ang="0">
                  <a:pos x="93" y="1651"/>
                </a:cxn>
                <a:cxn ang="0">
                  <a:pos x="593" y="2011"/>
                </a:cxn>
                <a:cxn ang="0">
                  <a:pos x="432" y="2361"/>
                </a:cxn>
                <a:cxn ang="0">
                  <a:pos x="1255" y="2655"/>
                </a:cxn>
                <a:cxn ang="0">
                  <a:pos x="2018" y="2368"/>
                </a:cxn>
                <a:cxn ang="0">
                  <a:pos x="2016" y="1878"/>
                </a:cxn>
                <a:cxn ang="0">
                  <a:pos x="2398" y="1675"/>
                </a:cxn>
                <a:cxn ang="0">
                  <a:pos x="1935" y="2208"/>
                </a:cxn>
                <a:cxn ang="0">
                  <a:pos x="2238" y="2217"/>
                </a:cxn>
                <a:cxn ang="0">
                  <a:pos x="2229" y="2128"/>
                </a:cxn>
                <a:cxn ang="0">
                  <a:pos x="444" y="1198"/>
                </a:cxn>
                <a:cxn ang="0">
                  <a:pos x="555" y="1332"/>
                </a:cxn>
                <a:cxn ang="0">
                  <a:pos x="597" y="1492"/>
                </a:cxn>
                <a:cxn ang="0">
                  <a:pos x="579" y="1760"/>
                </a:cxn>
                <a:cxn ang="0">
                  <a:pos x="349" y="1333"/>
                </a:cxn>
                <a:cxn ang="0">
                  <a:pos x="476" y="1138"/>
                </a:cxn>
                <a:cxn ang="0">
                  <a:pos x="626" y="1036"/>
                </a:cxn>
                <a:cxn ang="0">
                  <a:pos x="615" y="1256"/>
                </a:cxn>
                <a:cxn ang="0">
                  <a:pos x="770" y="1234"/>
                </a:cxn>
                <a:cxn ang="0">
                  <a:pos x="1050" y="1402"/>
                </a:cxn>
                <a:cxn ang="0">
                  <a:pos x="927" y="1914"/>
                </a:cxn>
                <a:cxn ang="0">
                  <a:pos x="1102" y="2181"/>
                </a:cxn>
                <a:cxn ang="0">
                  <a:pos x="1421" y="2140"/>
                </a:cxn>
                <a:cxn ang="0">
                  <a:pos x="1363" y="2117"/>
                </a:cxn>
                <a:cxn ang="0">
                  <a:pos x="1392" y="1975"/>
                </a:cxn>
                <a:cxn ang="0">
                  <a:pos x="1258" y="1938"/>
                </a:cxn>
                <a:cxn ang="0">
                  <a:pos x="1088" y="1933"/>
                </a:cxn>
                <a:cxn ang="0">
                  <a:pos x="1234" y="2098"/>
                </a:cxn>
                <a:cxn ang="0">
                  <a:pos x="978" y="1969"/>
                </a:cxn>
                <a:cxn ang="0">
                  <a:pos x="1258" y="1583"/>
                </a:cxn>
                <a:cxn ang="0">
                  <a:pos x="1518" y="2030"/>
                </a:cxn>
                <a:cxn ang="0">
                  <a:pos x="1550" y="1792"/>
                </a:cxn>
                <a:cxn ang="0">
                  <a:pos x="1531" y="1342"/>
                </a:cxn>
                <a:cxn ang="0">
                  <a:pos x="1777" y="1275"/>
                </a:cxn>
                <a:cxn ang="0">
                  <a:pos x="2021" y="1426"/>
                </a:cxn>
                <a:cxn ang="0">
                  <a:pos x="1877" y="1904"/>
                </a:cxn>
                <a:cxn ang="0">
                  <a:pos x="1892" y="1426"/>
                </a:cxn>
                <a:cxn ang="0">
                  <a:pos x="2147" y="1284"/>
                </a:cxn>
                <a:cxn ang="0">
                  <a:pos x="1971" y="1237"/>
                </a:cxn>
                <a:cxn ang="0">
                  <a:pos x="1820" y="1058"/>
                </a:cxn>
                <a:cxn ang="0">
                  <a:pos x="1910" y="1167"/>
                </a:cxn>
                <a:cxn ang="0">
                  <a:pos x="2233" y="1242"/>
                </a:cxn>
              </a:cxnLst>
              <a:rect l="0" t="0" r="r" b="b"/>
              <a:pathLst>
                <a:path w="2509" h="2655">
                  <a:moveTo>
                    <a:pt x="2131" y="2186"/>
                  </a:moveTo>
                  <a:lnTo>
                    <a:pt x="2131" y="2186"/>
                  </a:lnTo>
                  <a:lnTo>
                    <a:pt x="2123" y="2186"/>
                  </a:lnTo>
                  <a:lnTo>
                    <a:pt x="2116" y="2184"/>
                  </a:lnTo>
                  <a:lnTo>
                    <a:pt x="2111" y="2181"/>
                  </a:lnTo>
                  <a:lnTo>
                    <a:pt x="2106" y="2176"/>
                  </a:lnTo>
                  <a:lnTo>
                    <a:pt x="2104" y="2169"/>
                  </a:lnTo>
                  <a:lnTo>
                    <a:pt x="2104" y="2162"/>
                  </a:lnTo>
                  <a:lnTo>
                    <a:pt x="2104" y="2153"/>
                  </a:lnTo>
                  <a:lnTo>
                    <a:pt x="2106" y="2143"/>
                  </a:lnTo>
                  <a:lnTo>
                    <a:pt x="2114" y="2121"/>
                  </a:lnTo>
                  <a:lnTo>
                    <a:pt x="2126" y="2093"/>
                  </a:lnTo>
                  <a:lnTo>
                    <a:pt x="2143" y="2066"/>
                  </a:lnTo>
                  <a:lnTo>
                    <a:pt x="2162" y="2033"/>
                  </a:lnTo>
                  <a:lnTo>
                    <a:pt x="2186" y="2000"/>
                  </a:lnTo>
                  <a:lnTo>
                    <a:pt x="2212" y="1968"/>
                  </a:lnTo>
                  <a:lnTo>
                    <a:pt x="2238" y="1933"/>
                  </a:lnTo>
                  <a:lnTo>
                    <a:pt x="2267" y="1901"/>
                  </a:lnTo>
                  <a:lnTo>
                    <a:pt x="2296" y="1868"/>
                  </a:lnTo>
                  <a:lnTo>
                    <a:pt x="2325" y="1839"/>
                  </a:lnTo>
                  <a:lnTo>
                    <a:pt x="2355" y="1811"/>
                  </a:lnTo>
                  <a:lnTo>
                    <a:pt x="2382" y="1787"/>
                  </a:lnTo>
                  <a:lnTo>
                    <a:pt x="2382" y="1787"/>
                  </a:lnTo>
                  <a:lnTo>
                    <a:pt x="2410" y="1765"/>
                  </a:lnTo>
                  <a:lnTo>
                    <a:pt x="2422" y="1751"/>
                  </a:lnTo>
                  <a:lnTo>
                    <a:pt x="2434" y="1737"/>
                  </a:lnTo>
                  <a:lnTo>
                    <a:pt x="2446" y="1724"/>
                  </a:lnTo>
                  <a:lnTo>
                    <a:pt x="2454" y="1706"/>
                  </a:lnTo>
                  <a:lnTo>
                    <a:pt x="2461" y="1689"/>
                  </a:lnTo>
                  <a:lnTo>
                    <a:pt x="2466" y="1670"/>
                  </a:lnTo>
                  <a:lnTo>
                    <a:pt x="2466" y="1670"/>
                  </a:lnTo>
                  <a:lnTo>
                    <a:pt x="2468" y="1657"/>
                  </a:lnTo>
                  <a:lnTo>
                    <a:pt x="2466" y="1645"/>
                  </a:lnTo>
                  <a:lnTo>
                    <a:pt x="2463" y="1633"/>
                  </a:lnTo>
                  <a:lnTo>
                    <a:pt x="2456" y="1624"/>
                  </a:lnTo>
                  <a:lnTo>
                    <a:pt x="2449" y="1615"/>
                  </a:lnTo>
                  <a:lnTo>
                    <a:pt x="2439" y="1610"/>
                  </a:lnTo>
                  <a:lnTo>
                    <a:pt x="2427" y="1605"/>
                  </a:lnTo>
                  <a:lnTo>
                    <a:pt x="2413" y="1603"/>
                  </a:lnTo>
                  <a:lnTo>
                    <a:pt x="2413" y="1603"/>
                  </a:lnTo>
                  <a:lnTo>
                    <a:pt x="2401" y="1605"/>
                  </a:lnTo>
                  <a:lnTo>
                    <a:pt x="2387" y="1607"/>
                  </a:lnTo>
                  <a:lnTo>
                    <a:pt x="2356" y="1615"/>
                  </a:lnTo>
                  <a:lnTo>
                    <a:pt x="2322" y="1627"/>
                  </a:lnTo>
                  <a:lnTo>
                    <a:pt x="2288" y="1641"/>
                  </a:lnTo>
                  <a:lnTo>
                    <a:pt x="2228" y="1667"/>
                  </a:lnTo>
                  <a:lnTo>
                    <a:pt x="2209" y="1675"/>
                  </a:lnTo>
                  <a:lnTo>
                    <a:pt x="2202" y="1677"/>
                  </a:lnTo>
                  <a:lnTo>
                    <a:pt x="2202" y="1677"/>
                  </a:lnTo>
                  <a:lnTo>
                    <a:pt x="2224" y="1634"/>
                  </a:lnTo>
                  <a:lnTo>
                    <a:pt x="2243" y="1591"/>
                  </a:lnTo>
                  <a:lnTo>
                    <a:pt x="2258" y="1550"/>
                  </a:lnTo>
                  <a:lnTo>
                    <a:pt x="2272" y="1510"/>
                  </a:lnTo>
                  <a:lnTo>
                    <a:pt x="2281" y="1473"/>
                  </a:lnTo>
                  <a:lnTo>
                    <a:pt x="2288" y="1435"/>
                  </a:lnTo>
                  <a:lnTo>
                    <a:pt x="2291" y="1400"/>
                  </a:lnTo>
                  <a:lnTo>
                    <a:pt x="2293" y="1366"/>
                  </a:lnTo>
                  <a:lnTo>
                    <a:pt x="2293" y="1332"/>
                  </a:lnTo>
                  <a:lnTo>
                    <a:pt x="2291" y="1301"/>
                  </a:lnTo>
                  <a:lnTo>
                    <a:pt x="2288" y="1270"/>
                  </a:lnTo>
                  <a:lnTo>
                    <a:pt x="2283" y="1239"/>
                  </a:lnTo>
                  <a:lnTo>
                    <a:pt x="2276" y="1211"/>
                  </a:lnTo>
                  <a:lnTo>
                    <a:pt x="2269" y="1184"/>
                  </a:lnTo>
                  <a:lnTo>
                    <a:pt x="2252" y="1132"/>
                  </a:lnTo>
                  <a:lnTo>
                    <a:pt x="2234" y="1084"/>
                  </a:lnTo>
                  <a:lnTo>
                    <a:pt x="2217" y="1041"/>
                  </a:lnTo>
                  <a:lnTo>
                    <a:pt x="2202" y="1002"/>
                  </a:lnTo>
                  <a:lnTo>
                    <a:pt x="2197" y="985"/>
                  </a:lnTo>
                  <a:lnTo>
                    <a:pt x="2191" y="967"/>
                  </a:lnTo>
                  <a:lnTo>
                    <a:pt x="2188" y="952"/>
                  </a:lnTo>
                  <a:lnTo>
                    <a:pt x="2188" y="936"/>
                  </a:lnTo>
                  <a:lnTo>
                    <a:pt x="2188" y="921"/>
                  </a:lnTo>
                  <a:lnTo>
                    <a:pt x="2191" y="909"/>
                  </a:lnTo>
                  <a:lnTo>
                    <a:pt x="2197" y="895"/>
                  </a:lnTo>
                  <a:lnTo>
                    <a:pt x="2205" y="883"/>
                  </a:lnTo>
                  <a:lnTo>
                    <a:pt x="2216" y="873"/>
                  </a:lnTo>
                  <a:lnTo>
                    <a:pt x="2229" y="863"/>
                  </a:lnTo>
                  <a:lnTo>
                    <a:pt x="2229" y="863"/>
                  </a:lnTo>
                  <a:lnTo>
                    <a:pt x="2241" y="857"/>
                  </a:lnTo>
                  <a:lnTo>
                    <a:pt x="2253" y="852"/>
                  </a:lnTo>
                  <a:lnTo>
                    <a:pt x="2267" y="849"/>
                  </a:lnTo>
                  <a:lnTo>
                    <a:pt x="2283" y="847"/>
                  </a:lnTo>
                  <a:lnTo>
                    <a:pt x="2300" y="847"/>
                  </a:lnTo>
                  <a:lnTo>
                    <a:pt x="2315" y="847"/>
                  </a:lnTo>
                  <a:lnTo>
                    <a:pt x="2350" y="850"/>
                  </a:lnTo>
                  <a:lnTo>
                    <a:pt x="2386" y="856"/>
                  </a:lnTo>
                  <a:lnTo>
                    <a:pt x="2418" y="863"/>
                  </a:lnTo>
                  <a:lnTo>
                    <a:pt x="2478" y="873"/>
                  </a:lnTo>
                  <a:lnTo>
                    <a:pt x="2478" y="873"/>
                  </a:lnTo>
                  <a:lnTo>
                    <a:pt x="2422" y="840"/>
                  </a:lnTo>
                  <a:lnTo>
                    <a:pt x="2368" y="813"/>
                  </a:lnTo>
                  <a:lnTo>
                    <a:pt x="2317" y="789"/>
                  </a:lnTo>
                  <a:lnTo>
                    <a:pt x="2269" y="768"/>
                  </a:lnTo>
                  <a:lnTo>
                    <a:pt x="2222" y="751"/>
                  </a:lnTo>
                  <a:lnTo>
                    <a:pt x="2179" y="739"/>
                  </a:lnTo>
                  <a:lnTo>
                    <a:pt x="2138" y="728"/>
                  </a:lnTo>
                  <a:lnTo>
                    <a:pt x="2100" y="722"/>
                  </a:lnTo>
                  <a:lnTo>
                    <a:pt x="2064" y="716"/>
                  </a:lnTo>
                  <a:lnTo>
                    <a:pt x="2030" y="716"/>
                  </a:lnTo>
                  <a:lnTo>
                    <a:pt x="1997" y="716"/>
                  </a:lnTo>
                  <a:lnTo>
                    <a:pt x="1966" y="720"/>
                  </a:lnTo>
                  <a:lnTo>
                    <a:pt x="1937" y="727"/>
                  </a:lnTo>
                  <a:lnTo>
                    <a:pt x="1910" y="735"/>
                  </a:lnTo>
                  <a:lnTo>
                    <a:pt x="1884" y="744"/>
                  </a:lnTo>
                  <a:lnTo>
                    <a:pt x="1858" y="756"/>
                  </a:lnTo>
                  <a:lnTo>
                    <a:pt x="1836" y="770"/>
                  </a:lnTo>
                  <a:lnTo>
                    <a:pt x="1813" y="783"/>
                  </a:lnTo>
                  <a:lnTo>
                    <a:pt x="1793" y="799"/>
                  </a:lnTo>
                  <a:lnTo>
                    <a:pt x="1772" y="816"/>
                  </a:lnTo>
                  <a:lnTo>
                    <a:pt x="1753" y="835"/>
                  </a:lnTo>
                  <a:lnTo>
                    <a:pt x="1734" y="852"/>
                  </a:lnTo>
                  <a:lnTo>
                    <a:pt x="1698" y="892"/>
                  </a:lnTo>
                  <a:lnTo>
                    <a:pt x="1631" y="969"/>
                  </a:lnTo>
                  <a:lnTo>
                    <a:pt x="1599" y="1007"/>
                  </a:lnTo>
                  <a:lnTo>
                    <a:pt x="1564" y="1040"/>
                  </a:lnTo>
                  <a:lnTo>
                    <a:pt x="1564" y="1040"/>
                  </a:lnTo>
                  <a:lnTo>
                    <a:pt x="1557" y="1045"/>
                  </a:lnTo>
                  <a:lnTo>
                    <a:pt x="1549" y="1048"/>
                  </a:lnTo>
                  <a:lnTo>
                    <a:pt x="1538" y="1050"/>
                  </a:lnTo>
                  <a:lnTo>
                    <a:pt x="1526" y="1052"/>
                  </a:lnTo>
                  <a:lnTo>
                    <a:pt x="1499" y="1050"/>
                  </a:lnTo>
                  <a:lnTo>
                    <a:pt x="1470" y="1046"/>
                  </a:lnTo>
                  <a:lnTo>
                    <a:pt x="1440" y="1040"/>
                  </a:lnTo>
                  <a:lnTo>
                    <a:pt x="1413" y="1031"/>
                  </a:lnTo>
                  <a:lnTo>
                    <a:pt x="1391" y="1021"/>
                  </a:lnTo>
                  <a:lnTo>
                    <a:pt x="1384" y="1015"/>
                  </a:lnTo>
                  <a:lnTo>
                    <a:pt x="1377" y="1009"/>
                  </a:lnTo>
                  <a:lnTo>
                    <a:pt x="1377" y="1009"/>
                  </a:lnTo>
                  <a:lnTo>
                    <a:pt x="1363" y="990"/>
                  </a:lnTo>
                  <a:lnTo>
                    <a:pt x="1349" y="962"/>
                  </a:lnTo>
                  <a:lnTo>
                    <a:pt x="1336" y="928"/>
                  </a:lnTo>
                  <a:lnTo>
                    <a:pt x="1329" y="911"/>
                  </a:lnTo>
                  <a:lnTo>
                    <a:pt x="1325" y="890"/>
                  </a:lnTo>
                  <a:lnTo>
                    <a:pt x="1322" y="871"/>
                  </a:lnTo>
                  <a:lnTo>
                    <a:pt x="1318" y="850"/>
                  </a:lnTo>
                  <a:lnTo>
                    <a:pt x="1318" y="830"/>
                  </a:lnTo>
                  <a:lnTo>
                    <a:pt x="1320" y="809"/>
                  </a:lnTo>
                  <a:lnTo>
                    <a:pt x="1325" y="789"/>
                  </a:lnTo>
                  <a:lnTo>
                    <a:pt x="1330" y="770"/>
                  </a:lnTo>
                  <a:lnTo>
                    <a:pt x="1341" y="749"/>
                  </a:lnTo>
                  <a:lnTo>
                    <a:pt x="1353" y="732"/>
                  </a:lnTo>
                  <a:lnTo>
                    <a:pt x="1353" y="732"/>
                  </a:lnTo>
                  <a:lnTo>
                    <a:pt x="1377" y="703"/>
                  </a:lnTo>
                  <a:lnTo>
                    <a:pt x="1409" y="670"/>
                  </a:lnTo>
                  <a:lnTo>
                    <a:pt x="1447" y="632"/>
                  </a:lnTo>
                  <a:lnTo>
                    <a:pt x="1492" y="594"/>
                  </a:lnTo>
                  <a:lnTo>
                    <a:pt x="1544" y="557"/>
                  </a:lnTo>
                  <a:lnTo>
                    <a:pt x="1571" y="538"/>
                  </a:lnTo>
                  <a:lnTo>
                    <a:pt x="1599" y="519"/>
                  </a:lnTo>
                  <a:lnTo>
                    <a:pt x="1629" y="502"/>
                  </a:lnTo>
                  <a:lnTo>
                    <a:pt x="1660" y="484"/>
                  </a:lnTo>
                  <a:lnTo>
                    <a:pt x="1691" y="469"/>
                  </a:lnTo>
                  <a:lnTo>
                    <a:pt x="1724" y="453"/>
                  </a:lnTo>
                  <a:lnTo>
                    <a:pt x="1758" y="441"/>
                  </a:lnTo>
                  <a:lnTo>
                    <a:pt x="1793" y="429"/>
                  </a:lnTo>
                  <a:lnTo>
                    <a:pt x="1827" y="421"/>
                  </a:lnTo>
                  <a:lnTo>
                    <a:pt x="1863" y="412"/>
                  </a:lnTo>
                  <a:lnTo>
                    <a:pt x="1899" y="407"/>
                  </a:lnTo>
                  <a:lnTo>
                    <a:pt x="1937" y="404"/>
                  </a:lnTo>
                  <a:lnTo>
                    <a:pt x="1975" y="404"/>
                  </a:lnTo>
                  <a:lnTo>
                    <a:pt x="2013" y="405"/>
                  </a:lnTo>
                  <a:lnTo>
                    <a:pt x="2051" y="412"/>
                  </a:lnTo>
                  <a:lnTo>
                    <a:pt x="2088" y="421"/>
                  </a:lnTo>
                  <a:lnTo>
                    <a:pt x="2128" y="431"/>
                  </a:lnTo>
                  <a:lnTo>
                    <a:pt x="2167" y="447"/>
                  </a:lnTo>
                  <a:lnTo>
                    <a:pt x="2205" y="465"/>
                  </a:lnTo>
                  <a:lnTo>
                    <a:pt x="2245" y="490"/>
                  </a:lnTo>
                  <a:lnTo>
                    <a:pt x="2283" y="517"/>
                  </a:lnTo>
                  <a:lnTo>
                    <a:pt x="2322" y="548"/>
                  </a:lnTo>
                  <a:lnTo>
                    <a:pt x="2322" y="548"/>
                  </a:lnTo>
                  <a:lnTo>
                    <a:pt x="2301" y="517"/>
                  </a:lnTo>
                  <a:lnTo>
                    <a:pt x="2281" y="488"/>
                  </a:lnTo>
                  <a:lnTo>
                    <a:pt x="2258" y="460"/>
                  </a:lnTo>
                  <a:lnTo>
                    <a:pt x="2234" y="431"/>
                  </a:lnTo>
                  <a:lnTo>
                    <a:pt x="2210" y="404"/>
                  </a:lnTo>
                  <a:lnTo>
                    <a:pt x="2185" y="376"/>
                  </a:lnTo>
                  <a:lnTo>
                    <a:pt x="2157" y="350"/>
                  </a:lnTo>
                  <a:lnTo>
                    <a:pt x="2128" y="325"/>
                  </a:lnTo>
                  <a:lnTo>
                    <a:pt x="2099" y="300"/>
                  </a:lnTo>
                  <a:lnTo>
                    <a:pt x="2068" y="276"/>
                  </a:lnTo>
                  <a:lnTo>
                    <a:pt x="2037" y="252"/>
                  </a:lnTo>
                  <a:lnTo>
                    <a:pt x="2004" y="230"/>
                  </a:lnTo>
                  <a:lnTo>
                    <a:pt x="1970" y="208"/>
                  </a:lnTo>
                  <a:lnTo>
                    <a:pt x="1935" y="187"/>
                  </a:lnTo>
                  <a:lnTo>
                    <a:pt x="1901" y="168"/>
                  </a:lnTo>
                  <a:lnTo>
                    <a:pt x="1867" y="149"/>
                  </a:lnTo>
                  <a:lnTo>
                    <a:pt x="1831" y="130"/>
                  </a:lnTo>
                  <a:lnTo>
                    <a:pt x="1793" y="113"/>
                  </a:lnTo>
                  <a:lnTo>
                    <a:pt x="1757" y="98"/>
                  </a:lnTo>
                  <a:lnTo>
                    <a:pt x="1719" y="84"/>
                  </a:lnTo>
                  <a:lnTo>
                    <a:pt x="1681" y="70"/>
                  </a:lnTo>
                  <a:lnTo>
                    <a:pt x="1641" y="56"/>
                  </a:lnTo>
                  <a:lnTo>
                    <a:pt x="1604" y="46"/>
                  </a:lnTo>
                  <a:lnTo>
                    <a:pt x="1566" y="36"/>
                  </a:lnTo>
                  <a:lnTo>
                    <a:pt x="1526" y="27"/>
                  </a:lnTo>
                  <a:lnTo>
                    <a:pt x="1487" y="19"/>
                  </a:lnTo>
                  <a:lnTo>
                    <a:pt x="1449" y="12"/>
                  </a:lnTo>
                  <a:lnTo>
                    <a:pt x="1409" y="7"/>
                  </a:lnTo>
                  <a:lnTo>
                    <a:pt x="1370" y="3"/>
                  </a:lnTo>
                  <a:lnTo>
                    <a:pt x="1332" y="1"/>
                  </a:lnTo>
                  <a:lnTo>
                    <a:pt x="1294" y="0"/>
                  </a:lnTo>
                  <a:lnTo>
                    <a:pt x="1255" y="0"/>
                  </a:lnTo>
                  <a:lnTo>
                    <a:pt x="1255" y="0"/>
                  </a:lnTo>
                  <a:lnTo>
                    <a:pt x="1217" y="0"/>
                  </a:lnTo>
                  <a:lnTo>
                    <a:pt x="1179" y="1"/>
                  </a:lnTo>
                  <a:lnTo>
                    <a:pt x="1140" y="3"/>
                  </a:lnTo>
                  <a:lnTo>
                    <a:pt x="1102" y="7"/>
                  </a:lnTo>
                  <a:lnTo>
                    <a:pt x="1062" y="12"/>
                  </a:lnTo>
                  <a:lnTo>
                    <a:pt x="1023" y="19"/>
                  </a:lnTo>
                  <a:lnTo>
                    <a:pt x="985" y="27"/>
                  </a:lnTo>
                  <a:lnTo>
                    <a:pt x="945" y="36"/>
                  </a:lnTo>
                  <a:lnTo>
                    <a:pt x="906" y="46"/>
                  </a:lnTo>
                  <a:lnTo>
                    <a:pt x="868" y="56"/>
                  </a:lnTo>
                  <a:lnTo>
                    <a:pt x="830" y="70"/>
                  </a:lnTo>
                  <a:lnTo>
                    <a:pt x="791" y="84"/>
                  </a:lnTo>
                  <a:lnTo>
                    <a:pt x="755" y="98"/>
                  </a:lnTo>
                  <a:lnTo>
                    <a:pt x="717" y="113"/>
                  </a:lnTo>
                  <a:lnTo>
                    <a:pt x="679" y="130"/>
                  </a:lnTo>
                  <a:lnTo>
                    <a:pt x="643" y="149"/>
                  </a:lnTo>
                  <a:lnTo>
                    <a:pt x="609" y="168"/>
                  </a:lnTo>
                  <a:lnTo>
                    <a:pt x="572" y="187"/>
                  </a:lnTo>
                  <a:lnTo>
                    <a:pt x="538" y="208"/>
                  </a:lnTo>
                  <a:lnTo>
                    <a:pt x="505" y="230"/>
                  </a:lnTo>
                  <a:lnTo>
                    <a:pt x="473" y="252"/>
                  </a:lnTo>
                  <a:lnTo>
                    <a:pt x="442" y="276"/>
                  </a:lnTo>
                  <a:lnTo>
                    <a:pt x="411" y="300"/>
                  </a:lnTo>
                  <a:lnTo>
                    <a:pt x="380" y="325"/>
                  </a:lnTo>
                  <a:lnTo>
                    <a:pt x="353" y="350"/>
                  </a:lnTo>
                  <a:lnTo>
                    <a:pt x="325" y="376"/>
                  </a:lnTo>
                  <a:lnTo>
                    <a:pt x="299" y="404"/>
                  </a:lnTo>
                  <a:lnTo>
                    <a:pt x="273" y="431"/>
                  </a:lnTo>
                  <a:lnTo>
                    <a:pt x="249" y="460"/>
                  </a:lnTo>
                  <a:lnTo>
                    <a:pt x="227" y="488"/>
                  </a:lnTo>
                  <a:lnTo>
                    <a:pt x="206" y="517"/>
                  </a:lnTo>
                  <a:lnTo>
                    <a:pt x="188" y="548"/>
                  </a:lnTo>
                  <a:lnTo>
                    <a:pt x="188" y="548"/>
                  </a:lnTo>
                  <a:lnTo>
                    <a:pt x="225" y="517"/>
                  </a:lnTo>
                  <a:lnTo>
                    <a:pt x="265" y="490"/>
                  </a:lnTo>
                  <a:lnTo>
                    <a:pt x="303" y="465"/>
                  </a:lnTo>
                  <a:lnTo>
                    <a:pt x="342" y="447"/>
                  </a:lnTo>
                  <a:lnTo>
                    <a:pt x="380" y="431"/>
                  </a:lnTo>
                  <a:lnTo>
                    <a:pt x="420" y="421"/>
                  </a:lnTo>
                  <a:lnTo>
                    <a:pt x="457" y="412"/>
                  </a:lnTo>
                  <a:lnTo>
                    <a:pt x="495" y="405"/>
                  </a:lnTo>
                  <a:lnTo>
                    <a:pt x="535" y="404"/>
                  </a:lnTo>
                  <a:lnTo>
                    <a:pt x="571" y="404"/>
                  </a:lnTo>
                  <a:lnTo>
                    <a:pt x="609" y="407"/>
                  </a:lnTo>
                  <a:lnTo>
                    <a:pt x="645" y="412"/>
                  </a:lnTo>
                  <a:lnTo>
                    <a:pt x="681" y="421"/>
                  </a:lnTo>
                  <a:lnTo>
                    <a:pt x="715" y="429"/>
                  </a:lnTo>
                  <a:lnTo>
                    <a:pt x="750" y="441"/>
                  </a:lnTo>
                  <a:lnTo>
                    <a:pt x="784" y="453"/>
                  </a:lnTo>
                  <a:lnTo>
                    <a:pt x="817" y="469"/>
                  </a:lnTo>
                  <a:lnTo>
                    <a:pt x="849" y="484"/>
                  </a:lnTo>
                  <a:lnTo>
                    <a:pt x="880" y="502"/>
                  </a:lnTo>
                  <a:lnTo>
                    <a:pt x="909" y="519"/>
                  </a:lnTo>
                  <a:lnTo>
                    <a:pt x="937" y="538"/>
                  </a:lnTo>
                  <a:lnTo>
                    <a:pt x="964" y="557"/>
                  </a:lnTo>
                  <a:lnTo>
                    <a:pt x="1016" y="594"/>
                  </a:lnTo>
                  <a:lnTo>
                    <a:pt x="1061" y="632"/>
                  </a:lnTo>
                  <a:lnTo>
                    <a:pt x="1098" y="670"/>
                  </a:lnTo>
                  <a:lnTo>
                    <a:pt x="1131" y="703"/>
                  </a:lnTo>
                  <a:lnTo>
                    <a:pt x="1155" y="732"/>
                  </a:lnTo>
                  <a:lnTo>
                    <a:pt x="1155" y="732"/>
                  </a:lnTo>
                  <a:lnTo>
                    <a:pt x="1167" y="749"/>
                  </a:lnTo>
                  <a:lnTo>
                    <a:pt x="1177" y="770"/>
                  </a:lnTo>
                  <a:lnTo>
                    <a:pt x="1184" y="789"/>
                  </a:lnTo>
                  <a:lnTo>
                    <a:pt x="1188" y="809"/>
                  </a:lnTo>
                  <a:lnTo>
                    <a:pt x="1189" y="830"/>
                  </a:lnTo>
                  <a:lnTo>
                    <a:pt x="1189" y="850"/>
                  </a:lnTo>
                  <a:lnTo>
                    <a:pt x="1188" y="871"/>
                  </a:lnTo>
                  <a:lnTo>
                    <a:pt x="1184" y="890"/>
                  </a:lnTo>
                  <a:lnTo>
                    <a:pt x="1179" y="911"/>
                  </a:lnTo>
                  <a:lnTo>
                    <a:pt x="1172" y="928"/>
                  </a:lnTo>
                  <a:lnTo>
                    <a:pt x="1159" y="962"/>
                  </a:lnTo>
                  <a:lnTo>
                    <a:pt x="1145" y="990"/>
                  </a:lnTo>
                  <a:lnTo>
                    <a:pt x="1131" y="1009"/>
                  </a:lnTo>
                  <a:lnTo>
                    <a:pt x="1131" y="1009"/>
                  </a:lnTo>
                  <a:lnTo>
                    <a:pt x="1124" y="1015"/>
                  </a:lnTo>
                  <a:lnTo>
                    <a:pt x="1117" y="1021"/>
                  </a:lnTo>
                  <a:lnTo>
                    <a:pt x="1095" y="1031"/>
                  </a:lnTo>
                  <a:lnTo>
                    <a:pt x="1069" y="1040"/>
                  </a:lnTo>
                  <a:lnTo>
                    <a:pt x="1040" y="1046"/>
                  </a:lnTo>
                  <a:lnTo>
                    <a:pt x="1011" y="1050"/>
                  </a:lnTo>
                  <a:lnTo>
                    <a:pt x="983" y="1052"/>
                  </a:lnTo>
                  <a:lnTo>
                    <a:pt x="971" y="1050"/>
                  </a:lnTo>
                  <a:lnTo>
                    <a:pt x="961" y="1048"/>
                  </a:lnTo>
                  <a:lnTo>
                    <a:pt x="952" y="1045"/>
                  </a:lnTo>
                  <a:lnTo>
                    <a:pt x="945" y="1040"/>
                  </a:lnTo>
                  <a:lnTo>
                    <a:pt x="945" y="1040"/>
                  </a:lnTo>
                  <a:lnTo>
                    <a:pt x="911" y="1007"/>
                  </a:lnTo>
                  <a:lnTo>
                    <a:pt x="878" y="969"/>
                  </a:lnTo>
                  <a:lnTo>
                    <a:pt x="811" y="892"/>
                  </a:lnTo>
                  <a:lnTo>
                    <a:pt x="775" y="852"/>
                  </a:lnTo>
                  <a:lnTo>
                    <a:pt x="756" y="835"/>
                  </a:lnTo>
                  <a:lnTo>
                    <a:pt x="737" y="816"/>
                  </a:lnTo>
                  <a:lnTo>
                    <a:pt x="717" y="799"/>
                  </a:lnTo>
                  <a:lnTo>
                    <a:pt x="696" y="783"/>
                  </a:lnTo>
                  <a:lnTo>
                    <a:pt x="674" y="770"/>
                  </a:lnTo>
                  <a:lnTo>
                    <a:pt x="650" y="756"/>
                  </a:lnTo>
                  <a:lnTo>
                    <a:pt x="626" y="744"/>
                  </a:lnTo>
                  <a:lnTo>
                    <a:pt x="600" y="735"/>
                  </a:lnTo>
                  <a:lnTo>
                    <a:pt x="572" y="727"/>
                  </a:lnTo>
                  <a:lnTo>
                    <a:pt x="543" y="720"/>
                  </a:lnTo>
                  <a:lnTo>
                    <a:pt x="512" y="716"/>
                  </a:lnTo>
                  <a:lnTo>
                    <a:pt x="480" y="716"/>
                  </a:lnTo>
                  <a:lnTo>
                    <a:pt x="445" y="716"/>
                  </a:lnTo>
                  <a:lnTo>
                    <a:pt x="409" y="722"/>
                  </a:lnTo>
                  <a:lnTo>
                    <a:pt x="370" y="728"/>
                  </a:lnTo>
                  <a:lnTo>
                    <a:pt x="328" y="739"/>
                  </a:lnTo>
                  <a:lnTo>
                    <a:pt x="285" y="751"/>
                  </a:lnTo>
                  <a:lnTo>
                    <a:pt x="241" y="768"/>
                  </a:lnTo>
                  <a:lnTo>
                    <a:pt x="191" y="789"/>
                  </a:lnTo>
                  <a:lnTo>
                    <a:pt x="141" y="813"/>
                  </a:lnTo>
                  <a:lnTo>
                    <a:pt x="88" y="840"/>
                  </a:lnTo>
                  <a:lnTo>
                    <a:pt x="31" y="873"/>
                  </a:lnTo>
                  <a:lnTo>
                    <a:pt x="31" y="873"/>
                  </a:lnTo>
                  <a:lnTo>
                    <a:pt x="90" y="863"/>
                  </a:lnTo>
                  <a:lnTo>
                    <a:pt x="124" y="856"/>
                  </a:lnTo>
                  <a:lnTo>
                    <a:pt x="158" y="850"/>
                  </a:lnTo>
                  <a:lnTo>
                    <a:pt x="193" y="847"/>
                  </a:lnTo>
                  <a:lnTo>
                    <a:pt x="210" y="847"/>
                  </a:lnTo>
                  <a:lnTo>
                    <a:pt x="225" y="847"/>
                  </a:lnTo>
                  <a:lnTo>
                    <a:pt x="241" y="849"/>
                  </a:lnTo>
                  <a:lnTo>
                    <a:pt x="255" y="852"/>
                  </a:lnTo>
                  <a:lnTo>
                    <a:pt x="268" y="857"/>
                  </a:lnTo>
                  <a:lnTo>
                    <a:pt x="280" y="863"/>
                  </a:lnTo>
                  <a:lnTo>
                    <a:pt x="280" y="863"/>
                  </a:lnTo>
                  <a:lnTo>
                    <a:pt x="294" y="873"/>
                  </a:lnTo>
                  <a:lnTo>
                    <a:pt x="304" y="883"/>
                  </a:lnTo>
                  <a:lnTo>
                    <a:pt x="313" y="895"/>
                  </a:lnTo>
                  <a:lnTo>
                    <a:pt x="318" y="909"/>
                  </a:lnTo>
                  <a:lnTo>
                    <a:pt x="320" y="921"/>
                  </a:lnTo>
                  <a:lnTo>
                    <a:pt x="322" y="936"/>
                  </a:lnTo>
                  <a:lnTo>
                    <a:pt x="320" y="952"/>
                  </a:lnTo>
                  <a:lnTo>
                    <a:pt x="316" y="967"/>
                  </a:lnTo>
                  <a:lnTo>
                    <a:pt x="313" y="985"/>
                  </a:lnTo>
                  <a:lnTo>
                    <a:pt x="306" y="1002"/>
                  </a:lnTo>
                  <a:lnTo>
                    <a:pt x="292" y="1041"/>
                  </a:lnTo>
                  <a:lnTo>
                    <a:pt x="275" y="1084"/>
                  </a:lnTo>
                  <a:lnTo>
                    <a:pt x="256" y="1132"/>
                  </a:lnTo>
                  <a:lnTo>
                    <a:pt x="241" y="1184"/>
                  </a:lnTo>
                  <a:lnTo>
                    <a:pt x="232" y="1211"/>
                  </a:lnTo>
                  <a:lnTo>
                    <a:pt x="227" y="1239"/>
                  </a:lnTo>
                  <a:lnTo>
                    <a:pt x="222" y="1270"/>
                  </a:lnTo>
                  <a:lnTo>
                    <a:pt x="217" y="1301"/>
                  </a:lnTo>
                  <a:lnTo>
                    <a:pt x="215" y="1332"/>
                  </a:lnTo>
                  <a:lnTo>
                    <a:pt x="215" y="1366"/>
                  </a:lnTo>
                  <a:lnTo>
                    <a:pt x="217" y="1400"/>
                  </a:lnTo>
                  <a:lnTo>
                    <a:pt x="220" y="1435"/>
                  </a:lnTo>
                  <a:lnTo>
                    <a:pt x="227" y="1473"/>
                  </a:lnTo>
                  <a:lnTo>
                    <a:pt x="237" y="1510"/>
                  </a:lnTo>
                  <a:lnTo>
                    <a:pt x="249" y="1550"/>
                  </a:lnTo>
                  <a:lnTo>
                    <a:pt x="265" y="1591"/>
                  </a:lnTo>
                  <a:lnTo>
                    <a:pt x="284" y="1634"/>
                  </a:lnTo>
                  <a:lnTo>
                    <a:pt x="306" y="1677"/>
                  </a:lnTo>
                  <a:lnTo>
                    <a:pt x="306" y="1677"/>
                  </a:lnTo>
                  <a:lnTo>
                    <a:pt x="299" y="1675"/>
                  </a:lnTo>
                  <a:lnTo>
                    <a:pt x="280" y="1667"/>
                  </a:lnTo>
                  <a:lnTo>
                    <a:pt x="222" y="1641"/>
                  </a:lnTo>
                  <a:lnTo>
                    <a:pt x="188" y="1627"/>
                  </a:lnTo>
                  <a:lnTo>
                    <a:pt x="151" y="1615"/>
                  </a:lnTo>
                  <a:lnTo>
                    <a:pt x="120" y="1607"/>
                  </a:lnTo>
                  <a:lnTo>
                    <a:pt x="107" y="1605"/>
                  </a:lnTo>
                  <a:lnTo>
                    <a:pt x="95" y="1603"/>
                  </a:lnTo>
                  <a:lnTo>
                    <a:pt x="95" y="1603"/>
                  </a:lnTo>
                  <a:lnTo>
                    <a:pt x="81" y="1605"/>
                  </a:lnTo>
                  <a:lnTo>
                    <a:pt x="69" y="1610"/>
                  </a:lnTo>
                  <a:lnTo>
                    <a:pt x="60" y="1615"/>
                  </a:lnTo>
                  <a:lnTo>
                    <a:pt x="52" y="1624"/>
                  </a:lnTo>
                  <a:lnTo>
                    <a:pt x="47" y="1633"/>
                  </a:lnTo>
                  <a:lnTo>
                    <a:pt x="43" y="1645"/>
                  </a:lnTo>
                  <a:lnTo>
                    <a:pt x="41" y="1657"/>
                  </a:lnTo>
                  <a:lnTo>
                    <a:pt x="43" y="1670"/>
                  </a:lnTo>
                  <a:lnTo>
                    <a:pt x="43" y="1670"/>
                  </a:lnTo>
                  <a:lnTo>
                    <a:pt x="47" y="1689"/>
                  </a:lnTo>
                  <a:lnTo>
                    <a:pt x="53" y="1706"/>
                  </a:lnTo>
                  <a:lnTo>
                    <a:pt x="64" y="1724"/>
                  </a:lnTo>
                  <a:lnTo>
                    <a:pt x="74" y="1737"/>
                  </a:lnTo>
                  <a:lnTo>
                    <a:pt x="86" y="1751"/>
                  </a:lnTo>
                  <a:lnTo>
                    <a:pt x="100" y="1765"/>
                  </a:lnTo>
                  <a:lnTo>
                    <a:pt x="126" y="1787"/>
                  </a:lnTo>
                  <a:lnTo>
                    <a:pt x="126" y="1787"/>
                  </a:lnTo>
                  <a:lnTo>
                    <a:pt x="153" y="1811"/>
                  </a:lnTo>
                  <a:lnTo>
                    <a:pt x="182" y="1839"/>
                  </a:lnTo>
                  <a:lnTo>
                    <a:pt x="212" y="1868"/>
                  </a:lnTo>
                  <a:lnTo>
                    <a:pt x="241" y="1901"/>
                  </a:lnTo>
                  <a:lnTo>
                    <a:pt x="270" y="1933"/>
                  </a:lnTo>
                  <a:lnTo>
                    <a:pt x="298" y="1968"/>
                  </a:lnTo>
                  <a:lnTo>
                    <a:pt x="323" y="2000"/>
                  </a:lnTo>
                  <a:lnTo>
                    <a:pt x="346" y="2033"/>
                  </a:lnTo>
                  <a:lnTo>
                    <a:pt x="366" y="2066"/>
                  </a:lnTo>
                  <a:lnTo>
                    <a:pt x="382" y="2093"/>
                  </a:lnTo>
                  <a:lnTo>
                    <a:pt x="395" y="2121"/>
                  </a:lnTo>
                  <a:lnTo>
                    <a:pt x="402" y="2143"/>
                  </a:lnTo>
                  <a:lnTo>
                    <a:pt x="404" y="2153"/>
                  </a:lnTo>
                  <a:lnTo>
                    <a:pt x="406" y="2162"/>
                  </a:lnTo>
                  <a:lnTo>
                    <a:pt x="404" y="2169"/>
                  </a:lnTo>
                  <a:lnTo>
                    <a:pt x="402" y="2176"/>
                  </a:lnTo>
                  <a:lnTo>
                    <a:pt x="397" y="2181"/>
                  </a:lnTo>
                  <a:lnTo>
                    <a:pt x="392" y="2184"/>
                  </a:lnTo>
                  <a:lnTo>
                    <a:pt x="385" y="2186"/>
                  </a:lnTo>
                  <a:lnTo>
                    <a:pt x="377" y="2186"/>
                  </a:lnTo>
                  <a:lnTo>
                    <a:pt x="377" y="2186"/>
                  </a:lnTo>
                  <a:lnTo>
                    <a:pt x="366" y="2184"/>
                  </a:lnTo>
                  <a:lnTo>
                    <a:pt x="354" y="2181"/>
                  </a:lnTo>
                  <a:lnTo>
                    <a:pt x="344" y="2176"/>
                  </a:lnTo>
                  <a:lnTo>
                    <a:pt x="332" y="2171"/>
                  </a:lnTo>
                  <a:lnTo>
                    <a:pt x="306" y="2152"/>
                  </a:lnTo>
                  <a:lnTo>
                    <a:pt x="279" y="2128"/>
                  </a:lnTo>
                  <a:lnTo>
                    <a:pt x="249" y="2100"/>
                  </a:lnTo>
                  <a:lnTo>
                    <a:pt x="220" y="2069"/>
                  </a:lnTo>
                  <a:lnTo>
                    <a:pt x="191" y="2035"/>
                  </a:lnTo>
                  <a:lnTo>
                    <a:pt x="162" y="1999"/>
                  </a:lnTo>
                  <a:lnTo>
                    <a:pt x="134" y="1963"/>
                  </a:lnTo>
                  <a:lnTo>
                    <a:pt x="107" y="1926"/>
                  </a:lnTo>
                  <a:lnTo>
                    <a:pt x="59" y="1856"/>
                  </a:lnTo>
                  <a:lnTo>
                    <a:pt x="23" y="1796"/>
                  </a:lnTo>
                  <a:lnTo>
                    <a:pt x="9" y="1772"/>
                  </a:lnTo>
                  <a:lnTo>
                    <a:pt x="0" y="1755"/>
                  </a:lnTo>
                  <a:lnTo>
                    <a:pt x="0" y="1755"/>
                  </a:lnTo>
                  <a:lnTo>
                    <a:pt x="17" y="1808"/>
                  </a:lnTo>
                  <a:lnTo>
                    <a:pt x="40" y="1861"/>
                  </a:lnTo>
                  <a:lnTo>
                    <a:pt x="64" y="1913"/>
                  </a:lnTo>
                  <a:lnTo>
                    <a:pt x="91" y="1963"/>
                  </a:lnTo>
                  <a:lnTo>
                    <a:pt x="120" y="2012"/>
                  </a:lnTo>
                  <a:lnTo>
                    <a:pt x="151" y="2060"/>
                  </a:lnTo>
                  <a:lnTo>
                    <a:pt x="182" y="2107"/>
                  </a:lnTo>
                  <a:lnTo>
                    <a:pt x="215" y="2152"/>
                  </a:lnTo>
                  <a:lnTo>
                    <a:pt x="215" y="2152"/>
                  </a:lnTo>
                  <a:lnTo>
                    <a:pt x="232" y="2176"/>
                  </a:lnTo>
                  <a:lnTo>
                    <a:pt x="251" y="2198"/>
                  </a:lnTo>
                  <a:lnTo>
                    <a:pt x="270" y="2217"/>
                  </a:lnTo>
                  <a:lnTo>
                    <a:pt x="291" y="2236"/>
                  </a:lnTo>
                  <a:lnTo>
                    <a:pt x="311" y="2253"/>
                  </a:lnTo>
                  <a:lnTo>
                    <a:pt x="334" y="2268"/>
                  </a:lnTo>
                  <a:lnTo>
                    <a:pt x="356" y="2281"/>
                  </a:lnTo>
                  <a:lnTo>
                    <a:pt x="382" y="2291"/>
                  </a:lnTo>
                  <a:lnTo>
                    <a:pt x="382" y="2291"/>
                  </a:lnTo>
                  <a:lnTo>
                    <a:pt x="397" y="2296"/>
                  </a:lnTo>
                  <a:lnTo>
                    <a:pt x="413" y="2301"/>
                  </a:lnTo>
                  <a:lnTo>
                    <a:pt x="430" y="2305"/>
                  </a:lnTo>
                  <a:lnTo>
                    <a:pt x="445" y="2306"/>
                  </a:lnTo>
                  <a:lnTo>
                    <a:pt x="462" y="2306"/>
                  </a:lnTo>
                  <a:lnTo>
                    <a:pt x="478" y="2305"/>
                  </a:lnTo>
                  <a:lnTo>
                    <a:pt x="495" y="2301"/>
                  </a:lnTo>
                  <a:lnTo>
                    <a:pt x="511" y="2294"/>
                  </a:lnTo>
                  <a:lnTo>
                    <a:pt x="511" y="2294"/>
                  </a:lnTo>
                  <a:lnTo>
                    <a:pt x="523" y="2287"/>
                  </a:lnTo>
                  <a:lnTo>
                    <a:pt x="535" y="2281"/>
                  </a:lnTo>
                  <a:lnTo>
                    <a:pt x="543" y="2270"/>
                  </a:lnTo>
                  <a:lnTo>
                    <a:pt x="552" y="2260"/>
                  </a:lnTo>
                  <a:lnTo>
                    <a:pt x="559" y="2248"/>
                  </a:lnTo>
                  <a:lnTo>
                    <a:pt x="566" y="2236"/>
                  </a:lnTo>
                  <a:lnTo>
                    <a:pt x="569" y="2222"/>
                  </a:lnTo>
                  <a:lnTo>
                    <a:pt x="572" y="2208"/>
                  </a:lnTo>
                  <a:lnTo>
                    <a:pt x="572" y="2208"/>
                  </a:lnTo>
                  <a:lnTo>
                    <a:pt x="574" y="2188"/>
                  </a:lnTo>
                  <a:lnTo>
                    <a:pt x="572" y="2165"/>
                  </a:lnTo>
                  <a:lnTo>
                    <a:pt x="567" y="2143"/>
                  </a:lnTo>
                  <a:lnTo>
                    <a:pt x="560" y="2121"/>
                  </a:lnTo>
                  <a:lnTo>
                    <a:pt x="552" y="2100"/>
                  </a:lnTo>
                  <a:lnTo>
                    <a:pt x="543" y="2079"/>
                  </a:lnTo>
                  <a:lnTo>
                    <a:pt x="531" y="2060"/>
                  </a:lnTo>
                  <a:lnTo>
                    <a:pt x="521" y="2043"/>
                  </a:lnTo>
                  <a:lnTo>
                    <a:pt x="521" y="2043"/>
                  </a:lnTo>
                  <a:lnTo>
                    <a:pt x="505" y="2018"/>
                  </a:lnTo>
                  <a:lnTo>
                    <a:pt x="485" y="1988"/>
                  </a:lnTo>
                  <a:lnTo>
                    <a:pt x="461" y="1957"/>
                  </a:lnTo>
                  <a:lnTo>
                    <a:pt x="435" y="1925"/>
                  </a:lnTo>
                  <a:lnTo>
                    <a:pt x="404" y="1892"/>
                  </a:lnTo>
                  <a:lnTo>
                    <a:pt x="373" y="1859"/>
                  </a:lnTo>
                  <a:lnTo>
                    <a:pt x="337" y="1827"/>
                  </a:lnTo>
                  <a:lnTo>
                    <a:pt x="301" y="1799"/>
                  </a:lnTo>
                  <a:lnTo>
                    <a:pt x="301" y="1799"/>
                  </a:lnTo>
                  <a:lnTo>
                    <a:pt x="251" y="1763"/>
                  </a:lnTo>
                  <a:lnTo>
                    <a:pt x="206" y="1734"/>
                  </a:lnTo>
                  <a:lnTo>
                    <a:pt x="136" y="1691"/>
                  </a:lnTo>
                  <a:lnTo>
                    <a:pt x="112" y="1675"/>
                  </a:lnTo>
                  <a:lnTo>
                    <a:pt x="103" y="1669"/>
                  </a:lnTo>
                  <a:lnTo>
                    <a:pt x="98" y="1662"/>
                  </a:lnTo>
                  <a:lnTo>
                    <a:pt x="95" y="1657"/>
                  </a:lnTo>
                  <a:lnTo>
                    <a:pt x="93" y="1651"/>
                  </a:lnTo>
                  <a:lnTo>
                    <a:pt x="96" y="1646"/>
                  </a:lnTo>
                  <a:lnTo>
                    <a:pt x="102" y="1643"/>
                  </a:lnTo>
                  <a:lnTo>
                    <a:pt x="102" y="1643"/>
                  </a:lnTo>
                  <a:lnTo>
                    <a:pt x="107" y="1641"/>
                  </a:lnTo>
                  <a:lnTo>
                    <a:pt x="115" y="1639"/>
                  </a:lnTo>
                  <a:lnTo>
                    <a:pt x="126" y="1641"/>
                  </a:lnTo>
                  <a:lnTo>
                    <a:pt x="136" y="1645"/>
                  </a:lnTo>
                  <a:lnTo>
                    <a:pt x="163" y="1653"/>
                  </a:lnTo>
                  <a:lnTo>
                    <a:pt x="193" y="1665"/>
                  </a:lnTo>
                  <a:lnTo>
                    <a:pt x="248" y="1693"/>
                  </a:lnTo>
                  <a:lnTo>
                    <a:pt x="284" y="1712"/>
                  </a:lnTo>
                  <a:lnTo>
                    <a:pt x="284" y="1712"/>
                  </a:lnTo>
                  <a:lnTo>
                    <a:pt x="313" y="1729"/>
                  </a:lnTo>
                  <a:lnTo>
                    <a:pt x="342" y="1748"/>
                  </a:lnTo>
                  <a:lnTo>
                    <a:pt x="371" y="1770"/>
                  </a:lnTo>
                  <a:lnTo>
                    <a:pt x="402" y="1794"/>
                  </a:lnTo>
                  <a:lnTo>
                    <a:pt x="433" y="1820"/>
                  </a:lnTo>
                  <a:lnTo>
                    <a:pt x="462" y="1849"/>
                  </a:lnTo>
                  <a:lnTo>
                    <a:pt x="492" y="1878"/>
                  </a:lnTo>
                  <a:lnTo>
                    <a:pt x="519" y="1911"/>
                  </a:lnTo>
                  <a:lnTo>
                    <a:pt x="547" y="1944"/>
                  </a:lnTo>
                  <a:lnTo>
                    <a:pt x="571" y="1976"/>
                  </a:lnTo>
                  <a:lnTo>
                    <a:pt x="593" y="2011"/>
                  </a:lnTo>
                  <a:lnTo>
                    <a:pt x="614" y="2043"/>
                  </a:lnTo>
                  <a:lnTo>
                    <a:pt x="631" y="2078"/>
                  </a:lnTo>
                  <a:lnTo>
                    <a:pt x="645" y="2110"/>
                  </a:lnTo>
                  <a:lnTo>
                    <a:pt x="655" y="2143"/>
                  </a:lnTo>
                  <a:lnTo>
                    <a:pt x="662" y="2174"/>
                  </a:lnTo>
                  <a:lnTo>
                    <a:pt x="662" y="2174"/>
                  </a:lnTo>
                  <a:lnTo>
                    <a:pt x="664" y="2198"/>
                  </a:lnTo>
                  <a:lnTo>
                    <a:pt x="662" y="2220"/>
                  </a:lnTo>
                  <a:lnTo>
                    <a:pt x="657" y="2243"/>
                  </a:lnTo>
                  <a:lnTo>
                    <a:pt x="648" y="2263"/>
                  </a:lnTo>
                  <a:lnTo>
                    <a:pt x="638" y="2282"/>
                  </a:lnTo>
                  <a:lnTo>
                    <a:pt x="624" y="2299"/>
                  </a:lnTo>
                  <a:lnTo>
                    <a:pt x="609" y="2315"/>
                  </a:lnTo>
                  <a:lnTo>
                    <a:pt x="591" y="2329"/>
                  </a:lnTo>
                  <a:lnTo>
                    <a:pt x="572" y="2341"/>
                  </a:lnTo>
                  <a:lnTo>
                    <a:pt x="554" y="2351"/>
                  </a:lnTo>
                  <a:lnTo>
                    <a:pt x="533" y="2360"/>
                  </a:lnTo>
                  <a:lnTo>
                    <a:pt x="512" y="2365"/>
                  </a:lnTo>
                  <a:lnTo>
                    <a:pt x="492" y="2368"/>
                  </a:lnTo>
                  <a:lnTo>
                    <a:pt x="471" y="2368"/>
                  </a:lnTo>
                  <a:lnTo>
                    <a:pt x="450" y="2366"/>
                  </a:lnTo>
                  <a:lnTo>
                    <a:pt x="432" y="2361"/>
                  </a:lnTo>
                  <a:lnTo>
                    <a:pt x="432" y="2361"/>
                  </a:lnTo>
                  <a:lnTo>
                    <a:pt x="462" y="2387"/>
                  </a:lnTo>
                  <a:lnTo>
                    <a:pt x="493" y="2411"/>
                  </a:lnTo>
                  <a:lnTo>
                    <a:pt x="524" y="2433"/>
                  </a:lnTo>
                  <a:lnTo>
                    <a:pt x="555" y="2454"/>
                  </a:lnTo>
                  <a:lnTo>
                    <a:pt x="586" y="2475"/>
                  </a:lnTo>
                  <a:lnTo>
                    <a:pt x="619" y="2492"/>
                  </a:lnTo>
                  <a:lnTo>
                    <a:pt x="650" y="2509"/>
                  </a:lnTo>
                  <a:lnTo>
                    <a:pt x="681" y="2525"/>
                  </a:lnTo>
                  <a:lnTo>
                    <a:pt x="741" y="2554"/>
                  </a:lnTo>
                  <a:lnTo>
                    <a:pt x="803" y="2576"/>
                  </a:lnTo>
                  <a:lnTo>
                    <a:pt x="861" y="2597"/>
                  </a:lnTo>
                  <a:lnTo>
                    <a:pt x="918" y="2612"/>
                  </a:lnTo>
                  <a:lnTo>
                    <a:pt x="973" y="2626"/>
                  </a:lnTo>
                  <a:lnTo>
                    <a:pt x="1024" y="2635"/>
                  </a:lnTo>
                  <a:lnTo>
                    <a:pt x="1073" y="2643"/>
                  </a:lnTo>
                  <a:lnTo>
                    <a:pt x="1117" y="2648"/>
                  </a:lnTo>
                  <a:lnTo>
                    <a:pt x="1159" y="2652"/>
                  </a:lnTo>
                  <a:lnTo>
                    <a:pt x="1196" y="2653"/>
                  </a:lnTo>
                  <a:lnTo>
                    <a:pt x="1255" y="2655"/>
                  </a:lnTo>
                  <a:lnTo>
                    <a:pt x="1255" y="2655"/>
                  </a:lnTo>
                  <a:lnTo>
                    <a:pt x="1255" y="2655"/>
                  </a:lnTo>
                  <a:lnTo>
                    <a:pt x="1255" y="2655"/>
                  </a:lnTo>
                  <a:lnTo>
                    <a:pt x="1255" y="2655"/>
                  </a:lnTo>
                  <a:lnTo>
                    <a:pt x="1313" y="2653"/>
                  </a:lnTo>
                  <a:lnTo>
                    <a:pt x="1351" y="2652"/>
                  </a:lnTo>
                  <a:lnTo>
                    <a:pt x="1391" y="2648"/>
                  </a:lnTo>
                  <a:lnTo>
                    <a:pt x="1437" y="2643"/>
                  </a:lnTo>
                  <a:lnTo>
                    <a:pt x="1485" y="2635"/>
                  </a:lnTo>
                  <a:lnTo>
                    <a:pt x="1537" y="2626"/>
                  </a:lnTo>
                  <a:lnTo>
                    <a:pt x="1592" y="2612"/>
                  </a:lnTo>
                  <a:lnTo>
                    <a:pt x="1648" y="2597"/>
                  </a:lnTo>
                  <a:lnTo>
                    <a:pt x="1707" y="2576"/>
                  </a:lnTo>
                  <a:lnTo>
                    <a:pt x="1767" y="2554"/>
                  </a:lnTo>
                  <a:lnTo>
                    <a:pt x="1829" y="2525"/>
                  </a:lnTo>
                  <a:lnTo>
                    <a:pt x="1860" y="2509"/>
                  </a:lnTo>
                  <a:lnTo>
                    <a:pt x="1891" y="2492"/>
                  </a:lnTo>
                  <a:lnTo>
                    <a:pt x="1922" y="2475"/>
                  </a:lnTo>
                  <a:lnTo>
                    <a:pt x="1953" y="2454"/>
                  </a:lnTo>
                  <a:lnTo>
                    <a:pt x="1983" y="2433"/>
                  </a:lnTo>
                  <a:lnTo>
                    <a:pt x="2016" y="2411"/>
                  </a:lnTo>
                  <a:lnTo>
                    <a:pt x="2047" y="2387"/>
                  </a:lnTo>
                  <a:lnTo>
                    <a:pt x="2078" y="2361"/>
                  </a:lnTo>
                  <a:lnTo>
                    <a:pt x="2078" y="2361"/>
                  </a:lnTo>
                  <a:lnTo>
                    <a:pt x="2057" y="2366"/>
                  </a:lnTo>
                  <a:lnTo>
                    <a:pt x="2038" y="2368"/>
                  </a:lnTo>
                  <a:lnTo>
                    <a:pt x="2018" y="2368"/>
                  </a:lnTo>
                  <a:lnTo>
                    <a:pt x="1996" y="2365"/>
                  </a:lnTo>
                  <a:lnTo>
                    <a:pt x="1975" y="2360"/>
                  </a:lnTo>
                  <a:lnTo>
                    <a:pt x="1954" y="2351"/>
                  </a:lnTo>
                  <a:lnTo>
                    <a:pt x="1935" y="2341"/>
                  </a:lnTo>
                  <a:lnTo>
                    <a:pt x="1916" y="2329"/>
                  </a:lnTo>
                  <a:lnTo>
                    <a:pt x="1899" y="2315"/>
                  </a:lnTo>
                  <a:lnTo>
                    <a:pt x="1886" y="2299"/>
                  </a:lnTo>
                  <a:lnTo>
                    <a:pt x="1872" y="2282"/>
                  </a:lnTo>
                  <a:lnTo>
                    <a:pt x="1860" y="2263"/>
                  </a:lnTo>
                  <a:lnTo>
                    <a:pt x="1853" y="2243"/>
                  </a:lnTo>
                  <a:lnTo>
                    <a:pt x="1848" y="2220"/>
                  </a:lnTo>
                  <a:lnTo>
                    <a:pt x="1844" y="2198"/>
                  </a:lnTo>
                  <a:lnTo>
                    <a:pt x="1846" y="2174"/>
                  </a:lnTo>
                  <a:lnTo>
                    <a:pt x="1846" y="2174"/>
                  </a:lnTo>
                  <a:lnTo>
                    <a:pt x="1853" y="2143"/>
                  </a:lnTo>
                  <a:lnTo>
                    <a:pt x="1863" y="2110"/>
                  </a:lnTo>
                  <a:lnTo>
                    <a:pt x="1879" y="2078"/>
                  </a:lnTo>
                  <a:lnTo>
                    <a:pt x="1896" y="2043"/>
                  </a:lnTo>
                  <a:lnTo>
                    <a:pt x="1915" y="2011"/>
                  </a:lnTo>
                  <a:lnTo>
                    <a:pt x="1937" y="1976"/>
                  </a:lnTo>
                  <a:lnTo>
                    <a:pt x="1963" y="1944"/>
                  </a:lnTo>
                  <a:lnTo>
                    <a:pt x="1989" y="1911"/>
                  </a:lnTo>
                  <a:lnTo>
                    <a:pt x="2016" y="1878"/>
                  </a:lnTo>
                  <a:lnTo>
                    <a:pt x="2045" y="1849"/>
                  </a:lnTo>
                  <a:lnTo>
                    <a:pt x="2076" y="1820"/>
                  </a:lnTo>
                  <a:lnTo>
                    <a:pt x="2106" y="1794"/>
                  </a:lnTo>
                  <a:lnTo>
                    <a:pt x="2136" y="1770"/>
                  </a:lnTo>
                  <a:lnTo>
                    <a:pt x="2166" y="1748"/>
                  </a:lnTo>
                  <a:lnTo>
                    <a:pt x="2197" y="1729"/>
                  </a:lnTo>
                  <a:lnTo>
                    <a:pt x="2224" y="1712"/>
                  </a:lnTo>
                  <a:lnTo>
                    <a:pt x="2224" y="1712"/>
                  </a:lnTo>
                  <a:lnTo>
                    <a:pt x="2260" y="1693"/>
                  </a:lnTo>
                  <a:lnTo>
                    <a:pt x="2317" y="1665"/>
                  </a:lnTo>
                  <a:lnTo>
                    <a:pt x="2346" y="1653"/>
                  </a:lnTo>
                  <a:lnTo>
                    <a:pt x="2372" y="1645"/>
                  </a:lnTo>
                  <a:lnTo>
                    <a:pt x="2384" y="1641"/>
                  </a:lnTo>
                  <a:lnTo>
                    <a:pt x="2394" y="1639"/>
                  </a:lnTo>
                  <a:lnTo>
                    <a:pt x="2403" y="1641"/>
                  </a:lnTo>
                  <a:lnTo>
                    <a:pt x="2408" y="1643"/>
                  </a:lnTo>
                  <a:lnTo>
                    <a:pt x="2408" y="1643"/>
                  </a:lnTo>
                  <a:lnTo>
                    <a:pt x="2413" y="1646"/>
                  </a:lnTo>
                  <a:lnTo>
                    <a:pt x="2415" y="1651"/>
                  </a:lnTo>
                  <a:lnTo>
                    <a:pt x="2415" y="1657"/>
                  </a:lnTo>
                  <a:lnTo>
                    <a:pt x="2411" y="1662"/>
                  </a:lnTo>
                  <a:lnTo>
                    <a:pt x="2406" y="1669"/>
                  </a:lnTo>
                  <a:lnTo>
                    <a:pt x="2398" y="1675"/>
                  </a:lnTo>
                  <a:lnTo>
                    <a:pt x="2374" y="1691"/>
                  </a:lnTo>
                  <a:lnTo>
                    <a:pt x="2303" y="1734"/>
                  </a:lnTo>
                  <a:lnTo>
                    <a:pt x="2257" y="1763"/>
                  </a:lnTo>
                  <a:lnTo>
                    <a:pt x="2207" y="1799"/>
                  </a:lnTo>
                  <a:lnTo>
                    <a:pt x="2207" y="1799"/>
                  </a:lnTo>
                  <a:lnTo>
                    <a:pt x="2171" y="1827"/>
                  </a:lnTo>
                  <a:lnTo>
                    <a:pt x="2136" y="1859"/>
                  </a:lnTo>
                  <a:lnTo>
                    <a:pt x="2104" y="1892"/>
                  </a:lnTo>
                  <a:lnTo>
                    <a:pt x="2075" y="1925"/>
                  </a:lnTo>
                  <a:lnTo>
                    <a:pt x="2047" y="1957"/>
                  </a:lnTo>
                  <a:lnTo>
                    <a:pt x="2023" y="1988"/>
                  </a:lnTo>
                  <a:lnTo>
                    <a:pt x="2002" y="2018"/>
                  </a:lnTo>
                  <a:lnTo>
                    <a:pt x="1987" y="2043"/>
                  </a:lnTo>
                  <a:lnTo>
                    <a:pt x="1987" y="2043"/>
                  </a:lnTo>
                  <a:lnTo>
                    <a:pt x="1977" y="2060"/>
                  </a:lnTo>
                  <a:lnTo>
                    <a:pt x="1966" y="2079"/>
                  </a:lnTo>
                  <a:lnTo>
                    <a:pt x="1956" y="2100"/>
                  </a:lnTo>
                  <a:lnTo>
                    <a:pt x="1947" y="2121"/>
                  </a:lnTo>
                  <a:lnTo>
                    <a:pt x="1941" y="2143"/>
                  </a:lnTo>
                  <a:lnTo>
                    <a:pt x="1937" y="2165"/>
                  </a:lnTo>
                  <a:lnTo>
                    <a:pt x="1935" y="2188"/>
                  </a:lnTo>
                  <a:lnTo>
                    <a:pt x="1935" y="2208"/>
                  </a:lnTo>
                  <a:lnTo>
                    <a:pt x="1935" y="2208"/>
                  </a:lnTo>
                  <a:lnTo>
                    <a:pt x="1939" y="2222"/>
                  </a:lnTo>
                  <a:lnTo>
                    <a:pt x="1944" y="2236"/>
                  </a:lnTo>
                  <a:lnTo>
                    <a:pt x="1949" y="2248"/>
                  </a:lnTo>
                  <a:lnTo>
                    <a:pt x="1956" y="2260"/>
                  </a:lnTo>
                  <a:lnTo>
                    <a:pt x="1965" y="2270"/>
                  </a:lnTo>
                  <a:lnTo>
                    <a:pt x="1975" y="2281"/>
                  </a:lnTo>
                  <a:lnTo>
                    <a:pt x="1985" y="2287"/>
                  </a:lnTo>
                  <a:lnTo>
                    <a:pt x="1997" y="2294"/>
                  </a:lnTo>
                  <a:lnTo>
                    <a:pt x="1997" y="2294"/>
                  </a:lnTo>
                  <a:lnTo>
                    <a:pt x="2013" y="2301"/>
                  </a:lnTo>
                  <a:lnTo>
                    <a:pt x="2030" y="2305"/>
                  </a:lnTo>
                  <a:lnTo>
                    <a:pt x="2045" y="2306"/>
                  </a:lnTo>
                  <a:lnTo>
                    <a:pt x="2063" y="2306"/>
                  </a:lnTo>
                  <a:lnTo>
                    <a:pt x="2078" y="2305"/>
                  </a:lnTo>
                  <a:lnTo>
                    <a:pt x="2095" y="2301"/>
                  </a:lnTo>
                  <a:lnTo>
                    <a:pt x="2111" y="2296"/>
                  </a:lnTo>
                  <a:lnTo>
                    <a:pt x="2126" y="2291"/>
                  </a:lnTo>
                  <a:lnTo>
                    <a:pt x="2126" y="2291"/>
                  </a:lnTo>
                  <a:lnTo>
                    <a:pt x="2152" y="2281"/>
                  </a:lnTo>
                  <a:lnTo>
                    <a:pt x="2174" y="2268"/>
                  </a:lnTo>
                  <a:lnTo>
                    <a:pt x="2197" y="2253"/>
                  </a:lnTo>
                  <a:lnTo>
                    <a:pt x="2219" y="2236"/>
                  </a:lnTo>
                  <a:lnTo>
                    <a:pt x="2238" y="2217"/>
                  </a:lnTo>
                  <a:lnTo>
                    <a:pt x="2257" y="2198"/>
                  </a:lnTo>
                  <a:lnTo>
                    <a:pt x="2276" y="2176"/>
                  </a:lnTo>
                  <a:lnTo>
                    <a:pt x="2293" y="2152"/>
                  </a:lnTo>
                  <a:lnTo>
                    <a:pt x="2293" y="2152"/>
                  </a:lnTo>
                  <a:lnTo>
                    <a:pt x="2325" y="2107"/>
                  </a:lnTo>
                  <a:lnTo>
                    <a:pt x="2358" y="2060"/>
                  </a:lnTo>
                  <a:lnTo>
                    <a:pt x="2389" y="2012"/>
                  </a:lnTo>
                  <a:lnTo>
                    <a:pt x="2418" y="1963"/>
                  </a:lnTo>
                  <a:lnTo>
                    <a:pt x="2446" y="1913"/>
                  </a:lnTo>
                  <a:lnTo>
                    <a:pt x="2470" y="1861"/>
                  </a:lnTo>
                  <a:lnTo>
                    <a:pt x="2492" y="1808"/>
                  </a:lnTo>
                  <a:lnTo>
                    <a:pt x="2509" y="1755"/>
                  </a:lnTo>
                  <a:lnTo>
                    <a:pt x="2509" y="1755"/>
                  </a:lnTo>
                  <a:lnTo>
                    <a:pt x="2501" y="1772"/>
                  </a:lnTo>
                  <a:lnTo>
                    <a:pt x="2487" y="1796"/>
                  </a:lnTo>
                  <a:lnTo>
                    <a:pt x="2449" y="1856"/>
                  </a:lnTo>
                  <a:lnTo>
                    <a:pt x="2401" y="1926"/>
                  </a:lnTo>
                  <a:lnTo>
                    <a:pt x="2374" y="1963"/>
                  </a:lnTo>
                  <a:lnTo>
                    <a:pt x="2346" y="1999"/>
                  </a:lnTo>
                  <a:lnTo>
                    <a:pt x="2317" y="2035"/>
                  </a:lnTo>
                  <a:lnTo>
                    <a:pt x="2288" y="2069"/>
                  </a:lnTo>
                  <a:lnTo>
                    <a:pt x="2258" y="2100"/>
                  </a:lnTo>
                  <a:lnTo>
                    <a:pt x="2229" y="2128"/>
                  </a:lnTo>
                  <a:lnTo>
                    <a:pt x="2203" y="2152"/>
                  </a:lnTo>
                  <a:lnTo>
                    <a:pt x="2176" y="2171"/>
                  </a:lnTo>
                  <a:lnTo>
                    <a:pt x="2164" y="2176"/>
                  </a:lnTo>
                  <a:lnTo>
                    <a:pt x="2154" y="2181"/>
                  </a:lnTo>
                  <a:lnTo>
                    <a:pt x="2142" y="2184"/>
                  </a:lnTo>
                  <a:lnTo>
                    <a:pt x="2131" y="2186"/>
                  </a:lnTo>
                  <a:lnTo>
                    <a:pt x="2131" y="2186"/>
                  </a:lnTo>
                  <a:close/>
                  <a:moveTo>
                    <a:pt x="598" y="1256"/>
                  </a:moveTo>
                  <a:lnTo>
                    <a:pt x="598" y="1256"/>
                  </a:lnTo>
                  <a:lnTo>
                    <a:pt x="588" y="1256"/>
                  </a:lnTo>
                  <a:lnTo>
                    <a:pt x="579" y="1253"/>
                  </a:lnTo>
                  <a:lnTo>
                    <a:pt x="571" y="1249"/>
                  </a:lnTo>
                  <a:lnTo>
                    <a:pt x="564" y="1246"/>
                  </a:lnTo>
                  <a:lnTo>
                    <a:pt x="552" y="1237"/>
                  </a:lnTo>
                  <a:lnTo>
                    <a:pt x="540" y="1227"/>
                  </a:lnTo>
                  <a:lnTo>
                    <a:pt x="526" y="1217"/>
                  </a:lnTo>
                  <a:lnTo>
                    <a:pt x="511" y="1208"/>
                  </a:lnTo>
                  <a:lnTo>
                    <a:pt x="500" y="1203"/>
                  </a:lnTo>
                  <a:lnTo>
                    <a:pt x="488" y="1199"/>
                  </a:lnTo>
                  <a:lnTo>
                    <a:pt x="476" y="1198"/>
                  </a:lnTo>
                  <a:lnTo>
                    <a:pt x="461" y="1196"/>
                  </a:lnTo>
                  <a:lnTo>
                    <a:pt x="461" y="1196"/>
                  </a:lnTo>
                  <a:lnTo>
                    <a:pt x="444" y="1198"/>
                  </a:lnTo>
                  <a:lnTo>
                    <a:pt x="426" y="1199"/>
                  </a:lnTo>
                  <a:lnTo>
                    <a:pt x="406" y="1203"/>
                  </a:lnTo>
                  <a:lnTo>
                    <a:pt x="387" y="1210"/>
                  </a:lnTo>
                  <a:lnTo>
                    <a:pt x="370" y="1217"/>
                  </a:lnTo>
                  <a:lnTo>
                    <a:pt x="363" y="1222"/>
                  </a:lnTo>
                  <a:lnTo>
                    <a:pt x="358" y="1227"/>
                  </a:lnTo>
                  <a:lnTo>
                    <a:pt x="354" y="1232"/>
                  </a:lnTo>
                  <a:lnTo>
                    <a:pt x="353" y="1237"/>
                  </a:lnTo>
                  <a:lnTo>
                    <a:pt x="353" y="1237"/>
                  </a:lnTo>
                  <a:lnTo>
                    <a:pt x="354" y="1248"/>
                  </a:lnTo>
                  <a:lnTo>
                    <a:pt x="356" y="1256"/>
                  </a:lnTo>
                  <a:lnTo>
                    <a:pt x="359" y="1263"/>
                  </a:lnTo>
                  <a:lnTo>
                    <a:pt x="365" y="1272"/>
                  </a:lnTo>
                  <a:lnTo>
                    <a:pt x="375" y="1284"/>
                  </a:lnTo>
                  <a:lnTo>
                    <a:pt x="389" y="1294"/>
                  </a:lnTo>
                  <a:lnTo>
                    <a:pt x="404" y="1303"/>
                  </a:lnTo>
                  <a:lnTo>
                    <a:pt x="420" y="1309"/>
                  </a:lnTo>
                  <a:lnTo>
                    <a:pt x="449" y="1321"/>
                  </a:lnTo>
                  <a:lnTo>
                    <a:pt x="449" y="1321"/>
                  </a:lnTo>
                  <a:lnTo>
                    <a:pt x="471" y="1327"/>
                  </a:lnTo>
                  <a:lnTo>
                    <a:pt x="492" y="1328"/>
                  </a:lnTo>
                  <a:lnTo>
                    <a:pt x="535" y="1330"/>
                  </a:lnTo>
                  <a:lnTo>
                    <a:pt x="555" y="1332"/>
                  </a:lnTo>
                  <a:lnTo>
                    <a:pt x="576" y="1339"/>
                  </a:lnTo>
                  <a:lnTo>
                    <a:pt x="585" y="1342"/>
                  </a:lnTo>
                  <a:lnTo>
                    <a:pt x="595" y="1347"/>
                  </a:lnTo>
                  <a:lnTo>
                    <a:pt x="603" y="1354"/>
                  </a:lnTo>
                  <a:lnTo>
                    <a:pt x="612" y="1363"/>
                  </a:lnTo>
                  <a:lnTo>
                    <a:pt x="612" y="1363"/>
                  </a:lnTo>
                  <a:lnTo>
                    <a:pt x="621" y="1376"/>
                  </a:lnTo>
                  <a:lnTo>
                    <a:pt x="629" y="1392"/>
                  </a:lnTo>
                  <a:lnTo>
                    <a:pt x="631" y="1399"/>
                  </a:lnTo>
                  <a:lnTo>
                    <a:pt x="633" y="1406"/>
                  </a:lnTo>
                  <a:lnTo>
                    <a:pt x="633" y="1413"/>
                  </a:lnTo>
                  <a:lnTo>
                    <a:pt x="631" y="1421"/>
                  </a:lnTo>
                  <a:lnTo>
                    <a:pt x="631" y="1421"/>
                  </a:lnTo>
                  <a:lnTo>
                    <a:pt x="629" y="1426"/>
                  </a:lnTo>
                  <a:lnTo>
                    <a:pt x="627" y="1430"/>
                  </a:lnTo>
                  <a:lnTo>
                    <a:pt x="624" y="1433"/>
                  </a:lnTo>
                  <a:lnTo>
                    <a:pt x="619" y="1433"/>
                  </a:lnTo>
                  <a:lnTo>
                    <a:pt x="600" y="1435"/>
                  </a:lnTo>
                  <a:lnTo>
                    <a:pt x="564" y="1437"/>
                  </a:lnTo>
                  <a:lnTo>
                    <a:pt x="564" y="1437"/>
                  </a:lnTo>
                  <a:lnTo>
                    <a:pt x="576" y="1452"/>
                  </a:lnTo>
                  <a:lnTo>
                    <a:pt x="586" y="1471"/>
                  </a:lnTo>
                  <a:lnTo>
                    <a:pt x="597" y="1492"/>
                  </a:lnTo>
                  <a:lnTo>
                    <a:pt x="603" y="1512"/>
                  </a:lnTo>
                  <a:lnTo>
                    <a:pt x="610" y="1533"/>
                  </a:lnTo>
                  <a:lnTo>
                    <a:pt x="615" y="1555"/>
                  </a:lnTo>
                  <a:lnTo>
                    <a:pt x="619" y="1576"/>
                  </a:lnTo>
                  <a:lnTo>
                    <a:pt x="619" y="1596"/>
                  </a:lnTo>
                  <a:lnTo>
                    <a:pt x="619" y="1596"/>
                  </a:lnTo>
                  <a:lnTo>
                    <a:pt x="621" y="1651"/>
                  </a:lnTo>
                  <a:lnTo>
                    <a:pt x="626" y="1703"/>
                  </a:lnTo>
                  <a:lnTo>
                    <a:pt x="631" y="1749"/>
                  </a:lnTo>
                  <a:lnTo>
                    <a:pt x="638" y="1792"/>
                  </a:lnTo>
                  <a:lnTo>
                    <a:pt x="643" y="1832"/>
                  </a:lnTo>
                  <a:lnTo>
                    <a:pt x="646" y="1865"/>
                  </a:lnTo>
                  <a:lnTo>
                    <a:pt x="646" y="1894"/>
                  </a:lnTo>
                  <a:lnTo>
                    <a:pt x="646" y="1904"/>
                  </a:lnTo>
                  <a:lnTo>
                    <a:pt x="645" y="1916"/>
                  </a:lnTo>
                  <a:lnTo>
                    <a:pt x="645" y="1916"/>
                  </a:lnTo>
                  <a:lnTo>
                    <a:pt x="631" y="1899"/>
                  </a:lnTo>
                  <a:lnTo>
                    <a:pt x="621" y="1880"/>
                  </a:lnTo>
                  <a:lnTo>
                    <a:pt x="610" y="1861"/>
                  </a:lnTo>
                  <a:lnTo>
                    <a:pt x="602" y="1842"/>
                  </a:lnTo>
                  <a:lnTo>
                    <a:pt x="595" y="1822"/>
                  </a:lnTo>
                  <a:lnTo>
                    <a:pt x="588" y="1801"/>
                  </a:lnTo>
                  <a:lnTo>
                    <a:pt x="579" y="1760"/>
                  </a:lnTo>
                  <a:lnTo>
                    <a:pt x="572" y="1717"/>
                  </a:lnTo>
                  <a:lnTo>
                    <a:pt x="569" y="1674"/>
                  </a:lnTo>
                  <a:lnTo>
                    <a:pt x="560" y="1590"/>
                  </a:lnTo>
                  <a:lnTo>
                    <a:pt x="560" y="1590"/>
                  </a:lnTo>
                  <a:lnTo>
                    <a:pt x="557" y="1569"/>
                  </a:lnTo>
                  <a:lnTo>
                    <a:pt x="554" y="1548"/>
                  </a:lnTo>
                  <a:lnTo>
                    <a:pt x="547" y="1528"/>
                  </a:lnTo>
                  <a:lnTo>
                    <a:pt x="542" y="1507"/>
                  </a:lnTo>
                  <a:lnTo>
                    <a:pt x="533" y="1486"/>
                  </a:lnTo>
                  <a:lnTo>
                    <a:pt x="526" y="1468"/>
                  </a:lnTo>
                  <a:lnTo>
                    <a:pt x="516" y="1450"/>
                  </a:lnTo>
                  <a:lnTo>
                    <a:pt x="507" y="1435"/>
                  </a:lnTo>
                  <a:lnTo>
                    <a:pt x="507" y="1435"/>
                  </a:lnTo>
                  <a:lnTo>
                    <a:pt x="500" y="1426"/>
                  </a:lnTo>
                  <a:lnTo>
                    <a:pt x="493" y="1419"/>
                  </a:lnTo>
                  <a:lnTo>
                    <a:pt x="480" y="1407"/>
                  </a:lnTo>
                  <a:lnTo>
                    <a:pt x="462" y="1397"/>
                  </a:lnTo>
                  <a:lnTo>
                    <a:pt x="445" y="1390"/>
                  </a:lnTo>
                  <a:lnTo>
                    <a:pt x="411" y="1375"/>
                  </a:lnTo>
                  <a:lnTo>
                    <a:pt x="394" y="1368"/>
                  </a:lnTo>
                  <a:lnTo>
                    <a:pt x="378" y="1358"/>
                  </a:lnTo>
                  <a:lnTo>
                    <a:pt x="378" y="1358"/>
                  </a:lnTo>
                  <a:lnTo>
                    <a:pt x="349" y="1333"/>
                  </a:lnTo>
                  <a:lnTo>
                    <a:pt x="334" y="1320"/>
                  </a:lnTo>
                  <a:lnTo>
                    <a:pt x="318" y="1306"/>
                  </a:lnTo>
                  <a:lnTo>
                    <a:pt x="306" y="1290"/>
                  </a:lnTo>
                  <a:lnTo>
                    <a:pt x="296" y="1275"/>
                  </a:lnTo>
                  <a:lnTo>
                    <a:pt x="292" y="1266"/>
                  </a:lnTo>
                  <a:lnTo>
                    <a:pt x="291" y="1258"/>
                  </a:lnTo>
                  <a:lnTo>
                    <a:pt x="289" y="1249"/>
                  </a:lnTo>
                  <a:lnTo>
                    <a:pt x="289" y="1242"/>
                  </a:lnTo>
                  <a:lnTo>
                    <a:pt x="289" y="1242"/>
                  </a:lnTo>
                  <a:lnTo>
                    <a:pt x="291" y="1232"/>
                  </a:lnTo>
                  <a:lnTo>
                    <a:pt x="294" y="1222"/>
                  </a:lnTo>
                  <a:lnTo>
                    <a:pt x="298" y="1213"/>
                  </a:lnTo>
                  <a:lnTo>
                    <a:pt x="303" y="1206"/>
                  </a:lnTo>
                  <a:lnTo>
                    <a:pt x="313" y="1193"/>
                  </a:lnTo>
                  <a:lnTo>
                    <a:pt x="327" y="1180"/>
                  </a:lnTo>
                  <a:lnTo>
                    <a:pt x="342" y="1172"/>
                  </a:lnTo>
                  <a:lnTo>
                    <a:pt x="358" y="1163"/>
                  </a:lnTo>
                  <a:lnTo>
                    <a:pt x="392" y="1153"/>
                  </a:lnTo>
                  <a:lnTo>
                    <a:pt x="392" y="1153"/>
                  </a:lnTo>
                  <a:lnTo>
                    <a:pt x="414" y="1146"/>
                  </a:lnTo>
                  <a:lnTo>
                    <a:pt x="437" y="1141"/>
                  </a:lnTo>
                  <a:lnTo>
                    <a:pt x="457" y="1138"/>
                  </a:lnTo>
                  <a:lnTo>
                    <a:pt x="476" y="1138"/>
                  </a:lnTo>
                  <a:lnTo>
                    <a:pt x="493" y="1138"/>
                  </a:lnTo>
                  <a:lnTo>
                    <a:pt x="509" y="1138"/>
                  </a:lnTo>
                  <a:lnTo>
                    <a:pt x="536" y="1143"/>
                  </a:lnTo>
                  <a:lnTo>
                    <a:pt x="560" y="1150"/>
                  </a:lnTo>
                  <a:lnTo>
                    <a:pt x="581" y="1156"/>
                  </a:lnTo>
                  <a:lnTo>
                    <a:pt x="598" y="1163"/>
                  </a:lnTo>
                  <a:lnTo>
                    <a:pt x="612" y="1167"/>
                  </a:lnTo>
                  <a:lnTo>
                    <a:pt x="612" y="1167"/>
                  </a:lnTo>
                  <a:lnTo>
                    <a:pt x="605" y="1156"/>
                  </a:lnTo>
                  <a:lnTo>
                    <a:pt x="600" y="1148"/>
                  </a:lnTo>
                  <a:lnTo>
                    <a:pt x="595" y="1138"/>
                  </a:lnTo>
                  <a:lnTo>
                    <a:pt x="591" y="1127"/>
                  </a:lnTo>
                  <a:lnTo>
                    <a:pt x="590" y="1117"/>
                  </a:lnTo>
                  <a:lnTo>
                    <a:pt x="588" y="1107"/>
                  </a:lnTo>
                  <a:lnTo>
                    <a:pt x="588" y="1096"/>
                  </a:lnTo>
                  <a:lnTo>
                    <a:pt x="590" y="1086"/>
                  </a:lnTo>
                  <a:lnTo>
                    <a:pt x="591" y="1076"/>
                  </a:lnTo>
                  <a:lnTo>
                    <a:pt x="595" y="1067"/>
                  </a:lnTo>
                  <a:lnTo>
                    <a:pt x="598" y="1058"/>
                  </a:lnTo>
                  <a:lnTo>
                    <a:pt x="603" y="1052"/>
                  </a:lnTo>
                  <a:lnTo>
                    <a:pt x="610" y="1045"/>
                  </a:lnTo>
                  <a:lnTo>
                    <a:pt x="617" y="1040"/>
                  </a:lnTo>
                  <a:lnTo>
                    <a:pt x="626" y="1036"/>
                  </a:lnTo>
                  <a:lnTo>
                    <a:pt x="634" y="1033"/>
                  </a:lnTo>
                  <a:lnTo>
                    <a:pt x="634" y="1033"/>
                  </a:lnTo>
                  <a:lnTo>
                    <a:pt x="653" y="1031"/>
                  </a:lnTo>
                  <a:lnTo>
                    <a:pt x="667" y="1033"/>
                  </a:lnTo>
                  <a:lnTo>
                    <a:pt x="679" y="1036"/>
                  </a:lnTo>
                  <a:lnTo>
                    <a:pt x="689" y="1041"/>
                  </a:lnTo>
                  <a:lnTo>
                    <a:pt x="696" y="1050"/>
                  </a:lnTo>
                  <a:lnTo>
                    <a:pt x="701" y="1058"/>
                  </a:lnTo>
                  <a:lnTo>
                    <a:pt x="705" y="1069"/>
                  </a:lnTo>
                  <a:lnTo>
                    <a:pt x="707" y="1079"/>
                  </a:lnTo>
                  <a:lnTo>
                    <a:pt x="707" y="1091"/>
                  </a:lnTo>
                  <a:lnTo>
                    <a:pt x="707" y="1105"/>
                  </a:lnTo>
                  <a:lnTo>
                    <a:pt x="701" y="1131"/>
                  </a:lnTo>
                  <a:lnTo>
                    <a:pt x="695" y="1155"/>
                  </a:lnTo>
                  <a:lnTo>
                    <a:pt x="684" y="1177"/>
                  </a:lnTo>
                  <a:lnTo>
                    <a:pt x="684" y="1177"/>
                  </a:lnTo>
                  <a:lnTo>
                    <a:pt x="672" y="1203"/>
                  </a:lnTo>
                  <a:lnTo>
                    <a:pt x="664" y="1217"/>
                  </a:lnTo>
                  <a:lnTo>
                    <a:pt x="655" y="1230"/>
                  </a:lnTo>
                  <a:lnTo>
                    <a:pt x="643" y="1242"/>
                  </a:lnTo>
                  <a:lnTo>
                    <a:pt x="631" y="1251"/>
                  </a:lnTo>
                  <a:lnTo>
                    <a:pt x="624" y="1254"/>
                  </a:lnTo>
                  <a:lnTo>
                    <a:pt x="615" y="1256"/>
                  </a:lnTo>
                  <a:lnTo>
                    <a:pt x="607" y="1258"/>
                  </a:lnTo>
                  <a:lnTo>
                    <a:pt x="598" y="1256"/>
                  </a:lnTo>
                  <a:lnTo>
                    <a:pt x="598" y="1256"/>
                  </a:lnTo>
                  <a:close/>
                  <a:moveTo>
                    <a:pt x="767" y="1712"/>
                  </a:moveTo>
                  <a:lnTo>
                    <a:pt x="767" y="1712"/>
                  </a:lnTo>
                  <a:lnTo>
                    <a:pt x="751" y="1675"/>
                  </a:lnTo>
                  <a:lnTo>
                    <a:pt x="737" y="1634"/>
                  </a:lnTo>
                  <a:lnTo>
                    <a:pt x="727" y="1590"/>
                  </a:lnTo>
                  <a:lnTo>
                    <a:pt x="719" y="1545"/>
                  </a:lnTo>
                  <a:lnTo>
                    <a:pt x="713" y="1498"/>
                  </a:lnTo>
                  <a:lnTo>
                    <a:pt x="708" y="1454"/>
                  </a:lnTo>
                  <a:lnTo>
                    <a:pt x="707" y="1411"/>
                  </a:lnTo>
                  <a:lnTo>
                    <a:pt x="707" y="1371"/>
                  </a:lnTo>
                  <a:lnTo>
                    <a:pt x="707" y="1371"/>
                  </a:lnTo>
                  <a:lnTo>
                    <a:pt x="713" y="1332"/>
                  </a:lnTo>
                  <a:lnTo>
                    <a:pt x="719" y="1313"/>
                  </a:lnTo>
                  <a:lnTo>
                    <a:pt x="724" y="1294"/>
                  </a:lnTo>
                  <a:lnTo>
                    <a:pt x="732" y="1275"/>
                  </a:lnTo>
                  <a:lnTo>
                    <a:pt x="743" y="1260"/>
                  </a:lnTo>
                  <a:lnTo>
                    <a:pt x="755" y="1246"/>
                  </a:lnTo>
                  <a:lnTo>
                    <a:pt x="762" y="1239"/>
                  </a:lnTo>
                  <a:lnTo>
                    <a:pt x="770" y="1234"/>
                  </a:lnTo>
                  <a:lnTo>
                    <a:pt x="770" y="1234"/>
                  </a:lnTo>
                  <a:lnTo>
                    <a:pt x="780" y="1229"/>
                  </a:lnTo>
                  <a:lnTo>
                    <a:pt x="792" y="1225"/>
                  </a:lnTo>
                  <a:lnTo>
                    <a:pt x="805" y="1222"/>
                  </a:lnTo>
                  <a:lnTo>
                    <a:pt x="817" y="1218"/>
                  </a:lnTo>
                  <a:lnTo>
                    <a:pt x="830" y="1218"/>
                  </a:lnTo>
                  <a:lnTo>
                    <a:pt x="842" y="1218"/>
                  </a:lnTo>
                  <a:lnTo>
                    <a:pt x="856" y="1220"/>
                  </a:lnTo>
                  <a:lnTo>
                    <a:pt x="868" y="1223"/>
                  </a:lnTo>
                  <a:lnTo>
                    <a:pt x="868" y="1223"/>
                  </a:lnTo>
                  <a:lnTo>
                    <a:pt x="887" y="1230"/>
                  </a:lnTo>
                  <a:lnTo>
                    <a:pt x="901" y="1241"/>
                  </a:lnTo>
                  <a:lnTo>
                    <a:pt x="914" y="1251"/>
                  </a:lnTo>
                  <a:lnTo>
                    <a:pt x="925" y="1265"/>
                  </a:lnTo>
                  <a:lnTo>
                    <a:pt x="935" y="1280"/>
                  </a:lnTo>
                  <a:lnTo>
                    <a:pt x="945" y="1294"/>
                  </a:lnTo>
                  <a:lnTo>
                    <a:pt x="964" y="1327"/>
                  </a:lnTo>
                  <a:lnTo>
                    <a:pt x="964" y="1327"/>
                  </a:lnTo>
                  <a:lnTo>
                    <a:pt x="976" y="1342"/>
                  </a:lnTo>
                  <a:lnTo>
                    <a:pt x="990" y="1358"/>
                  </a:lnTo>
                  <a:lnTo>
                    <a:pt x="1004" y="1370"/>
                  </a:lnTo>
                  <a:lnTo>
                    <a:pt x="1019" y="1382"/>
                  </a:lnTo>
                  <a:lnTo>
                    <a:pt x="1035" y="1394"/>
                  </a:lnTo>
                  <a:lnTo>
                    <a:pt x="1050" y="1402"/>
                  </a:lnTo>
                  <a:lnTo>
                    <a:pt x="1066" y="1411"/>
                  </a:lnTo>
                  <a:lnTo>
                    <a:pt x="1081" y="1418"/>
                  </a:lnTo>
                  <a:lnTo>
                    <a:pt x="1081" y="1418"/>
                  </a:lnTo>
                  <a:lnTo>
                    <a:pt x="1086" y="1430"/>
                  </a:lnTo>
                  <a:lnTo>
                    <a:pt x="1088" y="1442"/>
                  </a:lnTo>
                  <a:lnTo>
                    <a:pt x="1090" y="1457"/>
                  </a:lnTo>
                  <a:lnTo>
                    <a:pt x="1088" y="1473"/>
                  </a:lnTo>
                  <a:lnTo>
                    <a:pt x="1085" y="1507"/>
                  </a:lnTo>
                  <a:lnTo>
                    <a:pt x="1076" y="1543"/>
                  </a:lnTo>
                  <a:lnTo>
                    <a:pt x="1066" y="1581"/>
                  </a:lnTo>
                  <a:lnTo>
                    <a:pt x="1052" y="1615"/>
                  </a:lnTo>
                  <a:lnTo>
                    <a:pt x="1038" y="1646"/>
                  </a:lnTo>
                  <a:lnTo>
                    <a:pt x="1023" y="1674"/>
                  </a:lnTo>
                  <a:lnTo>
                    <a:pt x="1023" y="1674"/>
                  </a:lnTo>
                  <a:lnTo>
                    <a:pt x="1012" y="1694"/>
                  </a:lnTo>
                  <a:lnTo>
                    <a:pt x="995" y="1722"/>
                  </a:lnTo>
                  <a:lnTo>
                    <a:pt x="978" y="1755"/>
                  </a:lnTo>
                  <a:lnTo>
                    <a:pt x="959" y="1792"/>
                  </a:lnTo>
                  <a:lnTo>
                    <a:pt x="951" y="1815"/>
                  </a:lnTo>
                  <a:lnTo>
                    <a:pt x="942" y="1837"/>
                  </a:lnTo>
                  <a:lnTo>
                    <a:pt x="935" y="1861"/>
                  </a:lnTo>
                  <a:lnTo>
                    <a:pt x="930" y="1889"/>
                  </a:lnTo>
                  <a:lnTo>
                    <a:pt x="927" y="1914"/>
                  </a:lnTo>
                  <a:lnTo>
                    <a:pt x="923" y="1944"/>
                  </a:lnTo>
                  <a:lnTo>
                    <a:pt x="923" y="1975"/>
                  </a:lnTo>
                  <a:lnTo>
                    <a:pt x="927" y="2005"/>
                  </a:lnTo>
                  <a:lnTo>
                    <a:pt x="927" y="2005"/>
                  </a:lnTo>
                  <a:lnTo>
                    <a:pt x="899" y="1964"/>
                  </a:lnTo>
                  <a:lnTo>
                    <a:pt x="873" y="1925"/>
                  </a:lnTo>
                  <a:lnTo>
                    <a:pt x="849" y="1883"/>
                  </a:lnTo>
                  <a:lnTo>
                    <a:pt x="829" y="1844"/>
                  </a:lnTo>
                  <a:lnTo>
                    <a:pt x="808" y="1808"/>
                  </a:lnTo>
                  <a:lnTo>
                    <a:pt x="792" y="1772"/>
                  </a:lnTo>
                  <a:lnTo>
                    <a:pt x="777" y="1741"/>
                  </a:lnTo>
                  <a:lnTo>
                    <a:pt x="767" y="1712"/>
                  </a:lnTo>
                  <a:lnTo>
                    <a:pt x="767" y="1712"/>
                  </a:lnTo>
                  <a:close/>
                  <a:moveTo>
                    <a:pt x="1257" y="2236"/>
                  </a:moveTo>
                  <a:lnTo>
                    <a:pt x="1257" y="2236"/>
                  </a:lnTo>
                  <a:lnTo>
                    <a:pt x="1241" y="2234"/>
                  </a:lnTo>
                  <a:lnTo>
                    <a:pt x="1217" y="2229"/>
                  </a:lnTo>
                  <a:lnTo>
                    <a:pt x="1186" y="2222"/>
                  </a:lnTo>
                  <a:lnTo>
                    <a:pt x="1155" y="2212"/>
                  </a:lnTo>
                  <a:lnTo>
                    <a:pt x="1140" y="2205"/>
                  </a:lnTo>
                  <a:lnTo>
                    <a:pt x="1126" y="2198"/>
                  </a:lnTo>
                  <a:lnTo>
                    <a:pt x="1112" y="2189"/>
                  </a:lnTo>
                  <a:lnTo>
                    <a:pt x="1102" y="2181"/>
                  </a:lnTo>
                  <a:lnTo>
                    <a:pt x="1095" y="2171"/>
                  </a:lnTo>
                  <a:lnTo>
                    <a:pt x="1090" y="2162"/>
                  </a:lnTo>
                  <a:lnTo>
                    <a:pt x="1090" y="2150"/>
                  </a:lnTo>
                  <a:lnTo>
                    <a:pt x="1090" y="2145"/>
                  </a:lnTo>
                  <a:lnTo>
                    <a:pt x="1093" y="2140"/>
                  </a:lnTo>
                  <a:lnTo>
                    <a:pt x="1093" y="2140"/>
                  </a:lnTo>
                  <a:lnTo>
                    <a:pt x="1097" y="2136"/>
                  </a:lnTo>
                  <a:lnTo>
                    <a:pt x="1100" y="2134"/>
                  </a:lnTo>
                  <a:lnTo>
                    <a:pt x="1107" y="2134"/>
                  </a:lnTo>
                  <a:lnTo>
                    <a:pt x="1107" y="2134"/>
                  </a:lnTo>
                  <a:lnTo>
                    <a:pt x="1145" y="2138"/>
                  </a:lnTo>
                  <a:lnTo>
                    <a:pt x="1184" y="2145"/>
                  </a:lnTo>
                  <a:lnTo>
                    <a:pt x="1222" y="2148"/>
                  </a:lnTo>
                  <a:lnTo>
                    <a:pt x="1257" y="2150"/>
                  </a:lnTo>
                  <a:lnTo>
                    <a:pt x="1257" y="2150"/>
                  </a:lnTo>
                  <a:lnTo>
                    <a:pt x="1293" y="2148"/>
                  </a:lnTo>
                  <a:lnTo>
                    <a:pt x="1330" y="2145"/>
                  </a:lnTo>
                  <a:lnTo>
                    <a:pt x="1370" y="2138"/>
                  </a:lnTo>
                  <a:lnTo>
                    <a:pt x="1408" y="2134"/>
                  </a:lnTo>
                  <a:lnTo>
                    <a:pt x="1408" y="2134"/>
                  </a:lnTo>
                  <a:lnTo>
                    <a:pt x="1413" y="2134"/>
                  </a:lnTo>
                  <a:lnTo>
                    <a:pt x="1418" y="2136"/>
                  </a:lnTo>
                  <a:lnTo>
                    <a:pt x="1421" y="2140"/>
                  </a:lnTo>
                  <a:lnTo>
                    <a:pt x="1421" y="2140"/>
                  </a:lnTo>
                  <a:lnTo>
                    <a:pt x="1423" y="2145"/>
                  </a:lnTo>
                  <a:lnTo>
                    <a:pt x="1425" y="2150"/>
                  </a:lnTo>
                  <a:lnTo>
                    <a:pt x="1423" y="2162"/>
                  </a:lnTo>
                  <a:lnTo>
                    <a:pt x="1420" y="2171"/>
                  </a:lnTo>
                  <a:lnTo>
                    <a:pt x="1411" y="2181"/>
                  </a:lnTo>
                  <a:lnTo>
                    <a:pt x="1401" y="2189"/>
                  </a:lnTo>
                  <a:lnTo>
                    <a:pt x="1389" y="2198"/>
                  </a:lnTo>
                  <a:lnTo>
                    <a:pt x="1375" y="2205"/>
                  </a:lnTo>
                  <a:lnTo>
                    <a:pt x="1360" y="2212"/>
                  </a:lnTo>
                  <a:lnTo>
                    <a:pt x="1327" y="2222"/>
                  </a:lnTo>
                  <a:lnTo>
                    <a:pt x="1296" y="2229"/>
                  </a:lnTo>
                  <a:lnTo>
                    <a:pt x="1272" y="2234"/>
                  </a:lnTo>
                  <a:lnTo>
                    <a:pt x="1257" y="2236"/>
                  </a:lnTo>
                  <a:lnTo>
                    <a:pt x="1257" y="2236"/>
                  </a:lnTo>
                  <a:close/>
                  <a:moveTo>
                    <a:pt x="1494" y="2060"/>
                  </a:moveTo>
                  <a:lnTo>
                    <a:pt x="1494" y="2060"/>
                  </a:lnTo>
                  <a:lnTo>
                    <a:pt x="1473" y="2076"/>
                  </a:lnTo>
                  <a:lnTo>
                    <a:pt x="1452" y="2090"/>
                  </a:lnTo>
                  <a:lnTo>
                    <a:pt x="1428" y="2102"/>
                  </a:lnTo>
                  <a:lnTo>
                    <a:pt x="1404" y="2110"/>
                  </a:lnTo>
                  <a:lnTo>
                    <a:pt x="1377" y="2115"/>
                  </a:lnTo>
                  <a:lnTo>
                    <a:pt x="1363" y="2117"/>
                  </a:lnTo>
                  <a:lnTo>
                    <a:pt x="1349" y="2117"/>
                  </a:lnTo>
                  <a:lnTo>
                    <a:pt x="1334" y="2115"/>
                  </a:lnTo>
                  <a:lnTo>
                    <a:pt x="1318" y="2114"/>
                  </a:lnTo>
                  <a:lnTo>
                    <a:pt x="1301" y="2110"/>
                  </a:lnTo>
                  <a:lnTo>
                    <a:pt x="1284" y="2107"/>
                  </a:lnTo>
                  <a:lnTo>
                    <a:pt x="1284" y="2107"/>
                  </a:lnTo>
                  <a:lnTo>
                    <a:pt x="1281" y="2103"/>
                  </a:lnTo>
                  <a:lnTo>
                    <a:pt x="1277" y="2098"/>
                  </a:lnTo>
                  <a:lnTo>
                    <a:pt x="1274" y="2090"/>
                  </a:lnTo>
                  <a:lnTo>
                    <a:pt x="1272" y="2078"/>
                  </a:lnTo>
                  <a:lnTo>
                    <a:pt x="1272" y="2066"/>
                  </a:lnTo>
                  <a:lnTo>
                    <a:pt x="1275" y="2054"/>
                  </a:lnTo>
                  <a:lnTo>
                    <a:pt x="1279" y="2042"/>
                  </a:lnTo>
                  <a:lnTo>
                    <a:pt x="1287" y="2023"/>
                  </a:lnTo>
                  <a:lnTo>
                    <a:pt x="1287" y="2023"/>
                  </a:lnTo>
                  <a:lnTo>
                    <a:pt x="1296" y="2012"/>
                  </a:lnTo>
                  <a:lnTo>
                    <a:pt x="1305" y="2005"/>
                  </a:lnTo>
                  <a:lnTo>
                    <a:pt x="1313" y="1999"/>
                  </a:lnTo>
                  <a:lnTo>
                    <a:pt x="1322" y="1993"/>
                  </a:lnTo>
                  <a:lnTo>
                    <a:pt x="1341" y="1987"/>
                  </a:lnTo>
                  <a:lnTo>
                    <a:pt x="1360" y="1981"/>
                  </a:lnTo>
                  <a:lnTo>
                    <a:pt x="1377" y="1978"/>
                  </a:lnTo>
                  <a:lnTo>
                    <a:pt x="1392" y="1975"/>
                  </a:lnTo>
                  <a:lnTo>
                    <a:pt x="1406" y="1969"/>
                  </a:lnTo>
                  <a:lnTo>
                    <a:pt x="1411" y="1966"/>
                  </a:lnTo>
                  <a:lnTo>
                    <a:pt x="1415" y="1961"/>
                  </a:lnTo>
                  <a:lnTo>
                    <a:pt x="1415" y="1961"/>
                  </a:lnTo>
                  <a:lnTo>
                    <a:pt x="1420" y="1950"/>
                  </a:lnTo>
                  <a:lnTo>
                    <a:pt x="1423" y="1942"/>
                  </a:lnTo>
                  <a:lnTo>
                    <a:pt x="1423" y="1933"/>
                  </a:lnTo>
                  <a:lnTo>
                    <a:pt x="1423" y="1925"/>
                  </a:lnTo>
                  <a:lnTo>
                    <a:pt x="1421" y="1918"/>
                  </a:lnTo>
                  <a:lnTo>
                    <a:pt x="1418" y="1911"/>
                  </a:lnTo>
                  <a:lnTo>
                    <a:pt x="1409" y="1899"/>
                  </a:lnTo>
                  <a:lnTo>
                    <a:pt x="1409" y="1899"/>
                  </a:lnTo>
                  <a:lnTo>
                    <a:pt x="1404" y="1894"/>
                  </a:lnTo>
                  <a:lnTo>
                    <a:pt x="1396" y="1889"/>
                  </a:lnTo>
                  <a:lnTo>
                    <a:pt x="1389" y="1887"/>
                  </a:lnTo>
                  <a:lnTo>
                    <a:pt x="1380" y="1885"/>
                  </a:lnTo>
                  <a:lnTo>
                    <a:pt x="1363" y="1887"/>
                  </a:lnTo>
                  <a:lnTo>
                    <a:pt x="1348" y="1890"/>
                  </a:lnTo>
                  <a:lnTo>
                    <a:pt x="1348" y="1890"/>
                  </a:lnTo>
                  <a:lnTo>
                    <a:pt x="1320" y="1899"/>
                  </a:lnTo>
                  <a:lnTo>
                    <a:pt x="1296" y="1909"/>
                  </a:lnTo>
                  <a:lnTo>
                    <a:pt x="1275" y="1923"/>
                  </a:lnTo>
                  <a:lnTo>
                    <a:pt x="1258" y="1938"/>
                  </a:lnTo>
                  <a:lnTo>
                    <a:pt x="1258" y="1942"/>
                  </a:lnTo>
                  <a:lnTo>
                    <a:pt x="1258" y="1942"/>
                  </a:lnTo>
                  <a:lnTo>
                    <a:pt x="1257" y="1940"/>
                  </a:lnTo>
                  <a:lnTo>
                    <a:pt x="1257" y="1940"/>
                  </a:lnTo>
                  <a:lnTo>
                    <a:pt x="1255" y="1942"/>
                  </a:lnTo>
                  <a:lnTo>
                    <a:pt x="1255" y="1938"/>
                  </a:lnTo>
                  <a:lnTo>
                    <a:pt x="1255" y="1938"/>
                  </a:lnTo>
                  <a:lnTo>
                    <a:pt x="1238" y="1923"/>
                  </a:lnTo>
                  <a:lnTo>
                    <a:pt x="1217" y="1909"/>
                  </a:lnTo>
                  <a:lnTo>
                    <a:pt x="1193" y="1899"/>
                  </a:lnTo>
                  <a:lnTo>
                    <a:pt x="1165" y="1890"/>
                  </a:lnTo>
                  <a:lnTo>
                    <a:pt x="1165" y="1890"/>
                  </a:lnTo>
                  <a:lnTo>
                    <a:pt x="1150" y="1887"/>
                  </a:lnTo>
                  <a:lnTo>
                    <a:pt x="1133" y="1885"/>
                  </a:lnTo>
                  <a:lnTo>
                    <a:pt x="1124" y="1887"/>
                  </a:lnTo>
                  <a:lnTo>
                    <a:pt x="1116" y="1889"/>
                  </a:lnTo>
                  <a:lnTo>
                    <a:pt x="1109" y="1894"/>
                  </a:lnTo>
                  <a:lnTo>
                    <a:pt x="1102" y="1899"/>
                  </a:lnTo>
                  <a:lnTo>
                    <a:pt x="1102" y="1899"/>
                  </a:lnTo>
                  <a:lnTo>
                    <a:pt x="1095" y="1911"/>
                  </a:lnTo>
                  <a:lnTo>
                    <a:pt x="1092" y="1918"/>
                  </a:lnTo>
                  <a:lnTo>
                    <a:pt x="1090" y="1925"/>
                  </a:lnTo>
                  <a:lnTo>
                    <a:pt x="1088" y="1933"/>
                  </a:lnTo>
                  <a:lnTo>
                    <a:pt x="1090" y="1942"/>
                  </a:lnTo>
                  <a:lnTo>
                    <a:pt x="1092" y="1950"/>
                  </a:lnTo>
                  <a:lnTo>
                    <a:pt x="1097" y="1961"/>
                  </a:lnTo>
                  <a:lnTo>
                    <a:pt x="1097" y="1961"/>
                  </a:lnTo>
                  <a:lnTo>
                    <a:pt x="1102" y="1966"/>
                  </a:lnTo>
                  <a:lnTo>
                    <a:pt x="1107" y="1969"/>
                  </a:lnTo>
                  <a:lnTo>
                    <a:pt x="1119" y="1975"/>
                  </a:lnTo>
                  <a:lnTo>
                    <a:pt x="1134" y="1978"/>
                  </a:lnTo>
                  <a:lnTo>
                    <a:pt x="1153" y="1981"/>
                  </a:lnTo>
                  <a:lnTo>
                    <a:pt x="1171" y="1987"/>
                  </a:lnTo>
                  <a:lnTo>
                    <a:pt x="1189" y="1993"/>
                  </a:lnTo>
                  <a:lnTo>
                    <a:pt x="1200" y="1999"/>
                  </a:lnTo>
                  <a:lnTo>
                    <a:pt x="1208" y="2005"/>
                  </a:lnTo>
                  <a:lnTo>
                    <a:pt x="1217" y="2012"/>
                  </a:lnTo>
                  <a:lnTo>
                    <a:pt x="1226" y="2023"/>
                  </a:lnTo>
                  <a:lnTo>
                    <a:pt x="1226" y="2023"/>
                  </a:lnTo>
                  <a:lnTo>
                    <a:pt x="1231" y="2031"/>
                  </a:lnTo>
                  <a:lnTo>
                    <a:pt x="1234" y="2042"/>
                  </a:lnTo>
                  <a:lnTo>
                    <a:pt x="1238" y="2054"/>
                  </a:lnTo>
                  <a:lnTo>
                    <a:pt x="1239" y="2066"/>
                  </a:lnTo>
                  <a:lnTo>
                    <a:pt x="1241" y="2078"/>
                  </a:lnTo>
                  <a:lnTo>
                    <a:pt x="1239" y="2090"/>
                  </a:lnTo>
                  <a:lnTo>
                    <a:pt x="1234" y="2098"/>
                  </a:lnTo>
                  <a:lnTo>
                    <a:pt x="1232" y="2103"/>
                  </a:lnTo>
                  <a:lnTo>
                    <a:pt x="1227" y="2107"/>
                  </a:lnTo>
                  <a:lnTo>
                    <a:pt x="1227" y="2107"/>
                  </a:lnTo>
                  <a:lnTo>
                    <a:pt x="1210" y="2110"/>
                  </a:lnTo>
                  <a:lnTo>
                    <a:pt x="1195" y="2114"/>
                  </a:lnTo>
                  <a:lnTo>
                    <a:pt x="1179" y="2115"/>
                  </a:lnTo>
                  <a:lnTo>
                    <a:pt x="1164" y="2117"/>
                  </a:lnTo>
                  <a:lnTo>
                    <a:pt x="1148" y="2117"/>
                  </a:lnTo>
                  <a:lnTo>
                    <a:pt x="1134" y="2115"/>
                  </a:lnTo>
                  <a:lnTo>
                    <a:pt x="1109" y="2110"/>
                  </a:lnTo>
                  <a:lnTo>
                    <a:pt x="1083" y="2102"/>
                  </a:lnTo>
                  <a:lnTo>
                    <a:pt x="1061" y="2090"/>
                  </a:lnTo>
                  <a:lnTo>
                    <a:pt x="1038" y="2076"/>
                  </a:lnTo>
                  <a:lnTo>
                    <a:pt x="1019" y="2060"/>
                  </a:lnTo>
                  <a:lnTo>
                    <a:pt x="1019" y="2060"/>
                  </a:lnTo>
                  <a:lnTo>
                    <a:pt x="1009" y="2050"/>
                  </a:lnTo>
                  <a:lnTo>
                    <a:pt x="1000" y="2042"/>
                  </a:lnTo>
                  <a:lnTo>
                    <a:pt x="994" y="2030"/>
                  </a:lnTo>
                  <a:lnTo>
                    <a:pt x="988" y="2019"/>
                  </a:lnTo>
                  <a:lnTo>
                    <a:pt x="983" y="2007"/>
                  </a:lnTo>
                  <a:lnTo>
                    <a:pt x="982" y="1995"/>
                  </a:lnTo>
                  <a:lnTo>
                    <a:pt x="980" y="1983"/>
                  </a:lnTo>
                  <a:lnTo>
                    <a:pt x="978" y="1969"/>
                  </a:lnTo>
                  <a:lnTo>
                    <a:pt x="980" y="1944"/>
                  </a:lnTo>
                  <a:lnTo>
                    <a:pt x="987" y="1916"/>
                  </a:lnTo>
                  <a:lnTo>
                    <a:pt x="995" y="1889"/>
                  </a:lnTo>
                  <a:lnTo>
                    <a:pt x="1007" y="1859"/>
                  </a:lnTo>
                  <a:lnTo>
                    <a:pt x="1021" y="1832"/>
                  </a:lnTo>
                  <a:lnTo>
                    <a:pt x="1037" y="1804"/>
                  </a:lnTo>
                  <a:lnTo>
                    <a:pt x="1054" y="1779"/>
                  </a:lnTo>
                  <a:lnTo>
                    <a:pt x="1071" y="1753"/>
                  </a:lnTo>
                  <a:lnTo>
                    <a:pt x="1107" y="1708"/>
                  </a:lnTo>
                  <a:lnTo>
                    <a:pt x="1138" y="1670"/>
                  </a:lnTo>
                  <a:lnTo>
                    <a:pt x="1138" y="1670"/>
                  </a:lnTo>
                  <a:lnTo>
                    <a:pt x="1169" y="1638"/>
                  </a:lnTo>
                  <a:lnTo>
                    <a:pt x="1183" y="1624"/>
                  </a:lnTo>
                  <a:lnTo>
                    <a:pt x="1196" y="1610"/>
                  </a:lnTo>
                  <a:lnTo>
                    <a:pt x="1210" y="1600"/>
                  </a:lnTo>
                  <a:lnTo>
                    <a:pt x="1224" y="1591"/>
                  </a:lnTo>
                  <a:lnTo>
                    <a:pt x="1239" y="1586"/>
                  </a:lnTo>
                  <a:lnTo>
                    <a:pt x="1255" y="1583"/>
                  </a:lnTo>
                  <a:lnTo>
                    <a:pt x="1255" y="1583"/>
                  </a:lnTo>
                  <a:lnTo>
                    <a:pt x="1257" y="1583"/>
                  </a:lnTo>
                  <a:lnTo>
                    <a:pt x="1257" y="1583"/>
                  </a:lnTo>
                  <a:lnTo>
                    <a:pt x="1258" y="1583"/>
                  </a:lnTo>
                  <a:lnTo>
                    <a:pt x="1258" y="1583"/>
                  </a:lnTo>
                  <a:lnTo>
                    <a:pt x="1274" y="1586"/>
                  </a:lnTo>
                  <a:lnTo>
                    <a:pt x="1289" y="1591"/>
                  </a:lnTo>
                  <a:lnTo>
                    <a:pt x="1303" y="1600"/>
                  </a:lnTo>
                  <a:lnTo>
                    <a:pt x="1317" y="1610"/>
                  </a:lnTo>
                  <a:lnTo>
                    <a:pt x="1330" y="1624"/>
                  </a:lnTo>
                  <a:lnTo>
                    <a:pt x="1344" y="1638"/>
                  </a:lnTo>
                  <a:lnTo>
                    <a:pt x="1373" y="1670"/>
                  </a:lnTo>
                  <a:lnTo>
                    <a:pt x="1373" y="1670"/>
                  </a:lnTo>
                  <a:lnTo>
                    <a:pt x="1406" y="1708"/>
                  </a:lnTo>
                  <a:lnTo>
                    <a:pt x="1442" y="1753"/>
                  </a:lnTo>
                  <a:lnTo>
                    <a:pt x="1459" y="1779"/>
                  </a:lnTo>
                  <a:lnTo>
                    <a:pt x="1476" y="1804"/>
                  </a:lnTo>
                  <a:lnTo>
                    <a:pt x="1492" y="1832"/>
                  </a:lnTo>
                  <a:lnTo>
                    <a:pt x="1506" y="1859"/>
                  </a:lnTo>
                  <a:lnTo>
                    <a:pt x="1518" y="1889"/>
                  </a:lnTo>
                  <a:lnTo>
                    <a:pt x="1526" y="1916"/>
                  </a:lnTo>
                  <a:lnTo>
                    <a:pt x="1531" y="1944"/>
                  </a:lnTo>
                  <a:lnTo>
                    <a:pt x="1533" y="1969"/>
                  </a:lnTo>
                  <a:lnTo>
                    <a:pt x="1533" y="1983"/>
                  </a:lnTo>
                  <a:lnTo>
                    <a:pt x="1531" y="1995"/>
                  </a:lnTo>
                  <a:lnTo>
                    <a:pt x="1528" y="2007"/>
                  </a:lnTo>
                  <a:lnTo>
                    <a:pt x="1525" y="2019"/>
                  </a:lnTo>
                  <a:lnTo>
                    <a:pt x="1518" y="2030"/>
                  </a:lnTo>
                  <a:lnTo>
                    <a:pt x="1511" y="2042"/>
                  </a:lnTo>
                  <a:lnTo>
                    <a:pt x="1502" y="2050"/>
                  </a:lnTo>
                  <a:lnTo>
                    <a:pt x="1494" y="2060"/>
                  </a:lnTo>
                  <a:lnTo>
                    <a:pt x="1494" y="2060"/>
                  </a:lnTo>
                  <a:close/>
                  <a:moveTo>
                    <a:pt x="1741" y="1712"/>
                  </a:moveTo>
                  <a:lnTo>
                    <a:pt x="1741" y="1712"/>
                  </a:lnTo>
                  <a:lnTo>
                    <a:pt x="1731" y="1741"/>
                  </a:lnTo>
                  <a:lnTo>
                    <a:pt x="1717" y="1772"/>
                  </a:lnTo>
                  <a:lnTo>
                    <a:pt x="1700" y="1808"/>
                  </a:lnTo>
                  <a:lnTo>
                    <a:pt x="1681" y="1844"/>
                  </a:lnTo>
                  <a:lnTo>
                    <a:pt x="1659" y="1883"/>
                  </a:lnTo>
                  <a:lnTo>
                    <a:pt x="1635" y="1925"/>
                  </a:lnTo>
                  <a:lnTo>
                    <a:pt x="1611" y="1964"/>
                  </a:lnTo>
                  <a:lnTo>
                    <a:pt x="1583" y="2005"/>
                  </a:lnTo>
                  <a:lnTo>
                    <a:pt x="1583" y="2005"/>
                  </a:lnTo>
                  <a:lnTo>
                    <a:pt x="1585" y="1975"/>
                  </a:lnTo>
                  <a:lnTo>
                    <a:pt x="1585" y="1944"/>
                  </a:lnTo>
                  <a:lnTo>
                    <a:pt x="1583" y="1914"/>
                  </a:lnTo>
                  <a:lnTo>
                    <a:pt x="1580" y="1889"/>
                  </a:lnTo>
                  <a:lnTo>
                    <a:pt x="1573" y="1861"/>
                  </a:lnTo>
                  <a:lnTo>
                    <a:pt x="1566" y="1837"/>
                  </a:lnTo>
                  <a:lnTo>
                    <a:pt x="1559" y="1815"/>
                  </a:lnTo>
                  <a:lnTo>
                    <a:pt x="1550" y="1792"/>
                  </a:lnTo>
                  <a:lnTo>
                    <a:pt x="1531" y="1755"/>
                  </a:lnTo>
                  <a:lnTo>
                    <a:pt x="1513" y="1722"/>
                  </a:lnTo>
                  <a:lnTo>
                    <a:pt x="1497" y="1694"/>
                  </a:lnTo>
                  <a:lnTo>
                    <a:pt x="1485" y="1674"/>
                  </a:lnTo>
                  <a:lnTo>
                    <a:pt x="1485" y="1674"/>
                  </a:lnTo>
                  <a:lnTo>
                    <a:pt x="1470" y="1646"/>
                  </a:lnTo>
                  <a:lnTo>
                    <a:pt x="1456" y="1615"/>
                  </a:lnTo>
                  <a:lnTo>
                    <a:pt x="1442" y="1581"/>
                  </a:lnTo>
                  <a:lnTo>
                    <a:pt x="1432" y="1543"/>
                  </a:lnTo>
                  <a:lnTo>
                    <a:pt x="1423" y="1507"/>
                  </a:lnTo>
                  <a:lnTo>
                    <a:pt x="1420" y="1473"/>
                  </a:lnTo>
                  <a:lnTo>
                    <a:pt x="1420" y="1457"/>
                  </a:lnTo>
                  <a:lnTo>
                    <a:pt x="1420" y="1442"/>
                  </a:lnTo>
                  <a:lnTo>
                    <a:pt x="1423" y="1430"/>
                  </a:lnTo>
                  <a:lnTo>
                    <a:pt x="1427" y="1418"/>
                  </a:lnTo>
                  <a:lnTo>
                    <a:pt x="1427" y="1418"/>
                  </a:lnTo>
                  <a:lnTo>
                    <a:pt x="1442" y="1411"/>
                  </a:lnTo>
                  <a:lnTo>
                    <a:pt x="1458" y="1402"/>
                  </a:lnTo>
                  <a:lnTo>
                    <a:pt x="1473" y="1394"/>
                  </a:lnTo>
                  <a:lnTo>
                    <a:pt x="1489" y="1382"/>
                  </a:lnTo>
                  <a:lnTo>
                    <a:pt x="1504" y="1370"/>
                  </a:lnTo>
                  <a:lnTo>
                    <a:pt x="1518" y="1358"/>
                  </a:lnTo>
                  <a:lnTo>
                    <a:pt x="1531" y="1342"/>
                  </a:lnTo>
                  <a:lnTo>
                    <a:pt x="1544" y="1327"/>
                  </a:lnTo>
                  <a:lnTo>
                    <a:pt x="1544" y="1327"/>
                  </a:lnTo>
                  <a:lnTo>
                    <a:pt x="1562" y="1294"/>
                  </a:lnTo>
                  <a:lnTo>
                    <a:pt x="1573" y="1280"/>
                  </a:lnTo>
                  <a:lnTo>
                    <a:pt x="1583" y="1265"/>
                  </a:lnTo>
                  <a:lnTo>
                    <a:pt x="1595" y="1251"/>
                  </a:lnTo>
                  <a:lnTo>
                    <a:pt x="1607" y="1241"/>
                  </a:lnTo>
                  <a:lnTo>
                    <a:pt x="1623" y="1230"/>
                  </a:lnTo>
                  <a:lnTo>
                    <a:pt x="1640" y="1223"/>
                  </a:lnTo>
                  <a:lnTo>
                    <a:pt x="1640" y="1223"/>
                  </a:lnTo>
                  <a:lnTo>
                    <a:pt x="1652" y="1220"/>
                  </a:lnTo>
                  <a:lnTo>
                    <a:pt x="1666" y="1218"/>
                  </a:lnTo>
                  <a:lnTo>
                    <a:pt x="1678" y="1218"/>
                  </a:lnTo>
                  <a:lnTo>
                    <a:pt x="1691" y="1218"/>
                  </a:lnTo>
                  <a:lnTo>
                    <a:pt x="1703" y="1222"/>
                  </a:lnTo>
                  <a:lnTo>
                    <a:pt x="1715" y="1225"/>
                  </a:lnTo>
                  <a:lnTo>
                    <a:pt x="1727" y="1229"/>
                  </a:lnTo>
                  <a:lnTo>
                    <a:pt x="1739" y="1234"/>
                  </a:lnTo>
                  <a:lnTo>
                    <a:pt x="1739" y="1234"/>
                  </a:lnTo>
                  <a:lnTo>
                    <a:pt x="1746" y="1239"/>
                  </a:lnTo>
                  <a:lnTo>
                    <a:pt x="1753" y="1246"/>
                  </a:lnTo>
                  <a:lnTo>
                    <a:pt x="1767" y="1260"/>
                  </a:lnTo>
                  <a:lnTo>
                    <a:pt x="1777" y="1275"/>
                  </a:lnTo>
                  <a:lnTo>
                    <a:pt x="1784" y="1294"/>
                  </a:lnTo>
                  <a:lnTo>
                    <a:pt x="1791" y="1313"/>
                  </a:lnTo>
                  <a:lnTo>
                    <a:pt x="1794" y="1332"/>
                  </a:lnTo>
                  <a:lnTo>
                    <a:pt x="1801" y="1371"/>
                  </a:lnTo>
                  <a:lnTo>
                    <a:pt x="1801" y="1371"/>
                  </a:lnTo>
                  <a:lnTo>
                    <a:pt x="1801" y="1411"/>
                  </a:lnTo>
                  <a:lnTo>
                    <a:pt x="1800" y="1454"/>
                  </a:lnTo>
                  <a:lnTo>
                    <a:pt x="1796" y="1498"/>
                  </a:lnTo>
                  <a:lnTo>
                    <a:pt x="1789" y="1545"/>
                  </a:lnTo>
                  <a:lnTo>
                    <a:pt x="1781" y="1590"/>
                  </a:lnTo>
                  <a:lnTo>
                    <a:pt x="1770" y="1634"/>
                  </a:lnTo>
                  <a:lnTo>
                    <a:pt x="1757" y="1675"/>
                  </a:lnTo>
                  <a:lnTo>
                    <a:pt x="1741" y="1712"/>
                  </a:lnTo>
                  <a:lnTo>
                    <a:pt x="1741" y="1712"/>
                  </a:lnTo>
                  <a:close/>
                  <a:moveTo>
                    <a:pt x="2145" y="1358"/>
                  </a:moveTo>
                  <a:lnTo>
                    <a:pt x="2145" y="1358"/>
                  </a:lnTo>
                  <a:lnTo>
                    <a:pt x="2130" y="1368"/>
                  </a:lnTo>
                  <a:lnTo>
                    <a:pt x="2112" y="1375"/>
                  </a:lnTo>
                  <a:lnTo>
                    <a:pt x="2078" y="1390"/>
                  </a:lnTo>
                  <a:lnTo>
                    <a:pt x="2059" y="1397"/>
                  </a:lnTo>
                  <a:lnTo>
                    <a:pt x="2044" y="1407"/>
                  </a:lnTo>
                  <a:lnTo>
                    <a:pt x="2028" y="1419"/>
                  </a:lnTo>
                  <a:lnTo>
                    <a:pt x="2021" y="1426"/>
                  </a:lnTo>
                  <a:lnTo>
                    <a:pt x="2016" y="1435"/>
                  </a:lnTo>
                  <a:lnTo>
                    <a:pt x="2016" y="1435"/>
                  </a:lnTo>
                  <a:lnTo>
                    <a:pt x="2006" y="1450"/>
                  </a:lnTo>
                  <a:lnTo>
                    <a:pt x="1997" y="1468"/>
                  </a:lnTo>
                  <a:lnTo>
                    <a:pt x="1989" y="1486"/>
                  </a:lnTo>
                  <a:lnTo>
                    <a:pt x="1982" y="1507"/>
                  </a:lnTo>
                  <a:lnTo>
                    <a:pt x="1975" y="1528"/>
                  </a:lnTo>
                  <a:lnTo>
                    <a:pt x="1970" y="1548"/>
                  </a:lnTo>
                  <a:lnTo>
                    <a:pt x="1966" y="1569"/>
                  </a:lnTo>
                  <a:lnTo>
                    <a:pt x="1963" y="1590"/>
                  </a:lnTo>
                  <a:lnTo>
                    <a:pt x="1963" y="1590"/>
                  </a:lnTo>
                  <a:lnTo>
                    <a:pt x="1954" y="1674"/>
                  </a:lnTo>
                  <a:lnTo>
                    <a:pt x="1949" y="1717"/>
                  </a:lnTo>
                  <a:lnTo>
                    <a:pt x="1944" y="1760"/>
                  </a:lnTo>
                  <a:lnTo>
                    <a:pt x="1934" y="1801"/>
                  </a:lnTo>
                  <a:lnTo>
                    <a:pt x="1928" y="1822"/>
                  </a:lnTo>
                  <a:lnTo>
                    <a:pt x="1920" y="1842"/>
                  </a:lnTo>
                  <a:lnTo>
                    <a:pt x="1913" y="1861"/>
                  </a:lnTo>
                  <a:lnTo>
                    <a:pt x="1903" y="1880"/>
                  </a:lnTo>
                  <a:lnTo>
                    <a:pt x="1891" y="1899"/>
                  </a:lnTo>
                  <a:lnTo>
                    <a:pt x="1879" y="1916"/>
                  </a:lnTo>
                  <a:lnTo>
                    <a:pt x="1879" y="1916"/>
                  </a:lnTo>
                  <a:lnTo>
                    <a:pt x="1877" y="1904"/>
                  </a:lnTo>
                  <a:lnTo>
                    <a:pt x="1875" y="1894"/>
                  </a:lnTo>
                  <a:lnTo>
                    <a:pt x="1875" y="1865"/>
                  </a:lnTo>
                  <a:lnTo>
                    <a:pt x="1880" y="1832"/>
                  </a:lnTo>
                  <a:lnTo>
                    <a:pt x="1886" y="1792"/>
                  </a:lnTo>
                  <a:lnTo>
                    <a:pt x="1891" y="1749"/>
                  </a:lnTo>
                  <a:lnTo>
                    <a:pt x="1898" y="1703"/>
                  </a:lnTo>
                  <a:lnTo>
                    <a:pt x="1901" y="1651"/>
                  </a:lnTo>
                  <a:lnTo>
                    <a:pt x="1904" y="1596"/>
                  </a:lnTo>
                  <a:lnTo>
                    <a:pt x="1904" y="1596"/>
                  </a:lnTo>
                  <a:lnTo>
                    <a:pt x="1904" y="1576"/>
                  </a:lnTo>
                  <a:lnTo>
                    <a:pt x="1908" y="1555"/>
                  </a:lnTo>
                  <a:lnTo>
                    <a:pt x="1913" y="1533"/>
                  </a:lnTo>
                  <a:lnTo>
                    <a:pt x="1918" y="1512"/>
                  </a:lnTo>
                  <a:lnTo>
                    <a:pt x="1927" y="1492"/>
                  </a:lnTo>
                  <a:lnTo>
                    <a:pt x="1935" y="1471"/>
                  </a:lnTo>
                  <a:lnTo>
                    <a:pt x="1946" y="1452"/>
                  </a:lnTo>
                  <a:lnTo>
                    <a:pt x="1958" y="1437"/>
                  </a:lnTo>
                  <a:lnTo>
                    <a:pt x="1958" y="1437"/>
                  </a:lnTo>
                  <a:lnTo>
                    <a:pt x="1923" y="1435"/>
                  </a:lnTo>
                  <a:lnTo>
                    <a:pt x="1904" y="1433"/>
                  </a:lnTo>
                  <a:lnTo>
                    <a:pt x="1898" y="1433"/>
                  </a:lnTo>
                  <a:lnTo>
                    <a:pt x="1894" y="1430"/>
                  </a:lnTo>
                  <a:lnTo>
                    <a:pt x="1892" y="1426"/>
                  </a:lnTo>
                  <a:lnTo>
                    <a:pt x="1891" y="1421"/>
                  </a:lnTo>
                  <a:lnTo>
                    <a:pt x="1891" y="1421"/>
                  </a:lnTo>
                  <a:lnTo>
                    <a:pt x="1889" y="1413"/>
                  </a:lnTo>
                  <a:lnTo>
                    <a:pt x="1889" y="1406"/>
                  </a:lnTo>
                  <a:lnTo>
                    <a:pt x="1891" y="1399"/>
                  </a:lnTo>
                  <a:lnTo>
                    <a:pt x="1894" y="1392"/>
                  </a:lnTo>
                  <a:lnTo>
                    <a:pt x="1901" y="1376"/>
                  </a:lnTo>
                  <a:lnTo>
                    <a:pt x="1911" y="1363"/>
                  </a:lnTo>
                  <a:lnTo>
                    <a:pt x="1911" y="1363"/>
                  </a:lnTo>
                  <a:lnTo>
                    <a:pt x="1920" y="1354"/>
                  </a:lnTo>
                  <a:lnTo>
                    <a:pt x="1928" y="1347"/>
                  </a:lnTo>
                  <a:lnTo>
                    <a:pt x="1937" y="1342"/>
                  </a:lnTo>
                  <a:lnTo>
                    <a:pt x="1947" y="1339"/>
                  </a:lnTo>
                  <a:lnTo>
                    <a:pt x="1966" y="1332"/>
                  </a:lnTo>
                  <a:lnTo>
                    <a:pt x="1989" y="1330"/>
                  </a:lnTo>
                  <a:lnTo>
                    <a:pt x="2030" y="1328"/>
                  </a:lnTo>
                  <a:lnTo>
                    <a:pt x="2052" y="1327"/>
                  </a:lnTo>
                  <a:lnTo>
                    <a:pt x="2073" y="1321"/>
                  </a:lnTo>
                  <a:lnTo>
                    <a:pt x="2073" y="1321"/>
                  </a:lnTo>
                  <a:lnTo>
                    <a:pt x="2102" y="1309"/>
                  </a:lnTo>
                  <a:lnTo>
                    <a:pt x="2119" y="1303"/>
                  </a:lnTo>
                  <a:lnTo>
                    <a:pt x="2133" y="1294"/>
                  </a:lnTo>
                  <a:lnTo>
                    <a:pt x="2147" y="1284"/>
                  </a:lnTo>
                  <a:lnTo>
                    <a:pt x="2159" y="1272"/>
                  </a:lnTo>
                  <a:lnTo>
                    <a:pt x="2162" y="1263"/>
                  </a:lnTo>
                  <a:lnTo>
                    <a:pt x="2166" y="1256"/>
                  </a:lnTo>
                  <a:lnTo>
                    <a:pt x="2169" y="1248"/>
                  </a:lnTo>
                  <a:lnTo>
                    <a:pt x="2171" y="1237"/>
                  </a:lnTo>
                  <a:lnTo>
                    <a:pt x="2171" y="1237"/>
                  </a:lnTo>
                  <a:lnTo>
                    <a:pt x="2169" y="1232"/>
                  </a:lnTo>
                  <a:lnTo>
                    <a:pt x="2166" y="1227"/>
                  </a:lnTo>
                  <a:lnTo>
                    <a:pt x="2161" y="1222"/>
                  </a:lnTo>
                  <a:lnTo>
                    <a:pt x="2154" y="1217"/>
                  </a:lnTo>
                  <a:lnTo>
                    <a:pt x="2136" y="1210"/>
                  </a:lnTo>
                  <a:lnTo>
                    <a:pt x="2118" y="1203"/>
                  </a:lnTo>
                  <a:lnTo>
                    <a:pt x="2097" y="1199"/>
                  </a:lnTo>
                  <a:lnTo>
                    <a:pt x="2080" y="1198"/>
                  </a:lnTo>
                  <a:lnTo>
                    <a:pt x="2063" y="1196"/>
                  </a:lnTo>
                  <a:lnTo>
                    <a:pt x="2063" y="1196"/>
                  </a:lnTo>
                  <a:lnTo>
                    <a:pt x="2047" y="1198"/>
                  </a:lnTo>
                  <a:lnTo>
                    <a:pt x="2033" y="1199"/>
                  </a:lnTo>
                  <a:lnTo>
                    <a:pt x="2023" y="1203"/>
                  </a:lnTo>
                  <a:lnTo>
                    <a:pt x="2013" y="1208"/>
                  </a:lnTo>
                  <a:lnTo>
                    <a:pt x="1996" y="1217"/>
                  </a:lnTo>
                  <a:lnTo>
                    <a:pt x="1983" y="1227"/>
                  </a:lnTo>
                  <a:lnTo>
                    <a:pt x="1971" y="1237"/>
                  </a:lnTo>
                  <a:lnTo>
                    <a:pt x="1958" y="1246"/>
                  </a:lnTo>
                  <a:lnTo>
                    <a:pt x="1951" y="1249"/>
                  </a:lnTo>
                  <a:lnTo>
                    <a:pt x="1944" y="1253"/>
                  </a:lnTo>
                  <a:lnTo>
                    <a:pt x="1934" y="1256"/>
                  </a:lnTo>
                  <a:lnTo>
                    <a:pt x="1923" y="1256"/>
                  </a:lnTo>
                  <a:lnTo>
                    <a:pt x="1923" y="1256"/>
                  </a:lnTo>
                  <a:lnTo>
                    <a:pt x="1915" y="1258"/>
                  </a:lnTo>
                  <a:lnTo>
                    <a:pt x="1906" y="1256"/>
                  </a:lnTo>
                  <a:lnTo>
                    <a:pt x="1899" y="1254"/>
                  </a:lnTo>
                  <a:lnTo>
                    <a:pt x="1891" y="1251"/>
                  </a:lnTo>
                  <a:lnTo>
                    <a:pt x="1879" y="1242"/>
                  </a:lnTo>
                  <a:lnTo>
                    <a:pt x="1868" y="1230"/>
                  </a:lnTo>
                  <a:lnTo>
                    <a:pt x="1860" y="1217"/>
                  </a:lnTo>
                  <a:lnTo>
                    <a:pt x="1851" y="1203"/>
                  </a:lnTo>
                  <a:lnTo>
                    <a:pt x="1837" y="1177"/>
                  </a:lnTo>
                  <a:lnTo>
                    <a:pt x="1837" y="1177"/>
                  </a:lnTo>
                  <a:lnTo>
                    <a:pt x="1829" y="1155"/>
                  </a:lnTo>
                  <a:lnTo>
                    <a:pt x="1822" y="1131"/>
                  </a:lnTo>
                  <a:lnTo>
                    <a:pt x="1817" y="1105"/>
                  </a:lnTo>
                  <a:lnTo>
                    <a:pt x="1815" y="1091"/>
                  </a:lnTo>
                  <a:lnTo>
                    <a:pt x="1815" y="1079"/>
                  </a:lnTo>
                  <a:lnTo>
                    <a:pt x="1817" y="1069"/>
                  </a:lnTo>
                  <a:lnTo>
                    <a:pt x="1820" y="1058"/>
                  </a:lnTo>
                  <a:lnTo>
                    <a:pt x="1825" y="1050"/>
                  </a:lnTo>
                  <a:lnTo>
                    <a:pt x="1834" y="1041"/>
                  </a:lnTo>
                  <a:lnTo>
                    <a:pt x="1843" y="1036"/>
                  </a:lnTo>
                  <a:lnTo>
                    <a:pt x="1855" y="1033"/>
                  </a:lnTo>
                  <a:lnTo>
                    <a:pt x="1870" y="1031"/>
                  </a:lnTo>
                  <a:lnTo>
                    <a:pt x="1887" y="1033"/>
                  </a:lnTo>
                  <a:lnTo>
                    <a:pt x="1887" y="1033"/>
                  </a:lnTo>
                  <a:lnTo>
                    <a:pt x="1896" y="1036"/>
                  </a:lnTo>
                  <a:lnTo>
                    <a:pt x="1904" y="1040"/>
                  </a:lnTo>
                  <a:lnTo>
                    <a:pt x="1913" y="1045"/>
                  </a:lnTo>
                  <a:lnTo>
                    <a:pt x="1918" y="1052"/>
                  </a:lnTo>
                  <a:lnTo>
                    <a:pt x="1923" y="1058"/>
                  </a:lnTo>
                  <a:lnTo>
                    <a:pt x="1928" y="1067"/>
                  </a:lnTo>
                  <a:lnTo>
                    <a:pt x="1932" y="1076"/>
                  </a:lnTo>
                  <a:lnTo>
                    <a:pt x="1934" y="1086"/>
                  </a:lnTo>
                  <a:lnTo>
                    <a:pt x="1935" y="1096"/>
                  </a:lnTo>
                  <a:lnTo>
                    <a:pt x="1934" y="1107"/>
                  </a:lnTo>
                  <a:lnTo>
                    <a:pt x="1934" y="1117"/>
                  </a:lnTo>
                  <a:lnTo>
                    <a:pt x="1930" y="1127"/>
                  </a:lnTo>
                  <a:lnTo>
                    <a:pt x="1927" y="1138"/>
                  </a:lnTo>
                  <a:lnTo>
                    <a:pt x="1923" y="1148"/>
                  </a:lnTo>
                  <a:lnTo>
                    <a:pt x="1916" y="1156"/>
                  </a:lnTo>
                  <a:lnTo>
                    <a:pt x="1910" y="1167"/>
                  </a:lnTo>
                  <a:lnTo>
                    <a:pt x="1910" y="1167"/>
                  </a:lnTo>
                  <a:lnTo>
                    <a:pt x="1925" y="1163"/>
                  </a:lnTo>
                  <a:lnTo>
                    <a:pt x="1942" y="1156"/>
                  </a:lnTo>
                  <a:lnTo>
                    <a:pt x="1963" y="1150"/>
                  </a:lnTo>
                  <a:lnTo>
                    <a:pt x="1987" y="1143"/>
                  </a:lnTo>
                  <a:lnTo>
                    <a:pt x="2014" y="1138"/>
                  </a:lnTo>
                  <a:lnTo>
                    <a:pt x="2030" y="1138"/>
                  </a:lnTo>
                  <a:lnTo>
                    <a:pt x="2047" y="1138"/>
                  </a:lnTo>
                  <a:lnTo>
                    <a:pt x="2066" y="1138"/>
                  </a:lnTo>
                  <a:lnTo>
                    <a:pt x="2087" y="1141"/>
                  </a:lnTo>
                  <a:lnTo>
                    <a:pt x="2107" y="1146"/>
                  </a:lnTo>
                  <a:lnTo>
                    <a:pt x="2131" y="1153"/>
                  </a:lnTo>
                  <a:lnTo>
                    <a:pt x="2131" y="1153"/>
                  </a:lnTo>
                  <a:lnTo>
                    <a:pt x="2166" y="1163"/>
                  </a:lnTo>
                  <a:lnTo>
                    <a:pt x="2181" y="1172"/>
                  </a:lnTo>
                  <a:lnTo>
                    <a:pt x="2197" y="1180"/>
                  </a:lnTo>
                  <a:lnTo>
                    <a:pt x="2210" y="1193"/>
                  </a:lnTo>
                  <a:lnTo>
                    <a:pt x="2221" y="1206"/>
                  </a:lnTo>
                  <a:lnTo>
                    <a:pt x="2226" y="1213"/>
                  </a:lnTo>
                  <a:lnTo>
                    <a:pt x="2229" y="1222"/>
                  </a:lnTo>
                  <a:lnTo>
                    <a:pt x="2231" y="1232"/>
                  </a:lnTo>
                  <a:lnTo>
                    <a:pt x="2233" y="1242"/>
                  </a:lnTo>
                  <a:lnTo>
                    <a:pt x="2233" y="1242"/>
                  </a:lnTo>
                  <a:lnTo>
                    <a:pt x="2234" y="1249"/>
                  </a:lnTo>
                  <a:lnTo>
                    <a:pt x="2233" y="1258"/>
                  </a:lnTo>
                  <a:lnTo>
                    <a:pt x="2231" y="1266"/>
                  </a:lnTo>
                  <a:lnTo>
                    <a:pt x="2228" y="1275"/>
                  </a:lnTo>
                  <a:lnTo>
                    <a:pt x="2217" y="1290"/>
                  </a:lnTo>
                  <a:lnTo>
                    <a:pt x="2205" y="1306"/>
                  </a:lnTo>
                  <a:lnTo>
                    <a:pt x="2190" y="1320"/>
                  </a:lnTo>
                  <a:lnTo>
                    <a:pt x="2174" y="1333"/>
                  </a:lnTo>
                  <a:lnTo>
                    <a:pt x="2145" y="1358"/>
                  </a:lnTo>
                  <a:lnTo>
                    <a:pt x="2145" y="13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7488238" y="3402013"/>
              <a:ext cx="136525" cy="168275"/>
            </a:xfrm>
            <a:custGeom>
              <a:avLst/>
              <a:gdLst/>
              <a:ahLst/>
              <a:cxnLst>
                <a:cxn ang="0">
                  <a:pos x="3" y="210"/>
                </a:cxn>
                <a:cxn ang="0">
                  <a:pos x="3" y="210"/>
                </a:cxn>
                <a:cxn ang="0">
                  <a:pos x="6" y="212"/>
                </a:cxn>
                <a:cxn ang="0">
                  <a:pos x="12" y="212"/>
                </a:cxn>
                <a:cxn ang="0">
                  <a:pos x="15" y="208"/>
                </a:cxn>
                <a:cxn ang="0">
                  <a:pos x="20" y="205"/>
                </a:cxn>
                <a:cxn ang="0">
                  <a:pos x="31" y="190"/>
                </a:cxn>
                <a:cxn ang="0">
                  <a:pos x="48" y="162"/>
                </a:cxn>
                <a:cxn ang="0">
                  <a:pos x="48" y="162"/>
                </a:cxn>
                <a:cxn ang="0">
                  <a:pos x="53" y="155"/>
                </a:cxn>
                <a:cxn ang="0">
                  <a:pos x="58" y="150"/>
                </a:cxn>
                <a:cxn ang="0">
                  <a:pos x="68" y="143"/>
                </a:cxn>
                <a:cxn ang="0">
                  <a:pos x="82" y="138"/>
                </a:cxn>
                <a:cxn ang="0">
                  <a:pos x="94" y="133"/>
                </a:cxn>
                <a:cxn ang="0">
                  <a:pos x="122" y="128"/>
                </a:cxn>
                <a:cxn ang="0">
                  <a:pos x="134" y="124"/>
                </a:cxn>
                <a:cxn ang="0">
                  <a:pos x="142" y="121"/>
                </a:cxn>
                <a:cxn ang="0">
                  <a:pos x="142" y="121"/>
                </a:cxn>
                <a:cxn ang="0">
                  <a:pos x="149" y="116"/>
                </a:cxn>
                <a:cxn ang="0">
                  <a:pos x="156" y="109"/>
                </a:cxn>
                <a:cxn ang="0">
                  <a:pos x="161" y="104"/>
                </a:cxn>
                <a:cxn ang="0">
                  <a:pos x="165" y="97"/>
                </a:cxn>
                <a:cxn ang="0">
                  <a:pos x="170" y="83"/>
                </a:cxn>
                <a:cxn ang="0">
                  <a:pos x="171" y="68"/>
                </a:cxn>
                <a:cxn ang="0">
                  <a:pos x="170" y="52"/>
                </a:cxn>
                <a:cxn ang="0">
                  <a:pos x="165" y="37"/>
                </a:cxn>
                <a:cxn ang="0">
                  <a:pos x="156" y="2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39" y="6"/>
                </a:cxn>
                <a:cxn ang="0">
                  <a:pos x="134" y="2"/>
                </a:cxn>
                <a:cxn ang="0">
                  <a:pos x="123" y="0"/>
                </a:cxn>
                <a:cxn ang="0">
                  <a:pos x="111" y="2"/>
                </a:cxn>
                <a:cxn ang="0">
                  <a:pos x="98" y="7"/>
                </a:cxn>
                <a:cxn ang="0">
                  <a:pos x="86" y="14"/>
                </a:cxn>
                <a:cxn ang="0">
                  <a:pos x="72" y="26"/>
                </a:cxn>
                <a:cxn ang="0">
                  <a:pos x="58" y="38"/>
                </a:cxn>
                <a:cxn ang="0">
                  <a:pos x="46" y="54"/>
                </a:cxn>
                <a:cxn ang="0">
                  <a:pos x="34" y="69"/>
                </a:cxn>
                <a:cxn ang="0">
                  <a:pos x="24" y="88"/>
                </a:cxn>
                <a:cxn ang="0">
                  <a:pos x="13" y="107"/>
                </a:cxn>
                <a:cxn ang="0">
                  <a:pos x="6" y="128"/>
                </a:cxn>
                <a:cxn ang="0">
                  <a:pos x="1" y="148"/>
                </a:cxn>
                <a:cxn ang="0">
                  <a:pos x="0" y="169"/>
                </a:cxn>
                <a:cxn ang="0">
                  <a:pos x="0" y="190"/>
                </a:cxn>
                <a:cxn ang="0">
                  <a:pos x="3" y="210"/>
                </a:cxn>
                <a:cxn ang="0">
                  <a:pos x="3" y="210"/>
                </a:cxn>
              </a:cxnLst>
              <a:rect l="0" t="0" r="r" b="b"/>
              <a:pathLst>
                <a:path w="171" h="212">
                  <a:moveTo>
                    <a:pt x="3" y="210"/>
                  </a:moveTo>
                  <a:lnTo>
                    <a:pt x="3" y="210"/>
                  </a:lnTo>
                  <a:lnTo>
                    <a:pt x="6" y="212"/>
                  </a:lnTo>
                  <a:lnTo>
                    <a:pt x="12" y="212"/>
                  </a:lnTo>
                  <a:lnTo>
                    <a:pt x="15" y="208"/>
                  </a:lnTo>
                  <a:lnTo>
                    <a:pt x="20" y="205"/>
                  </a:lnTo>
                  <a:lnTo>
                    <a:pt x="31" y="190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3" y="155"/>
                  </a:lnTo>
                  <a:lnTo>
                    <a:pt x="58" y="150"/>
                  </a:lnTo>
                  <a:lnTo>
                    <a:pt x="68" y="143"/>
                  </a:lnTo>
                  <a:lnTo>
                    <a:pt x="82" y="138"/>
                  </a:lnTo>
                  <a:lnTo>
                    <a:pt x="94" y="133"/>
                  </a:lnTo>
                  <a:lnTo>
                    <a:pt x="122" y="128"/>
                  </a:lnTo>
                  <a:lnTo>
                    <a:pt x="134" y="124"/>
                  </a:lnTo>
                  <a:lnTo>
                    <a:pt x="142" y="121"/>
                  </a:lnTo>
                  <a:lnTo>
                    <a:pt x="142" y="121"/>
                  </a:lnTo>
                  <a:lnTo>
                    <a:pt x="149" y="116"/>
                  </a:lnTo>
                  <a:lnTo>
                    <a:pt x="156" y="109"/>
                  </a:lnTo>
                  <a:lnTo>
                    <a:pt x="161" y="104"/>
                  </a:lnTo>
                  <a:lnTo>
                    <a:pt x="165" y="97"/>
                  </a:lnTo>
                  <a:lnTo>
                    <a:pt x="170" y="83"/>
                  </a:lnTo>
                  <a:lnTo>
                    <a:pt x="171" y="68"/>
                  </a:lnTo>
                  <a:lnTo>
                    <a:pt x="170" y="52"/>
                  </a:lnTo>
                  <a:lnTo>
                    <a:pt x="165" y="37"/>
                  </a:lnTo>
                  <a:lnTo>
                    <a:pt x="156" y="2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2"/>
                  </a:lnTo>
                  <a:lnTo>
                    <a:pt x="123" y="0"/>
                  </a:lnTo>
                  <a:lnTo>
                    <a:pt x="111" y="2"/>
                  </a:lnTo>
                  <a:lnTo>
                    <a:pt x="98" y="7"/>
                  </a:lnTo>
                  <a:lnTo>
                    <a:pt x="86" y="14"/>
                  </a:lnTo>
                  <a:lnTo>
                    <a:pt x="72" y="26"/>
                  </a:lnTo>
                  <a:lnTo>
                    <a:pt x="58" y="38"/>
                  </a:lnTo>
                  <a:lnTo>
                    <a:pt x="46" y="54"/>
                  </a:lnTo>
                  <a:lnTo>
                    <a:pt x="34" y="69"/>
                  </a:lnTo>
                  <a:lnTo>
                    <a:pt x="24" y="88"/>
                  </a:lnTo>
                  <a:lnTo>
                    <a:pt x="13" y="107"/>
                  </a:lnTo>
                  <a:lnTo>
                    <a:pt x="6" y="128"/>
                  </a:lnTo>
                  <a:lnTo>
                    <a:pt x="1" y="148"/>
                  </a:lnTo>
                  <a:lnTo>
                    <a:pt x="0" y="169"/>
                  </a:lnTo>
                  <a:lnTo>
                    <a:pt x="0" y="190"/>
                  </a:lnTo>
                  <a:lnTo>
                    <a:pt x="3" y="210"/>
                  </a:lnTo>
                  <a:lnTo>
                    <a:pt x="3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6062663" y="2254251"/>
              <a:ext cx="2352675" cy="2354263"/>
            </a:xfrm>
            <a:custGeom>
              <a:avLst/>
              <a:gdLst/>
              <a:ahLst/>
              <a:cxnLst>
                <a:cxn ang="0">
                  <a:pos x="1258" y="17"/>
                </a:cxn>
                <a:cxn ang="0">
                  <a:pos x="905" y="117"/>
                </a:cxn>
                <a:cxn ang="0">
                  <a:pos x="596" y="294"/>
                </a:cxn>
                <a:cxn ang="0">
                  <a:pos x="338" y="540"/>
                </a:cxn>
                <a:cxn ang="0">
                  <a:pos x="146" y="840"/>
                </a:cxn>
                <a:cxn ang="0">
                  <a:pos x="31" y="1184"/>
                </a:cxn>
                <a:cxn ang="0">
                  <a:pos x="0" y="1482"/>
                </a:cxn>
                <a:cxn ang="0">
                  <a:pos x="46" y="1853"/>
                </a:cxn>
                <a:cxn ang="0">
                  <a:pos x="178" y="2188"/>
                </a:cxn>
                <a:cxn ang="0">
                  <a:pos x="386" y="2478"/>
                </a:cxn>
                <a:cxn ang="0">
                  <a:pos x="654" y="2712"/>
                </a:cxn>
                <a:cxn ang="0">
                  <a:pos x="974" y="2876"/>
                </a:cxn>
                <a:cxn ang="0">
                  <a:pos x="1332" y="2958"/>
                </a:cxn>
                <a:cxn ang="0">
                  <a:pos x="1634" y="2958"/>
                </a:cxn>
                <a:cxn ang="0">
                  <a:pos x="1992" y="2876"/>
                </a:cxn>
                <a:cxn ang="0">
                  <a:pos x="2311" y="2712"/>
                </a:cxn>
                <a:cxn ang="0">
                  <a:pos x="2579" y="2478"/>
                </a:cxn>
                <a:cxn ang="0">
                  <a:pos x="2786" y="2188"/>
                </a:cxn>
                <a:cxn ang="0">
                  <a:pos x="2918" y="1853"/>
                </a:cxn>
                <a:cxn ang="0">
                  <a:pos x="2964" y="1482"/>
                </a:cxn>
                <a:cxn ang="0">
                  <a:pos x="2935" y="1184"/>
                </a:cxn>
                <a:cxn ang="0">
                  <a:pos x="2818" y="840"/>
                </a:cxn>
                <a:cxn ang="0">
                  <a:pos x="2626" y="540"/>
                </a:cxn>
                <a:cxn ang="0">
                  <a:pos x="2370" y="294"/>
                </a:cxn>
                <a:cxn ang="0">
                  <a:pos x="2059" y="117"/>
                </a:cxn>
                <a:cxn ang="0">
                  <a:pos x="1708" y="17"/>
                </a:cxn>
                <a:cxn ang="0">
                  <a:pos x="1483" y="2874"/>
                </a:cxn>
                <a:cxn ang="0">
                  <a:pos x="1203" y="2845"/>
                </a:cxn>
                <a:cxn ang="0">
                  <a:pos x="881" y="2736"/>
                </a:cxn>
                <a:cxn ang="0">
                  <a:pos x="599" y="2556"/>
                </a:cxn>
                <a:cxn ang="0">
                  <a:pos x="369" y="2313"/>
                </a:cxn>
                <a:cxn ang="0">
                  <a:pos x="202" y="2023"/>
                </a:cxn>
                <a:cxn ang="0">
                  <a:pos x="108" y="1693"/>
                </a:cxn>
                <a:cxn ang="0">
                  <a:pos x="94" y="1411"/>
                </a:cxn>
                <a:cxn ang="0">
                  <a:pos x="154" y="1069"/>
                </a:cxn>
                <a:cxn ang="0">
                  <a:pos x="293" y="761"/>
                </a:cxn>
                <a:cxn ang="0">
                  <a:pos x="500" y="500"/>
                </a:cxn>
                <a:cxn ang="0">
                  <a:pos x="763" y="294"/>
                </a:cxn>
                <a:cxn ang="0">
                  <a:pos x="1070" y="155"/>
                </a:cxn>
                <a:cxn ang="0">
                  <a:pos x="1411" y="93"/>
                </a:cxn>
                <a:cxn ang="0">
                  <a:pos x="1694" y="108"/>
                </a:cxn>
                <a:cxn ang="0">
                  <a:pos x="2022" y="201"/>
                </a:cxn>
                <a:cxn ang="0">
                  <a:pos x="2313" y="368"/>
                </a:cxn>
                <a:cxn ang="0">
                  <a:pos x="2555" y="598"/>
                </a:cxn>
                <a:cxn ang="0">
                  <a:pos x="2736" y="880"/>
                </a:cxn>
                <a:cxn ang="0">
                  <a:pos x="2844" y="1203"/>
                </a:cxn>
                <a:cxn ang="0">
                  <a:pos x="2873" y="1483"/>
                </a:cxn>
                <a:cxn ang="0">
                  <a:pos x="2828" y="1829"/>
                </a:cxn>
                <a:cxn ang="0">
                  <a:pos x="2705" y="2145"/>
                </a:cxn>
                <a:cxn ang="0">
                  <a:pos x="2511" y="2417"/>
                </a:cxn>
                <a:cxn ang="0">
                  <a:pos x="2260" y="2635"/>
                </a:cxn>
                <a:cxn ang="0">
                  <a:pos x="1961" y="2790"/>
                </a:cxn>
                <a:cxn ang="0">
                  <a:pos x="1624" y="2867"/>
                </a:cxn>
              </a:cxnLst>
              <a:rect l="0" t="0" r="r" b="b"/>
              <a:pathLst>
                <a:path w="2964" h="2965">
                  <a:moveTo>
                    <a:pt x="1483" y="0"/>
                  </a:moveTo>
                  <a:lnTo>
                    <a:pt x="1483" y="0"/>
                  </a:lnTo>
                  <a:lnTo>
                    <a:pt x="1407" y="2"/>
                  </a:lnTo>
                  <a:lnTo>
                    <a:pt x="1332" y="7"/>
                  </a:lnTo>
                  <a:lnTo>
                    <a:pt x="1258" y="17"/>
                  </a:lnTo>
                  <a:lnTo>
                    <a:pt x="1184" y="29"/>
                  </a:lnTo>
                  <a:lnTo>
                    <a:pt x="1113" y="46"/>
                  </a:lnTo>
                  <a:lnTo>
                    <a:pt x="1043" y="67"/>
                  </a:lnTo>
                  <a:lnTo>
                    <a:pt x="974" y="89"/>
                  </a:lnTo>
                  <a:lnTo>
                    <a:pt x="905" y="117"/>
                  </a:lnTo>
                  <a:lnTo>
                    <a:pt x="840" y="146"/>
                  </a:lnTo>
                  <a:lnTo>
                    <a:pt x="776" y="179"/>
                  </a:lnTo>
                  <a:lnTo>
                    <a:pt x="715" y="215"/>
                  </a:lnTo>
                  <a:lnTo>
                    <a:pt x="654" y="253"/>
                  </a:lnTo>
                  <a:lnTo>
                    <a:pt x="596" y="294"/>
                  </a:lnTo>
                  <a:lnTo>
                    <a:pt x="539" y="339"/>
                  </a:lnTo>
                  <a:lnTo>
                    <a:pt x="486" y="385"/>
                  </a:lnTo>
                  <a:lnTo>
                    <a:pt x="434" y="435"/>
                  </a:lnTo>
                  <a:lnTo>
                    <a:pt x="386" y="486"/>
                  </a:lnTo>
                  <a:lnTo>
                    <a:pt x="338" y="540"/>
                  </a:lnTo>
                  <a:lnTo>
                    <a:pt x="295" y="596"/>
                  </a:lnTo>
                  <a:lnTo>
                    <a:pt x="254" y="653"/>
                  </a:lnTo>
                  <a:lnTo>
                    <a:pt x="214" y="713"/>
                  </a:lnTo>
                  <a:lnTo>
                    <a:pt x="178" y="777"/>
                  </a:lnTo>
                  <a:lnTo>
                    <a:pt x="146" y="840"/>
                  </a:lnTo>
                  <a:lnTo>
                    <a:pt x="116" y="906"/>
                  </a:lnTo>
                  <a:lnTo>
                    <a:pt x="91" y="973"/>
                  </a:lnTo>
                  <a:lnTo>
                    <a:pt x="67" y="1042"/>
                  </a:lnTo>
                  <a:lnTo>
                    <a:pt x="46" y="1112"/>
                  </a:lnTo>
                  <a:lnTo>
                    <a:pt x="31" y="1184"/>
                  </a:lnTo>
                  <a:lnTo>
                    <a:pt x="17" y="1256"/>
                  </a:lnTo>
                  <a:lnTo>
                    <a:pt x="8" y="1330"/>
                  </a:lnTo>
                  <a:lnTo>
                    <a:pt x="1" y="1406"/>
                  </a:lnTo>
                  <a:lnTo>
                    <a:pt x="0" y="1482"/>
                  </a:lnTo>
                  <a:lnTo>
                    <a:pt x="0" y="1482"/>
                  </a:lnTo>
                  <a:lnTo>
                    <a:pt x="1" y="1559"/>
                  </a:lnTo>
                  <a:lnTo>
                    <a:pt x="8" y="1633"/>
                  </a:lnTo>
                  <a:lnTo>
                    <a:pt x="17" y="1708"/>
                  </a:lnTo>
                  <a:lnTo>
                    <a:pt x="31" y="1781"/>
                  </a:lnTo>
                  <a:lnTo>
                    <a:pt x="46" y="1853"/>
                  </a:lnTo>
                  <a:lnTo>
                    <a:pt x="67" y="1923"/>
                  </a:lnTo>
                  <a:lnTo>
                    <a:pt x="91" y="1992"/>
                  </a:lnTo>
                  <a:lnTo>
                    <a:pt x="116" y="2059"/>
                  </a:lnTo>
                  <a:lnTo>
                    <a:pt x="146" y="2124"/>
                  </a:lnTo>
                  <a:lnTo>
                    <a:pt x="178" y="2188"/>
                  </a:lnTo>
                  <a:lnTo>
                    <a:pt x="214" y="2252"/>
                  </a:lnTo>
                  <a:lnTo>
                    <a:pt x="254" y="2312"/>
                  </a:lnTo>
                  <a:lnTo>
                    <a:pt x="295" y="2368"/>
                  </a:lnTo>
                  <a:lnTo>
                    <a:pt x="338" y="2425"/>
                  </a:lnTo>
                  <a:lnTo>
                    <a:pt x="386" y="2478"/>
                  </a:lnTo>
                  <a:lnTo>
                    <a:pt x="434" y="2530"/>
                  </a:lnTo>
                  <a:lnTo>
                    <a:pt x="486" y="2580"/>
                  </a:lnTo>
                  <a:lnTo>
                    <a:pt x="539" y="2626"/>
                  </a:lnTo>
                  <a:lnTo>
                    <a:pt x="596" y="2671"/>
                  </a:lnTo>
                  <a:lnTo>
                    <a:pt x="654" y="2712"/>
                  </a:lnTo>
                  <a:lnTo>
                    <a:pt x="715" y="2750"/>
                  </a:lnTo>
                  <a:lnTo>
                    <a:pt x="776" y="2786"/>
                  </a:lnTo>
                  <a:lnTo>
                    <a:pt x="840" y="2819"/>
                  </a:lnTo>
                  <a:lnTo>
                    <a:pt x="905" y="2850"/>
                  </a:lnTo>
                  <a:lnTo>
                    <a:pt x="974" y="2876"/>
                  </a:lnTo>
                  <a:lnTo>
                    <a:pt x="1043" y="2900"/>
                  </a:lnTo>
                  <a:lnTo>
                    <a:pt x="1113" y="2918"/>
                  </a:lnTo>
                  <a:lnTo>
                    <a:pt x="1184" y="2936"/>
                  </a:lnTo>
                  <a:lnTo>
                    <a:pt x="1258" y="2948"/>
                  </a:lnTo>
                  <a:lnTo>
                    <a:pt x="1332" y="2958"/>
                  </a:lnTo>
                  <a:lnTo>
                    <a:pt x="1407" y="2963"/>
                  </a:lnTo>
                  <a:lnTo>
                    <a:pt x="1483" y="2965"/>
                  </a:lnTo>
                  <a:lnTo>
                    <a:pt x="1483" y="2965"/>
                  </a:lnTo>
                  <a:lnTo>
                    <a:pt x="1558" y="2963"/>
                  </a:lnTo>
                  <a:lnTo>
                    <a:pt x="1634" y="2958"/>
                  </a:lnTo>
                  <a:lnTo>
                    <a:pt x="1708" y="2948"/>
                  </a:lnTo>
                  <a:lnTo>
                    <a:pt x="1782" y="2936"/>
                  </a:lnTo>
                  <a:lnTo>
                    <a:pt x="1852" y="2918"/>
                  </a:lnTo>
                  <a:lnTo>
                    <a:pt x="1923" y="2900"/>
                  </a:lnTo>
                  <a:lnTo>
                    <a:pt x="1992" y="2876"/>
                  </a:lnTo>
                  <a:lnTo>
                    <a:pt x="2059" y="2850"/>
                  </a:lnTo>
                  <a:lnTo>
                    <a:pt x="2126" y="2819"/>
                  </a:lnTo>
                  <a:lnTo>
                    <a:pt x="2189" y="2786"/>
                  </a:lnTo>
                  <a:lnTo>
                    <a:pt x="2251" y="2750"/>
                  </a:lnTo>
                  <a:lnTo>
                    <a:pt x="2311" y="2712"/>
                  </a:lnTo>
                  <a:lnTo>
                    <a:pt x="2370" y="2671"/>
                  </a:lnTo>
                  <a:lnTo>
                    <a:pt x="2425" y="2626"/>
                  </a:lnTo>
                  <a:lnTo>
                    <a:pt x="2480" y="2580"/>
                  </a:lnTo>
                  <a:lnTo>
                    <a:pt x="2531" y="2530"/>
                  </a:lnTo>
                  <a:lnTo>
                    <a:pt x="2579" y="2478"/>
                  </a:lnTo>
                  <a:lnTo>
                    <a:pt x="2626" y="2425"/>
                  </a:lnTo>
                  <a:lnTo>
                    <a:pt x="2670" y="2368"/>
                  </a:lnTo>
                  <a:lnTo>
                    <a:pt x="2712" y="2312"/>
                  </a:lnTo>
                  <a:lnTo>
                    <a:pt x="2749" y="2252"/>
                  </a:lnTo>
                  <a:lnTo>
                    <a:pt x="2786" y="2188"/>
                  </a:lnTo>
                  <a:lnTo>
                    <a:pt x="2818" y="2124"/>
                  </a:lnTo>
                  <a:lnTo>
                    <a:pt x="2849" y="2059"/>
                  </a:lnTo>
                  <a:lnTo>
                    <a:pt x="2875" y="1992"/>
                  </a:lnTo>
                  <a:lnTo>
                    <a:pt x="2899" y="1923"/>
                  </a:lnTo>
                  <a:lnTo>
                    <a:pt x="2918" y="1853"/>
                  </a:lnTo>
                  <a:lnTo>
                    <a:pt x="2935" y="1781"/>
                  </a:lnTo>
                  <a:lnTo>
                    <a:pt x="2949" y="1708"/>
                  </a:lnTo>
                  <a:lnTo>
                    <a:pt x="2957" y="1633"/>
                  </a:lnTo>
                  <a:lnTo>
                    <a:pt x="2963" y="1559"/>
                  </a:lnTo>
                  <a:lnTo>
                    <a:pt x="2964" y="1482"/>
                  </a:lnTo>
                  <a:lnTo>
                    <a:pt x="2964" y="1482"/>
                  </a:lnTo>
                  <a:lnTo>
                    <a:pt x="2963" y="1406"/>
                  </a:lnTo>
                  <a:lnTo>
                    <a:pt x="2957" y="1330"/>
                  </a:lnTo>
                  <a:lnTo>
                    <a:pt x="2949" y="1256"/>
                  </a:lnTo>
                  <a:lnTo>
                    <a:pt x="2935" y="1184"/>
                  </a:lnTo>
                  <a:lnTo>
                    <a:pt x="2918" y="1112"/>
                  </a:lnTo>
                  <a:lnTo>
                    <a:pt x="2899" y="1042"/>
                  </a:lnTo>
                  <a:lnTo>
                    <a:pt x="2875" y="973"/>
                  </a:lnTo>
                  <a:lnTo>
                    <a:pt x="2849" y="906"/>
                  </a:lnTo>
                  <a:lnTo>
                    <a:pt x="2818" y="840"/>
                  </a:lnTo>
                  <a:lnTo>
                    <a:pt x="2786" y="777"/>
                  </a:lnTo>
                  <a:lnTo>
                    <a:pt x="2749" y="713"/>
                  </a:lnTo>
                  <a:lnTo>
                    <a:pt x="2712" y="653"/>
                  </a:lnTo>
                  <a:lnTo>
                    <a:pt x="2670" y="596"/>
                  </a:lnTo>
                  <a:lnTo>
                    <a:pt x="2626" y="540"/>
                  </a:lnTo>
                  <a:lnTo>
                    <a:pt x="2579" y="486"/>
                  </a:lnTo>
                  <a:lnTo>
                    <a:pt x="2531" y="435"/>
                  </a:lnTo>
                  <a:lnTo>
                    <a:pt x="2480" y="385"/>
                  </a:lnTo>
                  <a:lnTo>
                    <a:pt x="2425" y="339"/>
                  </a:lnTo>
                  <a:lnTo>
                    <a:pt x="2370" y="294"/>
                  </a:lnTo>
                  <a:lnTo>
                    <a:pt x="2311" y="253"/>
                  </a:lnTo>
                  <a:lnTo>
                    <a:pt x="2251" y="215"/>
                  </a:lnTo>
                  <a:lnTo>
                    <a:pt x="2189" y="179"/>
                  </a:lnTo>
                  <a:lnTo>
                    <a:pt x="2126" y="146"/>
                  </a:lnTo>
                  <a:lnTo>
                    <a:pt x="2059" y="117"/>
                  </a:lnTo>
                  <a:lnTo>
                    <a:pt x="1992" y="89"/>
                  </a:lnTo>
                  <a:lnTo>
                    <a:pt x="1923" y="67"/>
                  </a:lnTo>
                  <a:lnTo>
                    <a:pt x="1852" y="46"/>
                  </a:lnTo>
                  <a:lnTo>
                    <a:pt x="1782" y="29"/>
                  </a:lnTo>
                  <a:lnTo>
                    <a:pt x="1708" y="17"/>
                  </a:lnTo>
                  <a:lnTo>
                    <a:pt x="1634" y="7"/>
                  </a:lnTo>
                  <a:lnTo>
                    <a:pt x="1558" y="2"/>
                  </a:lnTo>
                  <a:lnTo>
                    <a:pt x="1483" y="0"/>
                  </a:lnTo>
                  <a:lnTo>
                    <a:pt x="1483" y="0"/>
                  </a:lnTo>
                  <a:close/>
                  <a:moveTo>
                    <a:pt x="1483" y="2874"/>
                  </a:moveTo>
                  <a:lnTo>
                    <a:pt x="1483" y="2874"/>
                  </a:lnTo>
                  <a:lnTo>
                    <a:pt x="1411" y="2872"/>
                  </a:lnTo>
                  <a:lnTo>
                    <a:pt x="1340" y="2867"/>
                  </a:lnTo>
                  <a:lnTo>
                    <a:pt x="1271" y="2857"/>
                  </a:lnTo>
                  <a:lnTo>
                    <a:pt x="1203" y="2845"/>
                  </a:lnTo>
                  <a:lnTo>
                    <a:pt x="1136" y="2829"/>
                  </a:lnTo>
                  <a:lnTo>
                    <a:pt x="1070" y="2810"/>
                  </a:lnTo>
                  <a:lnTo>
                    <a:pt x="1005" y="2790"/>
                  </a:lnTo>
                  <a:lnTo>
                    <a:pt x="941" y="2764"/>
                  </a:lnTo>
                  <a:lnTo>
                    <a:pt x="881" y="2736"/>
                  </a:lnTo>
                  <a:lnTo>
                    <a:pt x="821" y="2705"/>
                  </a:lnTo>
                  <a:lnTo>
                    <a:pt x="763" y="2671"/>
                  </a:lnTo>
                  <a:lnTo>
                    <a:pt x="706" y="2635"/>
                  </a:lnTo>
                  <a:lnTo>
                    <a:pt x="651" y="2597"/>
                  </a:lnTo>
                  <a:lnTo>
                    <a:pt x="599" y="2556"/>
                  </a:lnTo>
                  <a:lnTo>
                    <a:pt x="548" y="2511"/>
                  </a:lnTo>
                  <a:lnTo>
                    <a:pt x="500" y="2465"/>
                  </a:lnTo>
                  <a:lnTo>
                    <a:pt x="453" y="2417"/>
                  </a:lnTo>
                  <a:lnTo>
                    <a:pt x="410" y="2367"/>
                  </a:lnTo>
                  <a:lnTo>
                    <a:pt x="369" y="2313"/>
                  </a:lnTo>
                  <a:lnTo>
                    <a:pt x="330" y="2258"/>
                  </a:lnTo>
                  <a:lnTo>
                    <a:pt x="293" y="2203"/>
                  </a:lnTo>
                  <a:lnTo>
                    <a:pt x="261" y="2145"/>
                  </a:lnTo>
                  <a:lnTo>
                    <a:pt x="230" y="2085"/>
                  </a:lnTo>
                  <a:lnTo>
                    <a:pt x="202" y="2023"/>
                  </a:lnTo>
                  <a:lnTo>
                    <a:pt x="177" y="1959"/>
                  </a:lnTo>
                  <a:lnTo>
                    <a:pt x="154" y="1896"/>
                  </a:lnTo>
                  <a:lnTo>
                    <a:pt x="135" y="1829"/>
                  </a:lnTo>
                  <a:lnTo>
                    <a:pt x="120" y="1762"/>
                  </a:lnTo>
                  <a:lnTo>
                    <a:pt x="108" y="1693"/>
                  </a:lnTo>
                  <a:lnTo>
                    <a:pt x="99" y="1624"/>
                  </a:lnTo>
                  <a:lnTo>
                    <a:pt x="94" y="1554"/>
                  </a:lnTo>
                  <a:lnTo>
                    <a:pt x="92" y="1483"/>
                  </a:lnTo>
                  <a:lnTo>
                    <a:pt x="92" y="1483"/>
                  </a:lnTo>
                  <a:lnTo>
                    <a:pt x="94" y="1411"/>
                  </a:lnTo>
                  <a:lnTo>
                    <a:pt x="99" y="1341"/>
                  </a:lnTo>
                  <a:lnTo>
                    <a:pt x="108" y="1272"/>
                  </a:lnTo>
                  <a:lnTo>
                    <a:pt x="120" y="1203"/>
                  </a:lnTo>
                  <a:lnTo>
                    <a:pt x="135" y="1136"/>
                  </a:lnTo>
                  <a:lnTo>
                    <a:pt x="154" y="1069"/>
                  </a:lnTo>
                  <a:lnTo>
                    <a:pt x="177" y="1005"/>
                  </a:lnTo>
                  <a:lnTo>
                    <a:pt x="202" y="942"/>
                  </a:lnTo>
                  <a:lnTo>
                    <a:pt x="230" y="880"/>
                  </a:lnTo>
                  <a:lnTo>
                    <a:pt x="261" y="820"/>
                  </a:lnTo>
                  <a:lnTo>
                    <a:pt x="293" y="761"/>
                  </a:lnTo>
                  <a:lnTo>
                    <a:pt x="330" y="706"/>
                  </a:lnTo>
                  <a:lnTo>
                    <a:pt x="369" y="651"/>
                  </a:lnTo>
                  <a:lnTo>
                    <a:pt x="410" y="598"/>
                  </a:lnTo>
                  <a:lnTo>
                    <a:pt x="453" y="548"/>
                  </a:lnTo>
                  <a:lnTo>
                    <a:pt x="500" y="500"/>
                  </a:lnTo>
                  <a:lnTo>
                    <a:pt x="548" y="454"/>
                  </a:lnTo>
                  <a:lnTo>
                    <a:pt x="599" y="411"/>
                  </a:lnTo>
                  <a:lnTo>
                    <a:pt x="651" y="368"/>
                  </a:lnTo>
                  <a:lnTo>
                    <a:pt x="706" y="330"/>
                  </a:lnTo>
                  <a:lnTo>
                    <a:pt x="763" y="294"/>
                  </a:lnTo>
                  <a:lnTo>
                    <a:pt x="821" y="260"/>
                  </a:lnTo>
                  <a:lnTo>
                    <a:pt x="881" y="229"/>
                  </a:lnTo>
                  <a:lnTo>
                    <a:pt x="941" y="201"/>
                  </a:lnTo>
                  <a:lnTo>
                    <a:pt x="1005" y="177"/>
                  </a:lnTo>
                  <a:lnTo>
                    <a:pt x="1070" y="155"/>
                  </a:lnTo>
                  <a:lnTo>
                    <a:pt x="1136" y="136"/>
                  </a:lnTo>
                  <a:lnTo>
                    <a:pt x="1203" y="120"/>
                  </a:lnTo>
                  <a:lnTo>
                    <a:pt x="1271" y="108"/>
                  </a:lnTo>
                  <a:lnTo>
                    <a:pt x="1340" y="100"/>
                  </a:lnTo>
                  <a:lnTo>
                    <a:pt x="1411" y="93"/>
                  </a:lnTo>
                  <a:lnTo>
                    <a:pt x="1483" y="91"/>
                  </a:lnTo>
                  <a:lnTo>
                    <a:pt x="1483" y="91"/>
                  </a:lnTo>
                  <a:lnTo>
                    <a:pt x="1555" y="93"/>
                  </a:lnTo>
                  <a:lnTo>
                    <a:pt x="1624" y="100"/>
                  </a:lnTo>
                  <a:lnTo>
                    <a:pt x="1694" y="108"/>
                  </a:lnTo>
                  <a:lnTo>
                    <a:pt x="1763" y="120"/>
                  </a:lnTo>
                  <a:lnTo>
                    <a:pt x="1830" y="136"/>
                  </a:lnTo>
                  <a:lnTo>
                    <a:pt x="1895" y="155"/>
                  </a:lnTo>
                  <a:lnTo>
                    <a:pt x="1961" y="177"/>
                  </a:lnTo>
                  <a:lnTo>
                    <a:pt x="2022" y="201"/>
                  </a:lnTo>
                  <a:lnTo>
                    <a:pt x="2084" y="229"/>
                  </a:lnTo>
                  <a:lnTo>
                    <a:pt x="2144" y="260"/>
                  </a:lnTo>
                  <a:lnTo>
                    <a:pt x="2203" y="294"/>
                  </a:lnTo>
                  <a:lnTo>
                    <a:pt x="2260" y="330"/>
                  </a:lnTo>
                  <a:lnTo>
                    <a:pt x="2313" y="368"/>
                  </a:lnTo>
                  <a:lnTo>
                    <a:pt x="2366" y="411"/>
                  </a:lnTo>
                  <a:lnTo>
                    <a:pt x="2416" y="454"/>
                  </a:lnTo>
                  <a:lnTo>
                    <a:pt x="2464" y="500"/>
                  </a:lnTo>
                  <a:lnTo>
                    <a:pt x="2511" y="548"/>
                  </a:lnTo>
                  <a:lnTo>
                    <a:pt x="2555" y="598"/>
                  </a:lnTo>
                  <a:lnTo>
                    <a:pt x="2596" y="651"/>
                  </a:lnTo>
                  <a:lnTo>
                    <a:pt x="2634" y="706"/>
                  </a:lnTo>
                  <a:lnTo>
                    <a:pt x="2670" y="761"/>
                  </a:lnTo>
                  <a:lnTo>
                    <a:pt x="2705" y="820"/>
                  </a:lnTo>
                  <a:lnTo>
                    <a:pt x="2736" y="880"/>
                  </a:lnTo>
                  <a:lnTo>
                    <a:pt x="2763" y="942"/>
                  </a:lnTo>
                  <a:lnTo>
                    <a:pt x="2787" y="1005"/>
                  </a:lnTo>
                  <a:lnTo>
                    <a:pt x="2810" y="1069"/>
                  </a:lnTo>
                  <a:lnTo>
                    <a:pt x="2828" y="1136"/>
                  </a:lnTo>
                  <a:lnTo>
                    <a:pt x="2844" y="1203"/>
                  </a:lnTo>
                  <a:lnTo>
                    <a:pt x="2856" y="1272"/>
                  </a:lnTo>
                  <a:lnTo>
                    <a:pt x="2865" y="1341"/>
                  </a:lnTo>
                  <a:lnTo>
                    <a:pt x="2871" y="1411"/>
                  </a:lnTo>
                  <a:lnTo>
                    <a:pt x="2873" y="1483"/>
                  </a:lnTo>
                  <a:lnTo>
                    <a:pt x="2873" y="1483"/>
                  </a:lnTo>
                  <a:lnTo>
                    <a:pt x="2871" y="1554"/>
                  </a:lnTo>
                  <a:lnTo>
                    <a:pt x="2865" y="1624"/>
                  </a:lnTo>
                  <a:lnTo>
                    <a:pt x="2856" y="1693"/>
                  </a:lnTo>
                  <a:lnTo>
                    <a:pt x="2844" y="1762"/>
                  </a:lnTo>
                  <a:lnTo>
                    <a:pt x="2828" y="1829"/>
                  </a:lnTo>
                  <a:lnTo>
                    <a:pt x="2810" y="1896"/>
                  </a:lnTo>
                  <a:lnTo>
                    <a:pt x="2787" y="1959"/>
                  </a:lnTo>
                  <a:lnTo>
                    <a:pt x="2763" y="2023"/>
                  </a:lnTo>
                  <a:lnTo>
                    <a:pt x="2736" y="2085"/>
                  </a:lnTo>
                  <a:lnTo>
                    <a:pt x="2705" y="2145"/>
                  </a:lnTo>
                  <a:lnTo>
                    <a:pt x="2670" y="2203"/>
                  </a:lnTo>
                  <a:lnTo>
                    <a:pt x="2634" y="2258"/>
                  </a:lnTo>
                  <a:lnTo>
                    <a:pt x="2596" y="2313"/>
                  </a:lnTo>
                  <a:lnTo>
                    <a:pt x="2555" y="2367"/>
                  </a:lnTo>
                  <a:lnTo>
                    <a:pt x="2511" y="2417"/>
                  </a:lnTo>
                  <a:lnTo>
                    <a:pt x="2464" y="2465"/>
                  </a:lnTo>
                  <a:lnTo>
                    <a:pt x="2416" y="2511"/>
                  </a:lnTo>
                  <a:lnTo>
                    <a:pt x="2366" y="2556"/>
                  </a:lnTo>
                  <a:lnTo>
                    <a:pt x="2313" y="2597"/>
                  </a:lnTo>
                  <a:lnTo>
                    <a:pt x="2260" y="2635"/>
                  </a:lnTo>
                  <a:lnTo>
                    <a:pt x="2203" y="2671"/>
                  </a:lnTo>
                  <a:lnTo>
                    <a:pt x="2144" y="2705"/>
                  </a:lnTo>
                  <a:lnTo>
                    <a:pt x="2084" y="2736"/>
                  </a:lnTo>
                  <a:lnTo>
                    <a:pt x="2022" y="2764"/>
                  </a:lnTo>
                  <a:lnTo>
                    <a:pt x="1961" y="2790"/>
                  </a:lnTo>
                  <a:lnTo>
                    <a:pt x="1895" y="2810"/>
                  </a:lnTo>
                  <a:lnTo>
                    <a:pt x="1830" y="2829"/>
                  </a:lnTo>
                  <a:lnTo>
                    <a:pt x="1763" y="2845"/>
                  </a:lnTo>
                  <a:lnTo>
                    <a:pt x="1694" y="2857"/>
                  </a:lnTo>
                  <a:lnTo>
                    <a:pt x="1624" y="2867"/>
                  </a:lnTo>
                  <a:lnTo>
                    <a:pt x="1555" y="2872"/>
                  </a:lnTo>
                  <a:lnTo>
                    <a:pt x="1483" y="2874"/>
                  </a:lnTo>
                  <a:lnTo>
                    <a:pt x="1483" y="28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00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8308" y="2022231"/>
            <a:ext cx="7336691" cy="4706589"/>
          </a:xfrm>
          <a:prstGeom prst="rect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418" y="0"/>
            <a:ext cx="5783275" cy="90218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“Drag Factor”</a:t>
            </a:r>
            <a:endParaRPr lang="en-US" sz="48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 descr="drag_fact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4" y="1752819"/>
            <a:ext cx="7602786" cy="5068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2" y="982002"/>
            <a:ext cx="8938847" cy="893885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03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6005" y="1040755"/>
            <a:ext cx="3762157" cy="2826269"/>
          </a:xfrm>
          <a:prstGeom prst="rect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10"/>
            <a:ext cx="8229600" cy="869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SBLM-TC Experimental Details</a:t>
            </a:r>
            <a:endParaRPr lang="en-US" sz="48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7684" y="1039724"/>
            <a:ext cx="3762157" cy="2826269"/>
          </a:xfrm>
          <a:prstGeom prst="rect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172748" y="1900093"/>
            <a:ext cx="849828" cy="47741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cvv-zetagr-plo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" y="823182"/>
            <a:ext cx="4179168" cy="3134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4732" y="2605622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C1</a:t>
            </a:r>
            <a:endParaRPr lang="en-US" sz="2000" dirty="0"/>
          </a:p>
        </p:txBody>
      </p:sp>
      <p:pic>
        <p:nvPicPr>
          <p:cNvPr id="10" name="Picture 9" descr="PCVV-C3b-vgr-plot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17" y="823182"/>
            <a:ext cx="4179169" cy="31343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29028" y="2382409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C1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64897" y="2078250"/>
            <a:ext cx="451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C3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82454" y="1921991"/>
            <a:ext cx="451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C3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56746" y="1290014"/>
            <a:ext cx="451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C5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85280" y="1290014"/>
            <a:ext cx="451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C5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6005" y="4229341"/>
            <a:ext cx="173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2400" dirty="0" smtClean="0"/>
              <a:t>Parameters: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010966" y="3900871"/>
            <a:ext cx="3040130" cy="938141"/>
            <a:chOff x="4010966" y="3900871"/>
            <a:chExt cx="3040130" cy="938141"/>
          </a:xfrm>
        </p:grpSpPr>
        <p:sp>
          <p:nvSpPr>
            <p:cNvPr id="17" name="TextBox 16"/>
            <p:cNvSpPr txBox="1"/>
            <p:nvPr/>
          </p:nvSpPr>
          <p:spPr>
            <a:xfrm>
              <a:off x="4010966" y="3900871"/>
              <a:ext cx="1320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4"/>
                </a:buClr>
              </a:pPr>
              <a:r>
                <a:rPr lang="en-US" sz="2400" dirty="0" smtClean="0"/>
                <a:t>Domain:</a:t>
              </a:r>
              <a:endParaRPr lang="en-US" sz="24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9904" y="4379350"/>
              <a:ext cx="2911192" cy="459662"/>
            </a:xfrm>
            <a:prstGeom prst="rect">
              <a:avLst/>
            </a:prstGeom>
            <a:ln w="31750"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3704422" y="5016759"/>
            <a:ext cx="5290964" cy="1549023"/>
            <a:chOff x="3704422" y="5016759"/>
            <a:chExt cx="5290964" cy="1549023"/>
          </a:xfrm>
        </p:grpSpPr>
        <p:sp>
          <p:nvSpPr>
            <p:cNvPr id="20" name="TextBox 19"/>
            <p:cNvSpPr txBox="1"/>
            <p:nvPr/>
          </p:nvSpPr>
          <p:spPr>
            <a:xfrm>
              <a:off x="3704422" y="5016759"/>
              <a:ext cx="2083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4"/>
                </a:buClr>
              </a:pPr>
              <a:r>
                <a:rPr lang="en-US" sz="2400" dirty="0" smtClean="0"/>
                <a:t>Discretization:</a:t>
              </a:r>
              <a:endParaRPr lang="en-US" sz="24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471" y="5513693"/>
              <a:ext cx="5184915" cy="1052089"/>
            </a:xfrm>
            <a:prstGeom prst="rect">
              <a:avLst/>
            </a:prstGeom>
            <a:ln w="31750"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582" y="4745702"/>
            <a:ext cx="3163443" cy="1630844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62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680" y="894080"/>
            <a:ext cx="8684509" cy="545592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770"/>
            <a:ext cx="9144000" cy="74567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SBLM-TC Numerical Results for C3</a:t>
            </a:r>
            <a:endParaRPr lang="en-US" sz="48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0" y="941842"/>
            <a:ext cx="8601329" cy="462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768" y="1696718"/>
            <a:ext cx="1899920" cy="1352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5" y="5554877"/>
            <a:ext cx="7825359" cy="644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460" y="5382157"/>
            <a:ext cx="226822" cy="298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93285" y="2600960"/>
            <a:ext cx="202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Radial Velocity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6411" y="3576320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Tangential Velocity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21840" y="6299200"/>
            <a:ext cx="517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Shock-like steady-state quickly develops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3920" y="1046480"/>
            <a:ext cx="579120" cy="4508397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680" y="894080"/>
            <a:ext cx="8684509" cy="545592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770"/>
            <a:ext cx="9144000" cy="74567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SBLM-TC Numerical Results for C3</a:t>
            </a:r>
            <a:endParaRPr lang="en-US" sz="48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9432"/>
            <a:ext cx="8553577" cy="51989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5045" y="1330960"/>
            <a:ext cx="1188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Vertical</a:t>
            </a:r>
          </a:p>
          <a:p>
            <a:pPr algn="ctr"/>
            <a:r>
              <a:rPr lang="en-US" sz="2400" dirty="0" smtClean="0"/>
              <a:t>Velocity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5045" y="3616960"/>
            <a:ext cx="1249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Relative</a:t>
            </a:r>
          </a:p>
          <a:p>
            <a:pPr algn="ctr"/>
            <a:r>
              <a:rPr lang="en-US" sz="2400" dirty="0" err="1" smtClean="0"/>
              <a:t>Vorticity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83920" y="985520"/>
            <a:ext cx="162560" cy="24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21840" y="6299200"/>
            <a:ext cx="517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Shock-like steady-state quickly develops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3280" y="1097280"/>
            <a:ext cx="579120" cy="4508397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680" y="894080"/>
            <a:ext cx="8684509" cy="545592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770"/>
            <a:ext cx="9144000" cy="74567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Summary of SBLM-TC Numerical Results</a:t>
            </a:r>
            <a:endParaRPr lang="en-US" sz="36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962660"/>
            <a:ext cx="8571484" cy="4620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4" y="5592826"/>
            <a:ext cx="7777607" cy="573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87" y="5379466"/>
            <a:ext cx="196977" cy="27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580" y="2024380"/>
            <a:ext cx="1991106" cy="10401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8880" y="1512054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11040" y="4793734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47440" y="1788914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95419" y="4469368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19878" y="2259846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58307" y="4097774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72359" y="2310953"/>
            <a:ext cx="1188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Radial</a:t>
            </a:r>
          </a:p>
          <a:p>
            <a:pPr algn="ctr"/>
            <a:r>
              <a:rPr lang="en-US" sz="2400" dirty="0" smtClean="0"/>
              <a:t>Velocity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889405" y="3570515"/>
            <a:ext cx="149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Tangential</a:t>
            </a:r>
          </a:p>
          <a:p>
            <a:pPr algn="ctr"/>
            <a:r>
              <a:rPr lang="en-US" sz="2400" dirty="0" smtClean="0"/>
              <a:t>Velocity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19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680" y="894080"/>
            <a:ext cx="8684509" cy="545592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770"/>
            <a:ext cx="9144000" cy="74567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Summary of SBLM-TC Numerical Results</a:t>
            </a:r>
            <a:endParaRPr lang="en-US" sz="36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2" y="1043940"/>
            <a:ext cx="8541639" cy="5181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3760" y="965200"/>
            <a:ext cx="203200" cy="233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69688" y="1365766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29709" y="2099548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9069" y="2414508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86880" y="1258639"/>
            <a:ext cx="1188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Vertical</a:t>
            </a:r>
          </a:p>
          <a:p>
            <a:pPr algn="ctr"/>
            <a:r>
              <a:rPr lang="en-US" sz="2400" dirty="0" smtClean="0"/>
              <a:t>Velocity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387106" y="3493839"/>
            <a:ext cx="1249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Relative</a:t>
            </a:r>
          </a:p>
          <a:p>
            <a:pPr algn="ctr"/>
            <a:r>
              <a:rPr lang="en-US" sz="2400" dirty="0" err="1" smtClean="0"/>
              <a:t>Vorticity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929048" y="3566160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28109" y="4361904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66640" y="4751556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75" y="1473200"/>
            <a:ext cx="8840703" cy="1661787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96" y="33610"/>
            <a:ext cx="8840702" cy="90054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Simplified Analytical SBLM-TC Model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98" y="888729"/>
            <a:ext cx="619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Full SBLM-TC governing equations: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3298" y="3277344"/>
            <a:ext cx="288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Simplifications: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91840" y="3311436"/>
            <a:ext cx="56591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en-US" sz="2400" dirty="0" smtClean="0">
                <a:solidFill>
                  <a:schemeClr val="accent4"/>
                </a:solidFill>
              </a:rPr>
              <a:t>Ignore: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accent4"/>
                </a:solidFill>
              </a:rPr>
              <a:t>Horizontal diffusion terms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accent4"/>
                </a:solidFill>
              </a:rPr>
              <a:t>Ekman suction terms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</a:pPr>
            <a:r>
              <a:rPr lang="en-US" sz="2400" dirty="0" err="1" smtClean="0">
                <a:solidFill>
                  <a:schemeClr val="accent4"/>
                </a:solidFill>
              </a:rPr>
              <a:t>Agradient</a:t>
            </a:r>
            <a:r>
              <a:rPr lang="en-US" sz="2400" dirty="0" smtClean="0">
                <a:solidFill>
                  <a:schemeClr val="accent4"/>
                </a:solidFill>
              </a:rPr>
              <a:t> forcing term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en-US" sz="2400" dirty="0" smtClean="0">
                <a:solidFill>
                  <a:srgbClr val="0000FF"/>
                </a:solidFill>
              </a:rPr>
              <a:t>Linearize surface drag terms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4762500" y="1564640"/>
            <a:ext cx="1158240" cy="548640"/>
          </a:xfrm>
          <a:prstGeom prst="donut">
            <a:avLst>
              <a:gd name="adj" fmla="val 13033"/>
            </a:avLst>
          </a:prstGeom>
          <a:solidFill>
            <a:schemeClr val="accent4">
              <a:alpha val="60000"/>
            </a:schemeClr>
          </a:solidFill>
          <a:ln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1656080" y="1564640"/>
            <a:ext cx="589280" cy="548640"/>
          </a:xfrm>
          <a:prstGeom prst="donut">
            <a:avLst>
              <a:gd name="adj" fmla="val 13033"/>
            </a:avLst>
          </a:prstGeom>
          <a:solidFill>
            <a:schemeClr val="accent4">
              <a:alpha val="60000"/>
            </a:schemeClr>
          </a:solidFill>
          <a:ln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2865120" y="2468880"/>
            <a:ext cx="589280" cy="548640"/>
          </a:xfrm>
          <a:prstGeom prst="donut">
            <a:avLst>
              <a:gd name="adj" fmla="val 13033"/>
            </a:avLst>
          </a:prstGeom>
          <a:solidFill>
            <a:schemeClr val="accent4">
              <a:alpha val="60000"/>
            </a:schemeClr>
          </a:solidFill>
          <a:ln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7152640" y="1290029"/>
            <a:ext cx="1798320" cy="1046479"/>
          </a:xfrm>
          <a:prstGeom prst="donut">
            <a:avLst>
              <a:gd name="adj" fmla="val 8179"/>
            </a:avLst>
          </a:prstGeom>
          <a:solidFill>
            <a:schemeClr val="accent4">
              <a:alpha val="60000"/>
            </a:schemeClr>
          </a:solidFill>
          <a:ln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5920740" y="1320509"/>
            <a:ext cx="1154430" cy="1046479"/>
          </a:xfrm>
          <a:prstGeom prst="donut">
            <a:avLst>
              <a:gd name="adj" fmla="val 8084"/>
            </a:avLst>
          </a:prstGeom>
          <a:solidFill>
            <a:srgbClr val="0000FF">
              <a:alpha val="60000"/>
            </a:srgbClr>
          </a:solidFill>
          <a:ln>
            <a:solidFill>
              <a:srgbClr val="000090">
                <a:alpha val="6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6104941" y="2204720"/>
            <a:ext cx="1870659" cy="1046479"/>
          </a:xfrm>
          <a:prstGeom prst="donut">
            <a:avLst>
              <a:gd name="adj" fmla="val 8179"/>
            </a:avLst>
          </a:prstGeom>
          <a:solidFill>
            <a:schemeClr val="accent4">
              <a:alpha val="60000"/>
            </a:schemeClr>
          </a:solidFill>
          <a:ln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4917440" y="2255520"/>
            <a:ext cx="1154430" cy="1046479"/>
          </a:xfrm>
          <a:prstGeom prst="donut">
            <a:avLst>
              <a:gd name="adj" fmla="val 8084"/>
            </a:avLst>
          </a:prstGeom>
          <a:solidFill>
            <a:srgbClr val="0000FF">
              <a:alpha val="60000"/>
            </a:srgbClr>
          </a:solidFill>
          <a:ln>
            <a:solidFill>
              <a:srgbClr val="000090">
                <a:alpha val="6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75" y="1473200"/>
            <a:ext cx="8840703" cy="1661787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96" y="33610"/>
            <a:ext cx="8840702" cy="90054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Simplified Analytical SBLM-TC Model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98" y="888729"/>
            <a:ext cx="619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Full SBLM-TC governing equations: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3298" y="3277344"/>
            <a:ext cx="288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Simplifications: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91840" y="3311436"/>
            <a:ext cx="565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en-US" sz="2400" dirty="0" smtClean="0">
                <a:solidFill>
                  <a:schemeClr val="accent4"/>
                </a:solidFill>
              </a:rPr>
              <a:t>Ignore  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chemeClr val="accent4"/>
                </a:solidFill>
              </a:rPr>
              <a:t>   </a:t>
            </a:r>
            <a:r>
              <a:rPr lang="en-US" sz="2400" dirty="0" smtClean="0">
                <a:solidFill>
                  <a:srgbClr val="0000FF"/>
                </a:solidFill>
              </a:rPr>
              <a:t>2) Linearize</a:t>
            </a:r>
          </a:p>
        </p:txBody>
      </p:sp>
      <p:sp>
        <p:nvSpPr>
          <p:cNvPr id="16" name="Donut 15"/>
          <p:cNvSpPr/>
          <p:nvPr/>
        </p:nvSpPr>
        <p:spPr>
          <a:xfrm>
            <a:off x="4762500" y="1564640"/>
            <a:ext cx="1158240" cy="548640"/>
          </a:xfrm>
          <a:prstGeom prst="donut">
            <a:avLst>
              <a:gd name="adj" fmla="val 13033"/>
            </a:avLst>
          </a:prstGeom>
          <a:solidFill>
            <a:schemeClr val="accent4">
              <a:alpha val="60000"/>
            </a:schemeClr>
          </a:solidFill>
          <a:ln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1656080" y="1564640"/>
            <a:ext cx="589280" cy="548640"/>
          </a:xfrm>
          <a:prstGeom prst="donut">
            <a:avLst>
              <a:gd name="adj" fmla="val 13033"/>
            </a:avLst>
          </a:prstGeom>
          <a:solidFill>
            <a:schemeClr val="accent4">
              <a:alpha val="60000"/>
            </a:schemeClr>
          </a:solidFill>
          <a:ln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2865120" y="2468880"/>
            <a:ext cx="589280" cy="548640"/>
          </a:xfrm>
          <a:prstGeom prst="donut">
            <a:avLst>
              <a:gd name="adj" fmla="val 13033"/>
            </a:avLst>
          </a:prstGeom>
          <a:solidFill>
            <a:schemeClr val="accent4">
              <a:alpha val="60000"/>
            </a:schemeClr>
          </a:solidFill>
          <a:ln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7152640" y="1290029"/>
            <a:ext cx="1798320" cy="1046479"/>
          </a:xfrm>
          <a:prstGeom prst="donut">
            <a:avLst>
              <a:gd name="adj" fmla="val 8179"/>
            </a:avLst>
          </a:prstGeom>
          <a:solidFill>
            <a:schemeClr val="accent4">
              <a:alpha val="60000"/>
            </a:schemeClr>
          </a:solidFill>
          <a:ln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5920740" y="1320509"/>
            <a:ext cx="1154430" cy="1046479"/>
          </a:xfrm>
          <a:prstGeom prst="donut">
            <a:avLst>
              <a:gd name="adj" fmla="val 8084"/>
            </a:avLst>
          </a:prstGeom>
          <a:solidFill>
            <a:srgbClr val="0000FF">
              <a:alpha val="60000"/>
            </a:srgbClr>
          </a:solidFill>
          <a:ln>
            <a:solidFill>
              <a:srgbClr val="000090">
                <a:alpha val="6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6104941" y="2204720"/>
            <a:ext cx="1870659" cy="1046479"/>
          </a:xfrm>
          <a:prstGeom prst="donut">
            <a:avLst>
              <a:gd name="adj" fmla="val 8179"/>
            </a:avLst>
          </a:prstGeom>
          <a:solidFill>
            <a:schemeClr val="accent4">
              <a:alpha val="60000"/>
            </a:schemeClr>
          </a:solidFill>
          <a:ln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4917440" y="2255520"/>
            <a:ext cx="1154430" cy="1046479"/>
          </a:xfrm>
          <a:prstGeom prst="donut">
            <a:avLst>
              <a:gd name="adj" fmla="val 8084"/>
            </a:avLst>
          </a:prstGeom>
          <a:solidFill>
            <a:srgbClr val="0000FF">
              <a:alpha val="60000"/>
            </a:srgbClr>
          </a:solidFill>
          <a:ln>
            <a:solidFill>
              <a:srgbClr val="000090">
                <a:alpha val="6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298" y="3911894"/>
            <a:ext cx="87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Resulting simplified governing equations: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430762" y="4541129"/>
            <a:ext cx="9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98" y="4536714"/>
            <a:ext cx="4380462" cy="1887259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056" y="5101275"/>
            <a:ext cx="3200142" cy="1617338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70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298" y="1051289"/>
            <a:ext cx="87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Alternative form using Riemann invariants: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44118" y="4098945"/>
            <a:ext cx="9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3496" y="33610"/>
            <a:ext cx="8840702" cy="90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Simplified Analytical SBLM-TC Model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39" y="1615148"/>
            <a:ext cx="7643414" cy="2194852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560" y="5677020"/>
            <a:ext cx="3073400" cy="585409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377" y="5637590"/>
            <a:ext cx="2930920" cy="732730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440" y="3949045"/>
            <a:ext cx="2478356" cy="856635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521200" y="3959205"/>
            <a:ext cx="3954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Derivative following boundary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layer radial motion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298" y="5013689"/>
            <a:ext cx="87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Radial characteristics defined implicitly by: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21200" y="5719484"/>
            <a:ext cx="9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855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298" y="929369"/>
            <a:ext cx="87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Analytical solutions:</a:t>
            </a:r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3496" y="33610"/>
            <a:ext cx="8840702" cy="90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Simplified Analytical SBLM-TC Model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60" y="3657309"/>
            <a:ext cx="3073400" cy="585409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457" y="3596349"/>
            <a:ext cx="2930920" cy="732730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14400" y="3108073"/>
            <a:ext cx="678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here radial characteristics are implicitly defined by: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71" y="1483068"/>
            <a:ext cx="8578507" cy="1575092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58080" y="3691361"/>
            <a:ext cx="74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710" y="4542148"/>
            <a:ext cx="87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Useful analytical results about shock formation: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131988"/>
            <a:ext cx="4145280" cy="966551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0399" y="5131988"/>
            <a:ext cx="2752481" cy="967088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330960" y="6146800"/>
            <a:ext cx="3304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Time of Shock Formation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6426" y="6146800"/>
            <a:ext cx="3513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Radius of Shock Formation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0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08"/>
            <a:ext cx="9144000" cy="647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Aircraft Wind Data for Hurricane Hugo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702515" y="4779385"/>
            <a:ext cx="395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(see Marks et al. 2008 for more details)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 descr="hugo_1sec_wRadi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9" y="685083"/>
            <a:ext cx="8508899" cy="6080997"/>
          </a:xfrm>
          <a:prstGeom prst="rect">
            <a:avLst/>
          </a:prstGeom>
          <a:ln w="38100" cmpd="sng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475669" y="2097919"/>
            <a:ext cx="192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Tangential Wind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57784" y="3892626"/>
            <a:ext cx="130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Wind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75669" y="5030410"/>
            <a:ext cx="179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Velocity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26306" y="298671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Inbound:  In BL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659077" y="2823308"/>
            <a:ext cx="1162538" cy="879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59077" y="2002692"/>
            <a:ext cx="1162538" cy="9522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71654" y="1563977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Outbound:  Above BL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73923" y="996462"/>
            <a:ext cx="283308" cy="54023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8155" y="447431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Shock-like Structure in BL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1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298" y="929369"/>
            <a:ext cx="3212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Initial conditions:</a:t>
            </a:r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3496" y="33610"/>
            <a:ext cx="8840702" cy="90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Analytical SBLM-TC Model Experiments</a:t>
            </a:r>
            <a:endParaRPr lang="en-US" sz="40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1479020"/>
            <a:ext cx="3504593" cy="1568979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96" y="4944070"/>
            <a:ext cx="8855580" cy="1679151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3298" y="4272009"/>
            <a:ext cx="356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Analytical solutions: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561" y="934156"/>
            <a:ext cx="4645558" cy="4691058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66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63496" y="33610"/>
            <a:ext cx="8840702" cy="90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Analytical SBLM-TC Model Results</a:t>
            </a:r>
            <a:endParaRPr lang="en-US" sz="40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106796"/>
            <a:ext cx="8900160" cy="3963071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45440" y="3870960"/>
            <a:ext cx="8453120" cy="4064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46480" y="2722880"/>
            <a:ext cx="0" cy="221488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920" y="5252720"/>
            <a:ext cx="2603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 Tropical Cyclone</a:t>
            </a:r>
          </a:p>
          <a:p>
            <a:r>
              <a:rPr lang="en-US" sz="2400" dirty="0" smtClean="0"/>
              <a:t>Strength Increases: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47440" y="5577840"/>
            <a:ext cx="214674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Radius of Shock</a:t>
            </a:r>
          </a:p>
          <a:p>
            <a:pPr algn="ctr"/>
            <a:r>
              <a:rPr lang="en-US" sz="2400" dirty="0" smtClean="0"/>
              <a:t>Formation</a:t>
            </a:r>
          </a:p>
          <a:p>
            <a:pPr algn="ctr"/>
            <a:r>
              <a:rPr lang="en-US" sz="2400" dirty="0" smtClean="0"/>
              <a:t>Decreases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21120" y="5577840"/>
            <a:ext cx="25856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Time of Shock</a:t>
            </a:r>
          </a:p>
          <a:p>
            <a:pPr algn="ctr"/>
            <a:r>
              <a:rPr lang="en-US" sz="2400" dirty="0" smtClean="0"/>
              <a:t>Formation</a:t>
            </a:r>
          </a:p>
          <a:p>
            <a:pPr algn="ctr"/>
            <a:r>
              <a:rPr lang="en-US" sz="2400" dirty="0" smtClean="0"/>
              <a:t>Greatly Decreases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688262" y="2529840"/>
            <a:ext cx="738698" cy="23876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5794182" y="4917440"/>
            <a:ext cx="1263429" cy="84328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99680" y="2529840"/>
            <a:ext cx="1310640" cy="23876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813040" y="4917440"/>
            <a:ext cx="508002" cy="66040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2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8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63496" y="-47670"/>
            <a:ext cx="8840702" cy="697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Analytical SBLM-TC Model Results for S5</a:t>
            </a:r>
            <a:endParaRPr lang="en-US" sz="40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10" y="684673"/>
            <a:ext cx="8295087" cy="5248767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16200000">
            <a:off x="-631690" y="1711514"/>
            <a:ext cx="202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Radial Velocity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905126" y="4200717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Tangential Velocity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9110" y="5945554"/>
            <a:ext cx="3520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Black curves indicate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adial characteristic curves</a:t>
            </a:r>
            <a:endParaRPr lang="en-US" sz="24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10" y="6104890"/>
            <a:ext cx="1739900" cy="266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80" y="6490970"/>
            <a:ext cx="2057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63496" y="33610"/>
            <a:ext cx="3849704" cy="162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Analytical SBLM-TC Model Results for Test Case S5</a:t>
            </a:r>
            <a:endParaRPr lang="en-US" sz="36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38" y="114890"/>
            <a:ext cx="4861560" cy="6629400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4000" y="2075487"/>
            <a:ext cx="81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Blue: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" y="2574945"/>
            <a:ext cx="74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0" y="3136592"/>
            <a:ext cx="922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Black: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08441" y="3154065"/>
            <a:ext cx="1984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Fluid particle</a:t>
            </a:r>
          </a:p>
          <a:p>
            <a:r>
              <a:rPr lang="en-US" sz="2400" dirty="0" smtClean="0"/>
              <a:t>displacements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2225040"/>
            <a:ext cx="749300" cy="215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81" y="2710180"/>
            <a:ext cx="2324100" cy="2667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16880" y="264160"/>
            <a:ext cx="30480" cy="5902960"/>
          </a:xfrm>
          <a:prstGeom prst="line">
            <a:avLst/>
          </a:prstGeom>
          <a:ln w="38100">
            <a:solidFill>
              <a:schemeClr val="bg1">
                <a:lumMod val="50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8000" y="4050992"/>
            <a:ext cx="3469981" cy="2746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At shock formation: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Radial and tangential winds become discontinuous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Vertical velocity and relative </a:t>
            </a:r>
            <a:r>
              <a:rPr lang="en-US" sz="2400" dirty="0" err="1" smtClean="0">
                <a:solidFill>
                  <a:srgbClr val="000090"/>
                </a:solidFill>
              </a:rPr>
              <a:t>vorticity</a:t>
            </a:r>
            <a:r>
              <a:rPr lang="en-US" sz="2400" dirty="0" smtClean="0">
                <a:solidFill>
                  <a:srgbClr val="000090"/>
                </a:solidFill>
              </a:rPr>
              <a:t> become singular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0080" y="1066800"/>
            <a:ext cx="171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Tangential Wind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7323" y="1935200"/>
            <a:ext cx="131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Radial Wind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3107" y="3484709"/>
            <a:ext cx="170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Vertical Velocity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6303" y="5618309"/>
            <a:ext cx="178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Relative </a:t>
            </a:r>
            <a:r>
              <a:rPr lang="en-US" dirty="0" err="1" smtClean="0">
                <a:solidFill>
                  <a:srgbClr val="000090"/>
                </a:solidFill>
              </a:rPr>
              <a:t>Vorticity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2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amasaki_1983_08b_radi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31" y="883920"/>
            <a:ext cx="6628229" cy="574446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2080" y="5725375"/>
            <a:ext cx="1061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63B86"/>
                </a:solidFill>
              </a:rPr>
              <a:t>From</a:t>
            </a:r>
          </a:p>
          <a:p>
            <a:pPr algn="ctr"/>
            <a:r>
              <a:rPr lang="en-US" dirty="0" smtClean="0">
                <a:solidFill>
                  <a:srgbClr val="263B86"/>
                </a:solidFill>
              </a:rPr>
              <a:t>Yamasaki</a:t>
            </a:r>
          </a:p>
          <a:p>
            <a:pPr algn="ctr"/>
            <a:r>
              <a:rPr lang="en-US" dirty="0" smtClean="0">
                <a:solidFill>
                  <a:srgbClr val="263B86"/>
                </a:solidFill>
              </a:rPr>
              <a:t>(1983)</a:t>
            </a:r>
            <a:endParaRPr lang="en-US" dirty="0">
              <a:solidFill>
                <a:srgbClr val="263B8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7708"/>
            <a:ext cx="9144000" cy="8462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Axisymmetric Numerical Model Results</a:t>
            </a:r>
            <a:endParaRPr lang="en-US" sz="36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575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08"/>
            <a:ext cx="3870960" cy="173013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NOAA WP-3D Data for Hurricane Gilbert (1988)</a:t>
            </a:r>
            <a:endParaRPr lang="en-US" sz="36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barnes_powell_1995_fig_1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6" y="2062481"/>
            <a:ext cx="3843572" cy="39116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arnes_combined_embedfo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20" y="114528"/>
            <a:ext cx="4879340" cy="662917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34720" y="6360160"/>
            <a:ext cx="311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From Barnes and Powell (1995)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4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08"/>
            <a:ext cx="3147927" cy="25429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WRF Simulated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Eyewall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Replacement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27" y="101600"/>
            <a:ext cx="5880600" cy="6644640"/>
          </a:xfrm>
          <a:prstGeom prst="rect">
            <a:avLst/>
          </a:prstGeom>
          <a:ln w="38100" cmpd="sng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9815" y="6376908"/>
            <a:ext cx="2865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From Zhou and Wang (2009)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480" y="3169920"/>
            <a:ext cx="2751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 a double shock</a:t>
            </a:r>
          </a:p>
          <a:p>
            <a:r>
              <a:rPr lang="en-US" sz="2400" dirty="0" smtClean="0"/>
              <a:t>structure form?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4480" y="4246880"/>
            <a:ext cx="284555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 the outer shock</a:t>
            </a:r>
          </a:p>
          <a:p>
            <a:r>
              <a:rPr lang="en-US" sz="2400" dirty="0" smtClean="0"/>
              <a:t>then inhibit the inner</a:t>
            </a:r>
          </a:p>
          <a:p>
            <a:r>
              <a:rPr lang="en-US" sz="2400" dirty="0" smtClean="0"/>
              <a:t>shock?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83760" y="6153388"/>
            <a:ext cx="3293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Simulated rainwater distribution (0.1 g/kg)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699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08"/>
            <a:ext cx="9144000" cy="647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Numerical Results for a Double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Eyewall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98" y="817609"/>
            <a:ext cx="8688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Experiment 1:  </a:t>
            </a:r>
            <a:r>
              <a:rPr lang="en-US" sz="2400" dirty="0" smtClean="0">
                <a:solidFill>
                  <a:srgbClr val="000090"/>
                </a:solidFill>
              </a:rPr>
              <a:t>Adding a secondary </a:t>
            </a:r>
            <a:r>
              <a:rPr lang="en-US" sz="2400" dirty="0" err="1" smtClean="0">
                <a:solidFill>
                  <a:srgbClr val="000090"/>
                </a:solidFill>
              </a:rPr>
              <a:t>vorticity</a:t>
            </a:r>
            <a:r>
              <a:rPr lang="en-US" sz="2400" dirty="0" smtClean="0">
                <a:solidFill>
                  <a:srgbClr val="000090"/>
                </a:solidFill>
              </a:rPr>
              <a:t> maximum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6" name="Picture 5" descr="c123-vgr+zetag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61" y="1438792"/>
            <a:ext cx="6796859" cy="5228353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74640" y="1614239"/>
            <a:ext cx="255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Relative </a:t>
            </a:r>
            <a:r>
              <a:rPr lang="en-US" sz="2400" dirty="0" err="1" smtClean="0"/>
              <a:t>Vorticity</a:t>
            </a:r>
            <a:endParaRPr lang="en-US" sz="2400" dirty="0" smtClean="0"/>
          </a:p>
          <a:p>
            <a:pPr algn="ctr"/>
            <a:r>
              <a:rPr lang="en-US" sz="2400" dirty="0" smtClean="0"/>
              <a:t>In Overlying Layer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763520" y="5281999"/>
            <a:ext cx="255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Tangential Wind</a:t>
            </a:r>
          </a:p>
          <a:p>
            <a:pPr algn="ctr"/>
            <a:r>
              <a:rPr lang="en-US" sz="2400" dirty="0" smtClean="0"/>
              <a:t>In Overlying Layer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18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7708"/>
            <a:ext cx="3284728" cy="24108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Numerical Results for Double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Eyewall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Experiment 1</a:t>
            </a:r>
            <a:endParaRPr lang="en-US" sz="36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938" y="3005574"/>
            <a:ext cx="28971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second outer shock can form and significantly affect the original inner shock</a:t>
            </a:r>
            <a:endParaRPr lang="en-US" sz="2800" dirty="0"/>
          </a:p>
        </p:txBody>
      </p:sp>
      <p:pic>
        <p:nvPicPr>
          <p:cNvPr id="8" name="Picture 7" descr="c123-uvw-summar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28" y="142240"/>
            <a:ext cx="5732272" cy="661416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49248" y="1452880"/>
            <a:ext cx="82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Radial</a:t>
            </a:r>
          </a:p>
          <a:p>
            <a:pPr algn="ctr"/>
            <a:r>
              <a:rPr lang="en-US" sz="2000" dirty="0" smtClean="0"/>
              <a:t>Wind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571973" y="2277368"/>
            <a:ext cx="1274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Tangential</a:t>
            </a:r>
          </a:p>
          <a:p>
            <a:pPr algn="ctr"/>
            <a:r>
              <a:rPr lang="en-US" sz="2000" dirty="0" smtClean="0"/>
              <a:t>Wind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59408" y="4346823"/>
            <a:ext cx="1021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Vertical</a:t>
            </a:r>
          </a:p>
          <a:p>
            <a:pPr algn="ctr"/>
            <a:r>
              <a:rPr lang="en-US" sz="2000" dirty="0" smtClean="0"/>
              <a:t>Velocity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709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345-vgr+zetag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79" y="1427831"/>
            <a:ext cx="6827521" cy="5251939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08"/>
            <a:ext cx="9144000" cy="647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Numerical Results for a Double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Eyewall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98" y="817609"/>
            <a:ext cx="8688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Experiment </a:t>
            </a:r>
            <a:r>
              <a:rPr lang="en-US" sz="2800" dirty="0"/>
              <a:t>2</a:t>
            </a:r>
            <a:r>
              <a:rPr lang="en-US" sz="2800" dirty="0" smtClean="0"/>
              <a:t>:  </a:t>
            </a:r>
            <a:r>
              <a:rPr lang="en-US" sz="2400" dirty="0" smtClean="0">
                <a:solidFill>
                  <a:srgbClr val="000090"/>
                </a:solidFill>
              </a:rPr>
              <a:t>Like Exp. 1, but keep average </a:t>
            </a:r>
            <a:r>
              <a:rPr lang="en-US" sz="2400" dirty="0" err="1" smtClean="0">
                <a:solidFill>
                  <a:srgbClr val="000090"/>
                </a:solidFill>
              </a:rPr>
              <a:t>vorticity</a:t>
            </a:r>
            <a:r>
              <a:rPr lang="en-US" sz="2400" dirty="0" smtClean="0">
                <a:solidFill>
                  <a:srgbClr val="000090"/>
                </a:solidFill>
              </a:rPr>
              <a:t> the same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640" y="1614239"/>
            <a:ext cx="255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Relative </a:t>
            </a:r>
            <a:r>
              <a:rPr lang="en-US" sz="2400" dirty="0" err="1" smtClean="0"/>
              <a:t>Vorticity</a:t>
            </a:r>
            <a:endParaRPr lang="en-US" sz="2400" dirty="0" smtClean="0"/>
          </a:p>
          <a:p>
            <a:pPr algn="ctr"/>
            <a:r>
              <a:rPr lang="en-US" sz="2400" dirty="0" smtClean="0"/>
              <a:t>In Overlying Layer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74640" y="4008675"/>
            <a:ext cx="255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Tangential Wind</a:t>
            </a:r>
          </a:p>
          <a:p>
            <a:pPr algn="ctr"/>
            <a:r>
              <a:rPr lang="en-US" sz="2400" dirty="0" smtClean="0"/>
              <a:t>In Overlying Layer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15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08"/>
            <a:ext cx="9144000" cy="647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Near Disaster Flying Into Hugo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" y="711296"/>
            <a:ext cx="8090542" cy="6055264"/>
          </a:xfrm>
          <a:prstGeom prst="rect">
            <a:avLst/>
          </a:prstGeom>
          <a:ln w="38100" cmpd="sng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42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7708"/>
            <a:ext cx="3284728" cy="24108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Numerical Results for Double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Eyewall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Experiment 2</a:t>
            </a:r>
            <a:endParaRPr lang="en-US" sz="36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c345-uvw-summar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29" y="126262"/>
            <a:ext cx="5732270" cy="6614158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6561" y="3047812"/>
            <a:ext cx="2804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outer shock can be similar to or even greater than the inner shock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49248" y="1452880"/>
            <a:ext cx="82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Radial</a:t>
            </a:r>
          </a:p>
          <a:p>
            <a:pPr algn="ctr"/>
            <a:r>
              <a:rPr lang="en-US" sz="2000" dirty="0" smtClean="0"/>
              <a:t>Wind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571973" y="2277368"/>
            <a:ext cx="1274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Tangential</a:t>
            </a:r>
          </a:p>
          <a:p>
            <a:pPr algn="ctr"/>
            <a:r>
              <a:rPr lang="en-US" sz="2000" dirty="0" smtClean="0"/>
              <a:t>Wind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9408" y="4346823"/>
            <a:ext cx="1021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Vertical</a:t>
            </a:r>
          </a:p>
          <a:p>
            <a:pPr algn="ctr"/>
            <a:r>
              <a:rPr lang="en-US" sz="2000" dirty="0" smtClean="0"/>
              <a:t>Velocity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627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96" y="-27252"/>
            <a:ext cx="8699744" cy="7976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the ITCZ?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409" y="811020"/>
            <a:ext cx="5967871" cy="5973507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0840" y="1048138"/>
            <a:ext cx="263012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Visible Satellite </a:t>
            </a:r>
          </a:p>
          <a:p>
            <a:pPr algn="ctr"/>
            <a:r>
              <a:rPr lang="en-US" sz="2800" dirty="0" smtClean="0"/>
              <a:t>Imagery</a:t>
            </a:r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Nov. 24, 2010</a:t>
            </a:r>
          </a:p>
          <a:p>
            <a:pPr algn="ctr"/>
            <a:r>
              <a:rPr lang="en-US" sz="2400" dirty="0" smtClean="0"/>
              <a:t>00:00 UTC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0896" y="5547827"/>
            <a:ext cx="231806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From NASA GSFC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GOES Project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website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896" y="3362960"/>
            <a:ext cx="2644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Do boundary layer shocks play a role in the ITCZ?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1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4974" y="3190604"/>
            <a:ext cx="4620572" cy="174382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" y="3224867"/>
            <a:ext cx="206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Boundary Layer as a </a:t>
            </a:r>
            <a:r>
              <a:rPr lang="en-US" sz="2400" dirty="0"/>
              <a:t>Z</a:t>
            </a:r>
            <a:r>
              <a:rPr lang="en-US" sz="2400" dirty="0" smtClean="0"/>
              <a:t>onally </a:t>
            </a:r>
            <a:r>
              <a:rPr lang="en-US" sz="2400" dirty="0" err="1" smtClean="0"/>
              <a:t>Symm</a:t>
            </a:r>
            <a:r>
              <a:rPr lang="en-US" sz="2400" dirty="0" smtClean="0"/>
              <a:t>. Slab </a:t>
            </a:r>
            <a:r>
              <a:rPr lang="en-US" sz="2400" dirty="0"/>
              <a:t>o</a:t>
            </a:r>
            <a:r>
              <a:rPr lang="en-US" sz="2400" dirty="0" smtClean="0"/>
              <a:t>n the Sphere</a:t>
            </a:r>
            <a:endParaRPr lang="en-US" sz="2400" dirty="0"/>
          </a:p>
        </p:txBody>
      </p:sp>
      <p:sp>
        <p:nvSpPr>
          <p:cNvPr id="5" name="Left Brace 4"/>
          <p:cNvSpPr/>
          <p:nvPr/>
        </p:nvSpPr>
        <p:spPr>
          <a:xfrm>
            <a:off x="1889620" y="3190604"/>
            <a:ext cx="312777" cy="174382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401167" y="5197632"/>
            <a:ext cx="1927667" cy="0"/>
          </a:xfrm>
          <a:prstGeom prst="line">
            <a:avLst/>
          </a:prstGeom>
          <a:ln w="38100">
            <a:solidFill>
              <a:schemeClr val="accent4"/>
            </a:solidFill>
            <a:head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73928" y="5199776"/>
            <a:ext cx="1964916" cy="0"/>
          </a:xfrm>
          <a:prstGeom prst="line">
            <a:avLst/>
          </a:prstGeom>
          <a:ln w="38100">
            <a:solidFill>
              <a:schemeClr val="accent4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50324" y="3190604"/>
            <a:ext cx="0" cy="1743821"/>
          </a:xfrm>
          <a:prstGeom prst="straightConnector1">
            <a:avLst/>
          </a:prstGeom>
          <a:ln w="38100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96" y="33610"/>
            <a:ext cx="8840702" cy="1185590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Slab Boundary Layer Model for</a:t>
            </a:r>
            <a:br>
              <a:rPr lang="en-US" sz="4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ITCZ (SBLM-ITCZ)</a:t>
            </a:r>
            <a:endParaRPr lang="en-US" sz="46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889620" y="1409637"/>
            <a:ext cx="312777" cy="174382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0647" y="1493204"/>
            <a:ext cx="1533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Overlying Layer (provides forcing)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48356" y="1427930"/>
            <a:ext cx="350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Specify zonal velocity:  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15794" y="1870947"/>
            <a:ext cx="48470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Assume geostrophic balance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Assume constant in time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Assume </a:t>
            </a:r>
            <a:r>
              <a:rPr lang="en-US" sz="2400" dirty="0" err="1" smtClean="0">
                <a:solidFill>
                  <a:schemeClr val="bg1"/>
                </a:solidFill>
              </a:rPr>
              <a:t>meridional</a:t>
            </a:r>
            <a:r>
              <a:rPr lang="en-US" sz="2400" dirty="0" smtClean="0">
                <a:solidFill>
                  <a:schemeClr val="bg1"/>
                </a:solidFill>
              </a:rPr>
              <a:t> velocity is zero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1669" y="3288092"/>
            <a:ext cx="3104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Solve for:                  and  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284974" y="4776014"/>
            <a:ext cx="462057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11557" y="2479129"/>
            <a:ext cx="145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Diagnose</a:t>
            </a:r>
            <a:r>
              <a:rPr lang="en-US" sz="2400" dirty="0" smtClean="0">
                <a:solidFill>
                  <a:srgbClr val="263B86"/>
                </a:solidFill>
              </a:rPr>
              <a:t>:  </a:t>
            </a:r>
            <a:endParaRPr lang="en-US" sz="2400" dirty="0">
              <a:solidFill>
                <a:srgbClr val="263B86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7142470" y="3190604"/>
            <a:ext cx="660410" cy="0"/>
          </a:xfrm>
          <a:prstGeom prst="straightConnector1">
            <a:avLst/>
          </a:prstGeom>
          <a:ln w="38100">
            <a:solidFill>
              <a:schemeClr val="tx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142470" y="4776014"/>
            <a:ext cx="660410" cy="0"/>
          </a:xfrm>
          <a:prstGeom prst="straightConnector1">
            <a:avLst/>
          </a:prstGeom>
          <a:ln w="38100">
            <a:solidFill>
              <a:schemeClr val="tx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88515" y="3804101"/>
            <a:ext cx="761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IC’s:  </a:t>
            </a:r>
            <a:endParaRPr lang="en-US" sz="2400" dirty="0">
              <a:solidFill>
                <a:srgbClr val="00009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19291" y="5004424"/>
            <a:ext cx="1872032" cy="1013185"/>
            <a:chOff x="266891" y="4770744"/>
            <a:chExt cx="1872032" cy="1013185"/>
          </a:xfrm>
        </p:grpSpPr>
        <p:sp>
          <p:nvSpPr>
            <p:cNvPr id="22" name="TextBox 21"/>
            <p:cNvSpPr txBox="1"/>
            <p:nvPr/>
          </p:nvSpPr>
          <p:spPr>
            <a:xfrm>
              <a:off x="266891" y="4952932"/>
              <a:ext cx="153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90"/>
                  </a:solidFill>
                </a:rPr>
                <a:t>Southern BC’s:  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cxnSp>
          <p:nvCxnSpPr>
            <p:cNvPr id="54" name="Elbow Connector 53"/>
            <p:cNvCxnSpPr/>
            <p:nvPr/>
          </p:nvCxnSpPr>
          <p:spPr>
            <a:xfrm rot="5400000" flipH="1" flipV="1">
              <a:off x="1564464" y="4978684"/>
              <a:ext cx="782400" cy="366519"/>
            </a:xfrm>
            <a:prstGeom prst="bentConnector3">
              <a:avLst>
                <a:gd name="adj1" fmla="val -875"/>
              </a:avLst>
            </a:prstGeom>
            <a:ln w="38100">
              <a:solidFill>
                <a:schemeClr val="tx2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537283" y="5004424"/>
            <a:ext cx="2378423" cy="977959"/>
            <a:chOff x="4374723" y="4770744"/>
            <a:chExt cx="2378423" cy="977959"/>
          </a:xfrm>
        </p:grpSpPr>
        <p:sp>
          <p:nvSpPr>
            <p:cNvPr id="23" name="TextBox 22"/>
            <p:cNvSpPr txBox="1"/>
            <p:nvPr/>
          </p:nvSpPr>
          <p:spPr>
            <a:xfrm>
              <a:off x="4374723" y="5287038"/>
              <a:ext cx="2075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Northern BC’s:  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cxnSp>
          <p:nvCxnSpPr>
            <p:cNvPr id="70" name="Elbow Connector 69"/>
            <p:cNvCxnSpPr/>
            <p:nvPr/>
          </p:nvCxnSpPr>
          <p:spPr>
            <a:xfrm rot="5400000" flipH="1" flipV="1">
              <a:off x="6178687" y="4978684"/>
              <a:ext cx="782400" cy="366519"/>
            </a:xfrm>
            <a:prstGeom prst="bentConnector3">
              <a:avLst>
                <a:gd name="adj1" fmla="val -875"/>
              </a:avLst>
            </a:prstGeom>
            <a:ln w="38100">
              <a:solidFill>
                <a:schemeClr val="tx2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20" y="1558290"/>
            <a:ext cx="812800" cy="3175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40" y="3397250"/>
            <a:ext cx="939800" cy="317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23" y="3407410"/>
            <a:ext cx="927100" cy="3175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90" y="3021330"/>
            <a:ext cx="1003300" cy="3175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20" y="4636770"/>
            <a:ext cx="1016000" cy="3175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40" y="3925570"/>
            <a:ext cx="2311400" cy="3175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20" y="4352290"/>
            <a:ext cx="1625600" cy="3175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90" y="5036820"/>
            <a:ext cx="241300" cy="3302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5988050"/>
            <a:ext cx="2717800" cy="3175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5988050"/>
            <a:ext cx="2717800" cy="3175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" y="6370320"/>
            <a:ext cx="2692400" cy="317500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80" y="6363970"/>
            <a:ext cx="2692400" cy="3175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310" y="3804101"/>
            <a:ext cx="215900" cy="254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442178" y="3724910"/>
            <a:ext cx="1248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(constant)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8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24" grpId="0"/>
      <p:bldP spid="8" grpId="0"/>
      <p:bldP spid="45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96" y="33610"/>
            <a:ext cx="8840702" cy="900546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SBLM-ITCZ Governing Equations</a:t>
            </a:r>
            <a:endParaRPr lang="en-US" sz="46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98" y="949689"/>
            <a:ext cx="870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400" dirty="0" smtClean="0"/>
              <a:t>Two predictive equations for the horizontal winds in the slab: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3298" y="3613744"/>
            <a:ext cx="654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400" dirty="0" smtClean="0"/>
              <a:t>Note the embedded Burgers’ equation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03298" y="4196521"/>
            <a:ext cx="8588651" cy="1539690"/>
            <a:chOff x="303298" y="3983161"/>
            <a:chExt cx="8588651" cy="1539690"/>
          </a:xfrm>
        </p:grpSpPr>
        <p:sp>
          <p:nvSpPr>
            <p:cNvPr id="9" name="TextBox 8"/>
            <p:cNvSpPr txBox="1"/>
            <p:nvPr/>
          </p:nvSpPr>
          <p:spPr>
            <a:xfrm>
              <a:off x="303298" y="3983161"/>
              <a:ext cx="6357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7472" indent="-438912">
                <a:buClr>
                  <a:schemeClr val="accent4"/>
                </a:buClr>
                <a:buFont typeface="Wingdings" charset="2"/>
                <a:buChar char=""/>
              </a:pPr>
              <a:r>
                <a:rPr lang="en-US" sz="2400" dirty="0"/>
                <a:t>D</a:t>
              </a:r>
              <a:r>
                <a:rPr lang="en-US" sz="2400" dirty="0" smtClean="0"/>
                <a:t>iagnostic equations for vertical velocity info: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12121" y="4322523"/>
              <a:ext cx="1379828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90"/>
                  </a:solidFill>
                </a:rPr>
                <a:t>rectified Ekman</a:t>
              </a:r>
            </a:p>
            <a:p>
              <a:pPr algn="ctr"/>
              <a:r>
                <a:rPr lang="en-US" sz="2400" dirty="0" smtClean="0">
                  <a:solidFill>
                    <a:srgbClr val="000090"/>
                  </a:solidFill>
                </a:rPr>
                <a:t>suction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4987" y="4661260"/>
              <a:ext cx="2911973" cy="548633"/>
            </a:xfrm>
            <a:prstGeom prst="rect">
              <a:avLst/>
            </a:prstGeom>
            <a:ln w="31750"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742787" y="4661260"/>
              <a:ext cx="65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and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3298" y="5809111"/>
            <a:ext cx="7083022" cy="841295"/>
            <a:chOff x="303298" y="5737991"/>
            <a:chExt cx="7083022" cy="841295"/>
          </a:xfrm>
        </p:grpSpPr>
        <p:sp>
          <p:nvSpPr>
            <p:cNvPr id="7" name="TextBox 6"/>
            <p:cNvSpPr txBox="1"/>
            <p:nvPr/>
          </p:nvSpPr>
          <p:spPr>
            <a:xfrm>
              <a:off x="303298" y="5737991"/>
              <a:ext cx="41608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38912" indent="-438912">
                <a:buClr>
                  <a:schemeClr val="accent4"/>
                </a:buClr>
                <a:buFont typeface="Wingdings" charset="2"/>
                <a:buChar char=""/>
              </a:pPr>
              <a:r>
                <a:rPr lang="en-US" sz="2400" dirty="0"/>
                <a:t>D</a:t>
              </a:r>
              <a:r>
                <a:rPr lang="en-US" sz="2400" dirty="0" smtClean="0"/>
                <a:t>iagnostic equation for wind speed at 10 m height:</a:t>
              </a:r>
              <a:endParaRPr lang="en-US" sz="24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227" y="6080214"/>
              <a:ext cx="2983093" cy="499072"/>
            </a:xfrm>
            <a:prstGeom prst="rect">
              <a:avLst/>
            </a:prstGeom>
            <a:ln w="31750"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303298" y="3037103"/>
            <a:ext cx="755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400" dirty="0" smtClean="0"/>
              <a:t>Zonally symmetric </a:t>
            </a:r>
            <a:r>
              <a:rPr lang="en-US" sz="2400" dirty="0"/>
              <a:t>s</a:t>
            </a:r>
            <a:r>
              <a:rPr lang="en-US" sz="2400" dirty="0" smtClean="0"/>
              <a:t>lab on the sphere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17" y="4705084"/>
            <a:ext cx="2666988" cy="903236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96" y="1504466"/>
            <a:ext cx="8840702" cy="1372275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onut 7"/>
          <p:cNvSpPr/>
          <p:nvPr/>
        </p:nvSpPr>
        <p:spPr>
          <a:xfrm>
            <a:off x="104941" y="2072639"/>
            <a:ext cx="1500339" cy="945663"/>
          </a:xfrm>
          <a:prstGeom prst="donut">
            <a:avLst>
              <a:gd name="adj" fmla="val 5247"/>
            </a:avLst>
          </a:prstGeom>
          <a:solidFill>
            <a:srgbClr val="FF0000">
              <a:alpha val="67000"/>
            </a:srgbClr>
          </a:solidFill>
          <a:ln>
            <a:solidFill>
              <a:schemeClr val="accent5">
                <a:alpha val="6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8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96" y="1517725"/>
            <a:ext cx="8840702" cy="1405599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96" y="33610"/>
            <a:ext cx="8840702" cy="90054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Simplified Analytical SBLM-ITCZ Model</a:t>
            </a:r>
            <a:endParaRPr lang="en-US" sz="40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98" y="888729"/>
            <a:ext cx="619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Full SBLM-ITCZ governing equations: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3298" y="2972544"/>
            <a:ext cx="288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Simplifications: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91840" y="3026956"/>
            <a:ext cx="56591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en-US" sz="2400" dirty="0" smtClean="0">
                <a:solidFill>
                  <a:schemeClr val="accent4"/>
                </a:solidFill>
              </a:rPr>
              <a:t>Ignore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en-US" sz="2400" dirty="0" smtClean="0">
                <a:solidFill>
                  <a:srgbClr val="0000FF"/>
                </a:solidFill>
              </a:rPr>
              <a:t>Linearize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el-GR" sz="2400" dirty="0" smtClean="0">
                <a:solidFill>
                  <a:srgbClr val="660066"/>
                </a:solidFill>
              </a:rPr>
              <a:t>β</a:t>
            </a:r>
            <a:r>
              <a:rPr lang="en-US" sz="2400" dirty="0" smtClean="0">
                <a:solidFill>
                  <a:srgbClr val="660066"/>
                </a:solidFill>
              </a:rPr>
              <a:t>-Plane approximation</a:t>
            </a:r>
          </a:p>
        </p:txBody>
      </p:sp>
      <p:sp>
        <p:nvSpPr>
          <p:cNvPr id="16" name="Donut 15"/>
          <p:cNvSpPr/>
          <p:nvPr/>
        </p:nvSpPr>
        <p:spPr>
          <a:xfrm>
            <a:off x="4754880" y="2315898"/>
            <a:ext cx="975360" cy="548640"/>
          </a:xfrm>
          <a:prstGeom prst="donut">
            <a:avLst>
              <a:gd name="adj" fmla="val 13033"/>
            </a:avLst>
          </a:prstGeom>
          <a:solidFill>
            <a:schemeClr val="accent4">
              <a:alpha val="60000"/>
            </a:schemeClr>
          </a:solidFill>
          <a:ln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6028604" y="1411949"/>
            <a:ext cx="2211156" cy="863891"/>
          </a:xfrm>
          <a:prstGeom prst="donut">
            <a:avLst>
              <a:gd name="adj" fmla="val 8179"/>
            </a:avLst>
          </a:prstGeom>
          <a:solidFill>
            <a:schemeClr val="accent4">
              <a:alpha val="60000"/>
            </a:schemeClr>
          </a:solidFill>
          <a:ln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5035706" y="1391629"/>
            <a:ext cx="992898" cy="903949"/>
          </a:xfrm>
          <a:prstGeom prst="donut">
            <a:avLst>
              <a:gd name="adj" fmla="val 8084"/>
            </a:avLst>
          </a:prstGeom>
          <a:solidFill>
            <a:srgbClr val="0000FF">
              <a:alpha val="60000"/>
            </a:srgbClr>
          </a:solidFill>
          <a:ln>
            <a:solidFill>
              <a:srgbClr val="000090">
                <a:alpha val="6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298" y="4308134"/>
            <a:ext cx="87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Resulting simplified governing equations: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424922" y="5486009"/>
            <a:ext cx="9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176" y="4948874"/>
            <a:ext cx="3200142" cy="1617338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Donut 16"/>
          <p:cNvSpPr/>
          <p:nvPr/>
        </p:nvSpPr>
        <p:spPr>
          <a:xfrm>
            <a:off x="1483360" y="1558365"/>
            <a:ext cx="589280" cy="548640"/>
          </a:xfrm>
          <a:prstGeom prst="donut">
            <a:avLst>
              <a:gd name="adj" fmla="val 13033"/>
            </a:avLst>
          </a:prstGeom>
          <a:solidFill>
            <a:schemeClr val="accent4">
              <a:alpha val="60000"/>
            </a:schemeClr>
          </a:solidFill>
          <a:ln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1483360" y="2275840"/>
            <a:ext cx="589280" cy="548640"/>
          </a:xfrm>
          <a:prstGeom prst="donut">
            <a:avLst>
              <a:gd name="adj" fmla="val 13033"/>
            </a:avLst>
          </a:prstGeom>
          <a:solidFill>
            <a:schemeClr val="accent4">
              <a:alpha val="60000"/>
            </a:schemeClr>
          </a:solidFill>
          <a:ln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6840048" y="2167965"/>
            <a:ext cx="2211156" cy="863891"/>
          </a:xfrm>
          <a:prstGeom prst="donut">
            <a:avLst>
              <a:gd name="adj" fmla="val 8179"/>
            </a:avLst>
          </a:prstGeom>
          <a:solidFill>
            <a:schemeClr val="accent4">
              <a:alpha val="60000"/>
            </a:schemeClr>
          </a:solidFill>
          <a:ln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5914269" y="2167383"/>
            <a:ext cx="992898" cy="903949"/>
          </a:xfrm>
          <a:prstGeom prst="donut">
            <a:avLst>
              <a:gd name="adj" fmla="val 8084"/>
            </a:avLst>
          </a:prstGeom>
          <a:solidFill>
            <a:srgbClr val="0000FF">
              <a:alpha val="60000"/>
            </a:srgbClr>
          </a:solidFill>
          <a:ln>
            <a:solidFill>
              <a:srgbClr val="000090">
                <a:alpha val="6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" y="4855589"/>
            <a:ext cx="3327400" cy="1751263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Donut 26"/>
          <p:cNvSpPr/>
          <p:nvPr/>
        </p:nvSpPr>
        <p:spPr>
          <a:xfrm>
            <a:off x="3190240" y="1452007"/>
            <a:ext cx="1706880" cy="823833"/>
          </a:xfrm>
          <a:prstGeom prst="donut">
            <a:avLst>
              <a:gd name="adj" fmla="val 8179"/>
            </a:avLst>
          </a:prstGeom>
          <a:solidFill>
            <a:srgbClr val="660066">
              <a:alpha val="60000"/>
            </a:srgbClr>
          </a:solidFill>
          <a:ln>
            <a:solidFill>
              <a:srgbClr val="660066">
                <a:alpha val="6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2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9" grpId="0" animBg="1"/>
      <p:bldP spid="24" grpId="0" animBg="1"/>
      <p:bldP spid="14" grpId="0"/>
      <p:bldP spid="15" grpId="0"/>
      <p:bldP spid="17" grpId="0" animBg="1"/>
      <p:bldP spid="18" grpId="0" animBg="1"/>
      <p:bldP spid="25" grpId="0" animBg="1"/>
      <p:bldP spid="26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298" y="868409"/>
            <a:ext cx="87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Alternative form using Riemann invariants: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21200" y="1589134"/>
            <a:ext cx="9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3496" y="33610"/>
            <a:ext cx="8840702" cy="90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Simplified Analytical SBLM-ITCZ Model</a:t>
            </a:r>
            <a:endParaRPr lang="en-US" sz="40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9521" y="2343765"/>
            <a:ext cx="398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Derivative following boundary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layer </a:t>
            </a:r>
            <a:r>
              <a:rPr lang="en-US" sz="2400" dirty="0" err="1" smtClean="0">
                <a:solidFill>
                  <a:srgbClr val="000090"/>
                </a:solidFill>
              </a:rPr>
              <a:t>meridional</a:t>
            </a:r>
            <a:r>
              <a:rPr lang="en-US" sz="2400" dirty="0" smtClean="0">
                <a:solidFill>
                  <a:srgbClr val="000090"/>
                </a:solidFill>
              </a:rPr>
              <a:t> motion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298" y="3377929"/>
            <a:ext cx="87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err="1" smtClean="0"/>
              <a:t>Meridional</a:t>
            </a:r>
            <a:r>
              <a:rPr lang="en-US" sz="2800" dirty="0" smtClean="0"/>
              <a:t> characteristics defined implicitly by: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09720" y="3957234"/>
            <a:ext cx="9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12" y="1391629"/>
            <a:ext cx="3538904" cy="1847268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960" y="1391629"/>
            <a:ext cx="2489110" cy="904531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876" y="3921469"/>
            <a:ext cx="2738604" cy="591290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631" y="3936914"/>
            <a:ext cx="2807439" cy="565785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76" y="5265117"/>
            <a:ext cx="8353022" cy="1418438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03298" y="4708889"/>
            <a:ext cx="87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Analytical solutions: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129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63496" y="-47670"/>
            <a:ext cx="8840702" cy="697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Analytical SBLM-ITCZ Model Results</a:t>
            </a:r>
            <a:endParaRPr lang="en-US" sz="40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670561"/>
            <a:ext cx="5838087" cy="5653118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1148080" y="3220720"/>
            <a:ext cx="4785360" cy="0"/>
          </a:xfrm>
          <a:prstGeom prst="line">
            <a:avLst/>
          </a:prstGeom>
          <a:ln w="38100">
            <a:solidFill>
              <a:schemeClr val="bg1">
                <a:lumMod val="50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59840" y="4950262"/>
            <a:ext cx="1211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90"/>
                </a:solidFill>
              </a:rPr>
              <a:t>Meridional</a:t>
            </a:r>
            <a:endParaRPr lang="en-US" dirty="0" smtClean="0">
              <a:solidFill>
                <a:srgbClr val="000090"/>
              </a:solidFill>
            </a:endParaRP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Wind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8790" y="4949470"/>
            <a:ext cx="69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Zonal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Wind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776" y="6322061"/>
            <a:ext cx="81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Blue: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625" y="6330685"/>
            <a:ext cx="74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8055" y="6331996"/>
            <a:ext cx="922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Black: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8739" y="5979300"/>
            <a:ext cx="1984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Fluid particle</a:t>
            </a:r>
          </a:p>
          <a:p>
            <a:r>
              <a:rPr lang="en-US" sz="2400" dirty="0" smtClean="0"/>
              <a:t>displacements</a:t>
            </a:r>
            <a:endParaRPr lang="en-US" sz="24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6465919"/>
            <a:ext cx="749300" cy="215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79820" y="2581951"/>
            <a:ext cx="2925978" cy="3158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At shock formation: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000090"/>
                </a:solidFill>
              </a:rPr>
              <a:t>Meridional</a:t>
            </a:r>
            <a:r>
              <a:rPr lang="en-US" sz="2400" dirty="0" smtClean="0">
                <a:solidFill>
                  <a:srgbClr val="000090"/>
                </a:solidFill>
              </a:rPr>
              <a:t> and zonal winds become discontinuous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Develop different North-South symmetries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20" y="6465919"/>
            <a:ext cx="2057400" cy="26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07760" y="883920"/>
            <a:ext cx="223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ITCZ centered at</a:t>
            </a:r>
            <a:endParaRPr lang="en-US" sz="2400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10" y="1404620"/>
            <a:ext cx="2019300" cy="2794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40" y="2070100"/>
            <a:ext cx="1397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2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63496" y="-47670"/>
            <a:ext cx="8840702" cy="697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Analytical SBLM-ITCZ Model Results</a:t>
            </a:r>
            <a:endParaRPr lang="en-US" sz="40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17" y="670562"/>
            <a:ext cx="5871543" cy="5641512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00326" y="86437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Vertical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Velocity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3693" y="866717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Relative</a:t>
            </a:r>
          </a:p>
          <a:p>
            <a:pPr algn="ctr"/>
            <a:r>
              <a:rPr lang="en-US" dirty="0" err="1" smtClean="0">
                <a:solidFill>
                  <a:srgbClr val="000090"/>
                </a:solidFill>
              </a:rPr>
              <a:t>Vorticity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776" y="6322061"/>
            <a:ext cx="81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Blue: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625" y="6330685"/>
            <a:ext cx="74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8055" y="6331996"/>
            <a:ext cx="922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Black: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08739" y="5979300"/>
            <a:ext cx="1984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Fluid particle</a:t>
            </a:r>
          </a:p>
          <a:p>
            <a:r>
              <a:rPr lang="en-US" sz="2400" dirty="0" smtClean="0"/>
              <a:t>displacements</a:t>
            </a:r>
            <a:endParaRPr lang="en-US" sz="24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6465919"/>
            <a:ext cx="749300" cy="215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20" y="6465919"/>
            <a:ext cx="2057400" cy="266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07760" y="883920"/>
            <a:ext cx="223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ITCZ centered at</a:t>
            </a:r>
            <a:endParaRPr lang="en-US" sz="2400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10" y="1404620"/>
            <a:ext cx="2019300" cy="2794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40" y="2070100"/>
            <a:ext cx="1397000" cy="2286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48080" y="3220720"/>
            <a:ext cx="4785360" cy="0"/>
          </a:xfrm>
          <a:prstGeom prst="line">
            <a:avLst/>
          </a:prstGeom>
          <a:ln w="38100">
            <a:solidFill>
              <a:schemeClr val="bg1">
                <a:lumMod val="50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79820" y="2581951"/>
            <a:ext cx="2925978" cy="3158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At shock formation: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Vertical velocity and relative </a:t>
            </a:r>
            <a:r>
              <a:rPr lang="en-US" sz="2400" dirty="0" err="1" smtClean="0">
                <a:solidFill>
                  <a:srgbClr val="000090"/>
                </a:solidFill>
              </a:rPr>
              <a:t>vorticity</a:t>
            </a:r>
            <a:r>
              <a:rPr lang="en-US" sz="2400" dirty="0" smtClean="0">
                <a:solidFill>
                  <a:srgbClr val="000090"/>
                </a:solidFill>
              </a:rPr>
              <a:t> become singular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Develop different North-South symmetries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7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298" y="3102707"/>
            <a:ext cx="855332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352" indent="-530352">
              <a:spcBef>
                <a:spcPts val="1200"/>
              </a:spcBef>
              <a:buClr>
                <a:schemeClr val="accent4"/>
              </a:buClr>
              <a:buFont typeface="Wingdings" charset="2"/>
              <a:buChar char=""/>
            </a:pPr>
            <a:r>
              <a:rPr lang="en-US" sz="3200" dirty="0" smtClean="0">
                <a:solidFill>
                  <a:srgbClr val="000000"/>
                </a:solidFill>
              </a:rPr>
              <a:t>Since the divergent wind is larger in the boundary layer, </a:t>
            </a:r>
            <a:r>
              <a:rPr lang="en-US" sz="3200" dirty="0">
                <a:solidFill>
                  <a:srgbClr val="000000"/>
                </a:solidFill>
              </a:rPr>
              <a:t>shocks are primarily </a:t>
            </a:r>
            <a:r>
              <a:rPr lang="en-US" sz="3200" dirty="0" smtClean="0">
                <a:solidFill>
                  <a:srgbClr val="000000"/>
                </a:solidFill>
              </a:rPr>
              <a:t>confined to </a:t>
            </a:r>
            <a:r>
              <a:rPr lang="en-US" sz="3200" dirty="0">
                <a:solidFill>
                  <a:srgbClr val="000000"/>
                </a:solidFill>
              </a:rPr>
              <a:t>the boundary </a:t>
            </a:r>
            <a:r>
              <a:rPr lang="en-US" sz="3200" dirty="0" smtClean="0">
                <a:solidFill>
                  <a:srgbClr val="000000"/>
                </a:solidFill>
              </a:rPr>
              <a:t>layer.</a:t>
            </a:r>
          </a:p>
          <a:p>
            <a:pPr marL="530352" indent="-530352">
              <a:spcBef>
                <a:spcPts val="1200"/>
              </a:spcBef>
              <a:buClr>
                <a:schemeClr val="accent4"/>
              </a:buClr>
              <a:buFont typeface="Wingdings" charset="2"/>
              <a:buChar char=""/>
            </a:pPr>
            <a:r>
              <a:rPr lang="en-US" sz="3200" dirty="0" smtClean="0">
                <a:ea typeface="ＭＳ Ｐゴシック" charset="0"/>
              </a:rPr>
              <a:t>The </a:t>
            </a:r>
            <a:r>
              <a:rPr lang="en-US" sz="3200" dirty="0">
                <a:ea typeface="ＭＳ Ｐゴシック" charset="0"/>
              </a:rPr>
              <a:t>20 m/s vertical velocity at 500 m height in Hugo can be explained by dry dynamics, i.e., </a:t>
            </a:r>
            <a:r>
              <a:rPr lang="en-US" sz="3200" dirty="0" smtClean="0">
                <a:ea typeface="ＭＳ Ｐゴシック" charset="0"/>
              </a:rPr>
              <a:t>by the </a:t>
            </a:r>
            <a:r>
              <a:rPr lang="en-US" sz="3200" dirty="0">
                <a:ea typeface="ＭＳ Ｐゴシック" charset="0"/>
              </a:rPr>
              <a:t>formation of a shock in the boundary layer radial </a:t>
            </a:r>
            <a:r>
              <a:rPr lang="en-US" sz="3200" dirty="0" smtClean="0">
                <a:ea typeface="ＭＳ Ｐゴシック" charset="0"/>
              </a:rPr>
              <a:t>inflow.</a:t>
            </a:r>
            <a:endParaRPr lang="en-US" sz="3200" dirty="0"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70"/>
            <a:ext cx="8229600" cy="93461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Conclusions &amp; Comments</a:t>
            </a:r>
            <a:endParaRPr lang="en-US" sz="48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298" y="1029180"/>
            <a:ext cx="85533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352" indent="-530352">
              <a:spcBef>
                <a:spcPts val="1800"/>
              </a:spcBef>
              <a:buClr>
                <a:schemeClr val="accent4"/>
              </a:buClr>
              <a:buFont typeface="Wingdings" charset="2"/>
              <a:buChar char=""/>
            </a:pPr>
            <a:r>
              <a:rPr lang="en-US" sz="3200" dirty="0" smtClean="0">
                <a:solidFill>
                  <a:srgbClr val="000000"/>
                </a:solidFill>
              </a:rPr>
              <a:t>Shock formation is associated with advection of the divergent wind by the divergent wind:</a:t>
            </a:r>
          </a:p>
          <a:p>
            <a:pPr marL="1188720" lvl="1" indent="-640080">
              <a:spcBef>
                <a:spcPts val="600"/>
              </a:spcBef>
              <a:buClr>
                <a:schemeClr val="accent4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                 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smtClean="0">
                <a:solidFill>
                  <a:srgbClr val="000090"/>
                </a:solidFill>
              </a:rPr>
              <a:t> for the hurricane boundary layer </a:t>
            </a:r>
          </a:p>
          <a:p>
            <a:pPr marL="1188720" lvl="1" indent="-640080">
              <a:spcBef>
                <a:spcPts val="600"/>
              </a:spcBef>
              <a:buClr>
                <a:schemeClr val="accent4"/>
              </a:buClr>
              <a:buFont typeface="Arial"/>
              <a:buChar char="•"/>
            </a:pP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smtClean="0">
                <a:solidFill>
                  <a:srgbClr val="000090"/>
                </a:solidFill>
              </a:rPr>
              <a:t>                      for the ITCZ boundary layer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193290"/>
            <a:ext cx="1727200" cy="368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" y="2691130"/>
            <a:ext cx="19558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4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70"/>
            <a:ext cx="8229600" cy="93461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Conclusions &amp; Comments</a:t>
            </a:r>
            <a:endParaRPr lang="en-US" sz="48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640" y="1150227"/>
            <a:ext cx="8747760" cy="475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352" indent="-530352">
              <a:spcBef>
                <a:spcPts val="1800"/>
              </a:spcBef>
              <a:buClr>
                <a:schemeClr val="accent4"/>
              </a:buClr>
              <a:buFont typeface="Wingdings" charset="2"/>
              <a:buChar char=""/>
            </a:pPr>
            <a:r>
              <a:rPr lang="en-US" sz="3200" dirty="0" smtClean="0">
                <a:solidFill>
                  <a:srgbClr val="0000FF"/>
                </a:solidFill>
              </a:rPr>
              <a:t>What determines the size of the eye?         </a:t>
            </a:r>
            <a:r>
              <a:rPr lang="en-US" sz="3200" dirty="0" smtClean="0">
                <a:solidFill>
                  <a:srgbClr val="000000"/>
                </a:solidFill>
              </a:rPr>
              <a:t>Present results indicate that eye size is partly determined by nonlinear boundary layer processes that set the radius at which the </a:t>
            </a:r>
            <a:r>
              <a:rPr lang="en-US" sz="3200" dirty="0" err="1" smtClean="0">
                <a:solidFill>
                  <a:srgbClr val="000000"/>
                </a:solidFill>
              </a:rPr>
              <a:t>eyewall</a:t>
            </a:r>
            <a:r>
              <a:rPr lang="en-US" sz="3200" dirty="0" smtClean="0">
                <a:solidFill>
                  <a:srgbClr val="000000"/>
                </a:solidFill>
              </a:rPr>
              <a:t> shock forms. </a:t>
            </a:r>
          </a:p>
          <a:p>
            <a:pPr marL="530352" indent="-530352">
              <a:spcBef>
                <a:spcPts val="1800"/>
              </a:spcBef>
              <a:buClr>
                <a:schemeClr val="accent4"/>
              </a:buClr>
              <a:buFont typeface="Wingdings" charset="2"/>
              <a:buChar char=""/>
            </a:pPr>
            <a:r>
              <a:rPr lang="en-US" sz="3200" dirty="0" smtClean="0">
                <a:solidFill>
                  <a:srgbClr val="0000FF"/>
                </a:solidFill>
              </a:rPr>
              <a:t>How are potential </a:t>
            </a:r>
            <a:r>
              <a:rPr lang="en-US" sz="3200" dirty="0" err="1" smtClean="0">
                <a:solidFill>
                  <a:srgbClr val="0000FF"/>
                </a:solidFill>
              </a:rPr>
              <a:t>vorticity</a:t>
            </a:r>
            <a:r>
              <a:rPr lang="en-US" sz="3200" dirty="0" smtClean="0">
                <a:solidFill>
                  <a:srgbClr val="0000FF"/>
                </a:solidFill>
              </a:rPr>
              <a:t> rings produced? </a:t>
            </a:r>
            <a:r>
              <a:rPr lang="en-US" sz="3200" dirty="0" smtClean="0">
                <a:solidFill>
                  <a:srgbClr val="000000"/>
                </a:solidFill>
              </a:rPr>
              <a:t>Since boundary layer shock formation leads to a discontinuity in tangential wind, the boundary layer </a:t>
            </a:r>
            <a:r>
              <a:rPr lang="en-US" sz="3200" dirty="0" err="1" smtClean="0">
                <a:solidFill>
                  <a:srgbClr val="000000"/>
                </a:solidFill>
              </a:rPr>
              <a:t>vorticity</a:t>
            </a:r>
            <a:r>
              <a:rPr lang="en-US" sz="3200" dirty="0" smtClean="0">
                <a:solidFill>
                  <a:srgbClr val="000000"/>
                </a:solidFill>
              </a:rPr>
              <a:t> becomes singular. </a:t>
            </a:r>
          </a:p>
        </p:txBody>
      </p:sp>
    </p:spTree>
    <p:extLst>
      <p:ext uri="{BB962C8B-B14F-4D97-AF65-F5344CB8AC3E}">
        <p14:creationId xmlns:p14="http://schemas.microsoft.com/office/powerpoint/2010/main" val="215058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99"/>
            <a:ext cx="8229600" cy="818121"/>
          </a:xfrm>
        </p:spPr>
        <p:txBody>
          <a:bodyPr>
            <a:normAutofit/>
          </a:bodyPr>
          <a:lstStyle/>
          <a:p>
            <a:r>
              <a:rPr lang="en-US" sz="4600" b="1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Inviscid</a:t>
            </a:r>
            <a:r>
              <a:rPr lang="en-US" sz="4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Burgers’ Equation</a:t>
            </a:r>
            <a:endParaRPr lang="en-US" sz="46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128" y="978648"/>
            <a:ext cx="397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91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Model for nonlinear wave propagation: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124996" y="6390371"/>
            <a:ext cx="688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(from http://</a:t>
            </a:r>
            <a:r>
              <a:rPr lang="en-US" dirty="0" err="1" smtClean="0">
                <a:solidFill>
                  <a:schemeClr val="tx2"/>
                </a:solidFill>
              </a:rPr>
              <a:t>www.eng.fsu.edu</a:t>
            </a:r>
            <a:r>
              <a:rPr lang="en-US" dirty="0" smtClean="0">
                <a:solidFill>
                  <a:schemeClr val="tx2"/>
                </a:solidFill>
              </a:rPr>
              <a:t>/~</a:t>
            </a:r>
            <a:r>
              <a:rPr lang="en-US" dirty="0" err="1" smtClean="0">
                <a:solidFill>
                  <a:schemeClr val="tx2"/>
                </a:solidFill>
              </a:rPr>
              <a:t>dommelen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en-US" dirty="0" err="1" smtClean="0">
                <a:solidFill>
                  <a:schemeClr val="tx2"/>
                </a:solidFill>
              </a:rPr>
              <a:t>pdes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en-US" dirty="0" err="1" smtClean="0">
                <a:solidFill>
                  <a:schemeClr val="tx2"/>
                </a:solidFill>
              </a:rPr>
              <a:t>style_a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en-US" dirty="0" err="1" smtClean="0">
                <a:solidFill>
                  <a:schemeClr val="tx2"/>
                </a:solidFill>
              </a:rPr>
              <a:t>burgers.html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9127" y="2866316"/>
            <a:ext cx="8629928" cy="3405199"/>
            <a:chOff x="379127" y="2866316"/>
            <a:chExt cx="8629928" cy="3405199"/>
          </a:xfrm>
        </p:grpSpPr>
        <p:sp>
          <p:nvSpPr>
            <p:cNvPr id="8" name="TextBox 7"/>
            <p:cNvSpPr txBox="1"/>
            <p:nvPr/>
          </p:nvSpPr>
          <p:spPr>
            <a:xfrm>
              <a:off x="379127" y="2866316"/>
              <a:ext cx="25266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38912" indent="-438912">
                <a:buClr>
                  <a:schemeClr val="accent4"/>
                </a:buClr>
                <a:buFont typeface="Wingdings" charset="2"/>
                <a:buChar char=""/>
              </a:pPr>
              <a:r>
                <a:rPr lang="en-US" sz="2800" dirty="0" smtClean="0"/>
                <a:t>Results:</a:t>
              </a:r>
              <a:endParaRPr lang="en-US" sz="28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6614" y="4928189"/>
              <a:ext cx="5122441" cy="1343326"/>
            </a:xfrm>
            <a:prstGeom prst="rect">
              <a:avLst/>
            </a:prstGeom>
            <a:ln w="31750"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613" y="2890423"/>
              <a:ext cx="5122441" cy="1942995"/>
            </a:xfrm>
            <a:prstGeom prst="rect">
              <a:avLst/>
            </a:prstGeom>
            <a:ln w="31750">
              <a:solidFill>
                <a:schemeClr val="accent5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916420" y="3514874"/>
              <a:ext cx="2884299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1200"/>
                </a:spcBef>
                <a:buFont typeface="Arial"/>
                <a:buChar char="•"/>
              </a:pPr>
              <a:r>
                <a:rPr lang="en-US" sz="2400" dirty="0" smtClean="0">
                  <a:solidFill>
                    <a:srgbClr val="000090"/>
                  </a:solidFill>
                </a:rPr>
                <a:t>characteristics intersect and cross</a:t>
              </a:r>
            </a:p>
            <a:p>
              <a:pPr marL="285750" indent="-285750">
                <a:spcBef>
                  <a:spcPts val="1200"/>
                </a:spcBef>
                <a:buFont typeface="Arial"/>
                <a:buChar char="•"/>
              </a:pPr>
              <a:r>
                <a:rPr lang="en-US" sz="2400" dirty="0">
                  <a:solidFill>
                    <a:srgbClr val="000090"/>
                  </a:solidFill>
                </a:rPr>
                <a:t> </a:t>
              </a:r>
              <a:r>
                <a:rPr lang="en-US" sz="2400" dirty="0" smtClean="0">
                  <a:solidFill>
                    <a:srgbClr val="000090"/>
                  </a:solidFill>
                </a:rPr>
                <a:t>               becomes multiple-valued</a:t>
              </a:r>
            </a:p>
            <a:p>
              <a:pPr marL="285750" indent="-285750">
                <a:spcBef>
                  <a:spcPts val="1200"/>
                </a:spcBef>
                <a:buFont typeface="Arial"/>
                <a:buChar char="•"/>
              </a:pPr>
              <a:r>
                <a:rPr lang="en-US" sz="2400" dirty="0" smtClean="0">
                  <a:solidFill>
                    <a:srgbClr val="000090"/>
                  </a:solidFill>
                </a:rPr>
                <a:t>not physically meaningful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118" y="4478704"/>
              <a:ext cx="1003300" cy="3429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79127" y="2113802"/>
            <a:ext cx="4398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91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Example initial condition: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585" y="978648"/>
            <a:ext cx="2714249" cy="995716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511" y="2173881"/>
            <a:ext cx="3590213" cy="507477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6496538" y="2960077"/>
            <a:ext cx="2100385" cy="2930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6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70"/>
            <a:ext cx="8229600" cy="93461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Conclusions &amp; Comments</a:t>
            </a:r>
            <a:endParaRPr lang="en-US" sz="48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50227"/>
            <a:ext cx="8551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352" indent="-530352">
              <a:spcBef>
                <a:spcPts val="1800"/>
              </a:spcBef>
              <a:buClr>
                <a:schemeClr val="accent4"/>
              </a:buClr>
              <a:buFont typeface="Wingdings" charset="2"/>
              <a:buChar char=""/>
            </a:pPr>
            <a:r>
              <a:rPr lang="en-US" sz="3200" dirty="0" smtClean="0">
                <a:solidFill>
                  <a:srgbClr val="0000FF"/>
                </a:solidFill>
              </a:rPr>
              <a:t>How does an outer concentric </a:t>
            </a:r>
            <a:r>
              <a:rPr lang="en-US" sz="3200" dirty="0" err="1" smtClean="0">
                <a:solidFill>
                  <a:srgbClr val="0000FF"/>
                </a:solidFill>
              </a:rPr>
              <a:t>eyewall</a:t>
            </a:r>
            <a:r>
              <a:rPr lang="en-US" sz="3200" dirty="0" smtClean="0">
                <a:solidFill>
                  <a:srgbClr val="0000FF"/>
                </a:solidFill>
              </a:rPr>
              <a:t> form and how does it influence the inner </a:t>
            </a:r>
            <a:r>
              <a:rPr lang="en-US" sz="3200" dirty="0" err="1" smtClean="0">
                <a:solidFill>
                  <a:srgbClr val="0000FF"/>
                </a:solidFill>
              </a:rPr>
              <a:t>eyewall</a:t>
            </a:r>
            <a:r>
              <a:rPr lang="en-US" sz="3200" dirty="0" smtClean="0">
                <a:solidFill>
                  <a:srgbClr val="0000FF"/>
                </a:solidFill>
              </a:rPr>
              <a:t>?  </a:t>
            </a:r>
            <a:r>
              <a:rPr lang="en-US" sz="3200" dirty="0" smtClean="0">
                <a:solidFill>
                  <a:srgbClr val="000000"/>
                </a:solidFill>
              </a:rPr>
              <a:t>If, outside the </a:t>
            </a:r>
            <a:r>
              <a:rPr lang="en-US" sz="3200" dirty="0" err="1" smtClean="0">
                <a:solidFill>
                  <a:srgbClr val="000000"/>
                </a:solidFill>
              </a:rPr>
              <a:t>eyewall</a:t>
            </a:r>
            <a:r>
              <a:rPr lang="en-US" sz="3200" dirty="0" smtClean="0">
                <a:solidFill>
                  <a:srgbClr val="000000"/>
                </a:solidFill>
              </a:rPr>
              <a:t>, the boundary layer radial inflow does not decrease monotonically with radius, a concentric </a:t>
            </a:r>
            <a:r>
              <a:rPr lang="en-US" sz="3200" dirty="0" err="1" smtClean="0">
                <a:solidFill>
                  <a:srgbClr val="000000"/>
                </a:solidFill>
              </a:rPr>
              <a:t>eyewall</a:t>
            </a:r>
            <a:r>
              <a:rPr lang="en-US" sz="3200" dirty="0" smtClean="0">
                <a:solidFill>
                  <a:srgbClr val="000000"/>
                </a:solidFill>
              </a:rPr>
              <a:t> boundary layer shock can form.  If it is strong enough and close enough to the inner </a:t>
            </a:r>
            <a:r>
              <a:rPr lang="en-US" sz="3200" dirty="0" err="1" smtClean="0">
                <a:solidFill>
                  <a:srgbClr val="000000"/>
                </a:solidFill>
              </a:rPr>
              <a:t>eyewall</a:t>
            </a:r>
            <a:r>
              <a:rPr lang="en-US" sz="3200" dirty="0" smtClean="0">
                <a:solidFill>
                  <a:srgbClr val="000000"/>
                </a:solidFill>
              </a:rPr>
              <a:t>, this outer </a:t>
            </a:r>
            <a:r>
              <a:rPr lang="en-US" sz="3200" dirty="0" err="1" smtClean="0">
                <a:solidFill>
                  <a:srgbClr val="000000"/>
                </a:solidFill>
              </a:rPr>
              <a:t>eyewall</a:t>
            </a:r>
            <a:r>
              <a:rPr lang="en-US" sz="3200" dirty="0" smtClean="0">
                <a:solidFill>
                  <a:srgbClr val="000000"/>
                </a:solidFill>
              </a:rPr>
              <a:t> shock can choke off the boundary layer radial inflow to the inner shock. </a:t>
            </a:r>
          </a:p>
        </p:txBody>
      </p:sp>
    </p:spTree>
    <p:extLst>
      <p:ext uri="{BB962C8B-B14F-4D97-AF65-F5344CB8AC3E}">
        <p14:creationId xmlns:p14="http://schemas.microsoft.com/office/powerpoint/2010/main" val="111558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70"/>
            <a:ext cx="8229600" cy="93461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Conclusions &amp; Comments</a:t>
            </a:r>
            <a:endParaRPr lang="en-US" sz="48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98" y="1164456"/>
            <a:ext cx="85533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352" indent="-530352">
              <a:spcBef>
                <a:spcPts val="1800"/>
              </a:spcBef>
              <a:buClr>
                <a:schemeClr val="accent4"/>
              </a:buClr>
              <a:buFont typeface="Wingdings" charset="2"/>
              <a:buChar char=""/>
            </a:pPr>
            <a:r>
              <a:rPr lang="en-US" sz="3200" dirty="0" smtClean="0">
                <a:solidFill>
                  <a:srgbClr val="0000FF"/>
                </a:solidFill>
              </a:rPr>
              <a:t>How can the ITCZ become so narrow?  </a:t>
            </a:r>
            <a:r>
              <a:rPr lang="en-US" sz="3200" dirty="0" smtClean="0">
                <a:solidFill>
                  <a:srgbClr val="000000"/>
                </a:solidFill>
              </a:rPr>
              <a:t>If, in the boundary layer, there is northerly flow on the north edge and southerly flow on the south edge of a wide ITCZ, then the                        term provides a steepening effect to the          profile, which can then produce a singularity in Ekman pumping and thus a very narrow ITCZ.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40" y="2792730"/>
            <a:ext cx="1955800" cy="3683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3270250"/>
            <a:ext cx="749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1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10"/>
            <a:ext cx="8229600" cy="869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Questions?</a:t>
            </a:r>
            <a:endParaRPr lang="en-US" sz="48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75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83919"/>
          </a:xfrm>
        </p:spPr>
        <p:txBody>
          <a:bodyPr>
            <a:normAutofit/>
          </a:bodyPr>
          <a:lstStyle/>
          <a:p>
            <a:r>
              <a:rPr lang="en-US" sz="4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Viscous Burgers’ Equation</a:t>
            </a:r>
            <a:endParaRPr lang="en-US" sz="46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127" y="1012373"/>
            <a:ext cx="504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91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Now include a viscosity term: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82" y="4806271"/>
            <a:ext cx="5308997" cy="1356558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982" y="2588131"/>
            <a:ext cx="5308997" cy="1967846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24996" y="6390371"/>
            <a:ext cx="688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(from http://</a:t>
            </a:r>
            <a:r>
              <a:rPr lang="en-US" dirty="0" err="1" smtClean="0">
                <a:solidFill>
                  <a:schemeClr val="tx2"/>
                </a:solidFill>
              </a:rPr>
              <a:t>www.eng.fsu.edu</a:t>
            </a:r>
            <a:r>
              <a:rPr lang="en-US" dirty="0" smtClean="0">
                <a:solidFill>
                  <a:schemeClr val="tx2"/>
                </a:solidFill>
              </a:rPr>
              <a:t>/~</a:t>
            </a:r>
            <a:r>
              <a:rPr lang="en-US" dirty="0" err="1" smtClean="0">
                <a:solidFill>
                  <a:schemeClr val="tx2"/>
                </a:solidFill>
              </a:rPr>
              <a:t>dommelen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en-US" dirty="0" err="1" smtClean="0">
                <a:solidFill>
                  <a:schemeClr val="tx2"/>
                </a:solidFill>
              </a:rPr>
              <a:t>pdes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en-US" dirty="0" err="1" smtClean="0">
                <a:solidFill>
                  <a:schemeClr val="tx2"/>
                </a:solidFill>
              </a:rPr>
              <a:t>style_a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en-US" dirty="0" err="1" smtClean="0">
                <a:solidFill>
                  <a:schemeClr val="tx2"/>
                </a:solidFill>
              </a:rPr>
              <a:t>burgers.html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126" y="2047219"/>
            <a:ext cx="523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91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800" dirty="0" smtClean="0"/>
              <a:t>Get more physically meaningful results: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287096"/>
            <a:ext cx="31099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</a:rPr>
              <a:t>a</a:t>
            </a:r>
            <a:r>
              <a:rPr lang="en-US" sz="2400" dirty="0" smtClean="0">
                <a:solidFill>
                  <a:srgbClr val="000090"/>
                </a:solidFill>
              </a:rPr>
              <a:t> jump-discontinuity or “shock” develops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</a:rPr>
              <a:t>c</a:t>
            </a:r>
            <a:r>
              <a:rPr lang="en-US" sz="2400" dirty="0" smtClean="0">
                <a:solidFill>
                  <a:srgbClr val="000090"/>
                </a:solidFill>
              </a:rPr>
              <a:t>haracteristics run into this shock and disappear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440" y="1012373"/>
            <a:ext cx="3368542" cy="976281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flipV="1">
            <a:off x="6496538" y="2657238"/>
            <a:ext cx="2100385" cy="2930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0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574" y="3190604"/>
            <a:ext cx="4620572" cy="174382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281" y="3204547"/>
            <a:ext cx="180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Boundary Layer as an </a:t>
            </a:r>
            <a:r>
              <a:rPr lang="en-US" sz="2400" dirty="0" err="1" smtClean="0"/>
              <a:t>Axisymm</a:t>
            </a:r>
            <a:r>
              <a:rPr lang="en-US" sz="2400" dirty="0" smtClean="0"/>
              <a:t>.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 -plane Slab</a:t>
            </a:r>
            <a:endParaRPr lang="en-US" sz="2400" dirty="0"/>
          </a:p>
        </p:txBody>
      </p:sp>
      <p:sp>
        <p:nvSpPr>
          <p:cNvPr id="5" name="Left Brace 4"/>
          <p:cNvSpPr/>
          <p:nvPr/>
        </p:nvSpPr>
        <p:spPr>
          <a:xfrm>
            <a:off x="1696580" y="3190604"/>
            <a:ext cx="312777" cy="174382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99567" y="5197632"/>
            <a:ext cx="192766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11368" y="5199776"/>
            <a:ext cx="1964916" cy="0"/>
          </a:xfrm>
          <a:prstGeom prst="line">
            <a:avLst/>
          </a:prstGeom>
          <a:ln w="38100">
            <a:solidFill>
              <a:schemeClr val="accent4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23" y="5081666"/>
            <a:ext cx="203200" cy="2159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908084" y="3190604"/>
            <a:ext cx="0" cy="1743821"/>
          </a:xfrm>
          <a:prstGeom prst="straightConnector1">
            <a:avLst/>
          </a:prstGeom>
          <a:ln w="38100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79" y="3754999"/>
            <a:ext cx="1993900" cy="34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96" y="33610"/>
            <a:ext cx="8840702" cy="1185590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Slab Boundary Layer Model for Tropical Cyclones (SBLM-TC)</a:t>
            </a:r>
            <a:endParaRPr lang="en-US" sz="46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17607" y="1409637"/>
            <a:ext cx="6564456" cy="1743821"/>
            <a:chOff x="117607" y="1175957"/>
            <a:chExt cx="6564456" cy="1743821"/>
          </a:xfrm>
        </p:grpSpPr>
        <p:sp>
          <p:nvSpPr>
            <p:cNvPr id="6" name="Left Brace 5"/>
            <p:cNvSpPr/>
            <p:nvPr/>
          </p:nvSpPr>
          <p:spPr>
            <a:xfrm>
              <a:off x="1696580" y="1175957"/>
              <a:ext cx="312777" cy="174382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7607" y="1259524"/>
              <a:ext cx="15330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Overlying Layer (provides forcing)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17876" y="1194250"/>
              <a:ext cx="3506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Specify azimuthal velocity:  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49713" y="1637267"/>
              <a:ext cx="423235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Assume gradient balance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Assume constant in time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Assume radial velocity is zero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884" y="1300315"/>
              <a:ext cx="914400" cy="355600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2279109" y="3288092"/>
            <a:ext cx="4026441" cy="461665"/>
            <a:chOff x="2279109" y="3054412"/>
            <a:chExt cx="4026441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2279109" y="3054412"/>
              <a:ext cx="3104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Solve for:                  and  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450" y="3150088"/>
              <a:ext cx="927100" cy="3429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752" y="3140319"/>
              <a:ext cx="952500" cy="34290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2132574" y="2479129"/>
            <a:ext cx="6890776" cy="2468335"/>
            <a:chOff x="2132574" y="2245449"/>
            <a:chExt cx="6890776" cy="2468335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132574" y="4542334"/>
              <a:ext cx="4620572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311557" y="2245449"/>
              <a:ext cx="1450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Diagnose</a:t>
              </a:r>
              <a:r>
                <a:rPr lang="en-US" sz="2400" dirty="0" smtClean="0">
                  <a:solidFill>
                    <a:srgbClr val="263B86"/>
                  </a:solidFill>
                </a:rPr>
                <a:t>:  </a:t>
              </a:r>
              <a:endParaRPr lang="en-US" sz="2400" dirty="0">
                <a:solidFill>
                  <a:srgbClr val="263B86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7061189" y="2956924"/>
              <a:ext cx="777203" cy="0"/>
            </a:xfrm>
            <a:prstGeom prst="straightConnector1">
              <a:avLst/>
            </a:prstGeom>
            <a:ln w="38100">
              <a:solidFill>
                <a:schemeClr val="tx2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7061189" y="4542334"/>
              <a:ext cx="777203" cy="0"/>
            </a:xfrm>
            <a:prstGeom prst="straightConnector1">
              <a:avLst/>
            </a:prstGeom>
            <a:ln w="38100">
              <a:solidFill>
                <a:schemeClr val="tx2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350" y="2769088"/>
              <a:ext cx="1003300" cy="3429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350" y="4370884"/>
              <a:ext cx="1016000" cy="342900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2356435" y="3804101"/>
            <a:ext cx="3210068" cy="847225"/>
            <a:chOff x="2356435" y="3570421"/>
            <a:chExt cx="3210068" cy="847225"/>
          </a:xfrm>
        </p:grpSpPr>
        <p:sp>
          <p:nvSpPr>
            <p:cNvPr id="9" name="TextBox 8"/>
            <p:cNvSpPr txBox="1"/>
            <p:nvPr/>
          </p:nvSpPr>
          <p:spPr>
            <a:xfrm>
              <a:off x="2356435" y="3570421"/>
              <a:ext cx="761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IC’s:  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936" y="3658088"/>
              <a:ext cx="1727200" cy="3429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103" y="4062046"/>
              <a:ext cx="2438400" cy="355600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266891" y="5004424"/>
            <a:ext cx="2499263" cy="1760475"/>
            <a:chOff x="266891" y="4770744"/>
            <a:chExt cx="2499263" cy="1760475"/>
          </a:xfrm>
        </p:grpSpPr>
        <p:sp>
          <p:nvSpPr>
            <p:cNvPr id="22" name="TextBox 21"/>
            <p:cNvSpPr txBox="1"/>
            <p:nvPr/>
          </p:nvSpPr>
          <p:spPr>
            <a:xfrm>
              <a:off x="266891" y="5278052"/>
              <a:ext cx="1533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Inner BC’s:  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cxnSp>
          <p:nvCxnSpPr>
            <p:cNvPr id="54" name="Elbow Connector 53"/>
            <p:cNvCxnSpPr/>
            <p:nvPr/>
          </p:nvCxnSpPr>
          <p:spPr>
            <a:xfrm rot="5400000" flipH="1" flipV="1">
              <a:off x="1564464" y="4978684"/>
              <a:ext cx="782400" cy="366519"/>
            </a:xfrm>
            <a:prstGeom prst="bentConnector3">
              <a:avLst>
                <a:gd name="adj1" fmla="val -875"/>
              </a:avLst>
            </a:prstGeom>
            <a:ln w="38100">
              <a:solidFill>
                <a:schemeClr val="tx2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207" y="5748703"/>
              <a:ext cx="1689100" cy="342900"/>
            </a:xfrm>
            <a:prstGeom prst="rect">
              <a:avLst/>
            </a:prstGeom>
          </p:spPr>
        </p:pic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454" y="6188319"/>
              <a:ext cx="1663700" cy="34290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4810412" y="5004424"/>
            <a:ext cx="3138375" cy="1760475"/>
            <a:chOff x="4810412" y="4770744"/>
            <a:chExt cx="3138375" cy="1760475"/>
          </a:xfrm>
        </p:grpSpPr>
        <p:sp>
          <p:nvSpPr>
            <p:cNvPr id="23" name="TextBox 22"/>
            <p:cNvSpPr txBox="1"/>
            <p:nvPr/>
          </p:nvSpPr>
          <p:spPr>
            <a:xfrm>
              <a:off x="4810412" y="5287038"/>
              <a:ext cx="1639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Outer BC’s:  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cxnSp>
          <p:nvCxnSpPr>
            <p:cNvPr id="70" name="Elbow Connector 69"/>
            <p:cNvCxnSpPr/>
            <p:nvPr/>
          </p:nvCxnSpPr>
          <p:spPr>
            <a:xfrm rot="5400000" flipH="1" flipV="1">
              <a:off x="6178687" y="4978684"/>
              <a:ext cx="782400" cy="366519"/>
            </a:xfrm>
            <a:prstGeom prst="bentConnector3">
              <a:avLst>
                <a:gd name="adj1" fmla="val -875"/>
              </a:avLst>
            </a:prstGeom>
            <a:ln w="38100">
              <a:solidFill>
                <a:schemeClr val="tx2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952" y="5754077"/>
              <a:ext cx="2197100" cy="342900"/>
            </a:xfrm>
            <a:prstGeom prst="rect">
              <a:avLst/>
            </a:prstGeom>
          </p:spPr>
        </p:pic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087" y="6188319"/>
              <a:ext cx="2171700" cy="342900"/>
            </a:xfrm>
            <a:prstGeom prst="rect">
              <a:avLst/>
            </a:prstGeom>
          </p:spPr>
        </p:pic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" y="4425950"/>
            <a:ext cx="1905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6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75" y="1454025"/>
            <a:ext cx="8840703" cy="1661787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96" y="33610"/>
            <a:ext cx="8840702" cy="900546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SBLM-TC Governing Equations</a:t>
            </a:r>
            <a:endParaRPr lang="en-US" sz="46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98" y="949689"/>
            <a:ext cx="870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400" dirty="0" smtClean="0"/>
              <a:t>Two predictive equations for the horizontal winds in the slab: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3298" y="3735664"/>
            <a:ext cx="654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400" dirty="0" smtClean="0"/>
              <a:t>Note the embedded Burgers’ equation</a:t>
            </a:r>
            <a:endParaRPr lang="en-US" sz="2400" dirty="0"/>
          </a:p>
        </p:txBody>
      </p:sp>
      <p:sp>
        <p:nvSpPr>
          <p:cNvPr id="8" name="Donut 7"/>
          <p:cNvSpPr/>
          <p:nvPr/>
        </p:nvSpPr>
        <p:spPr>
          <a:xfrm>
            <a:off x="10160" y="1306419"/>
            <a:ext cx="1639712" cy="1051484"/>
          </a:xfrm>
          <a:prstGeom prst="donut">
            <a:avLst>
              <a:gd name="adj" fmla="val 5247"/>
            </a:avLst>
          </a:prstGeom>
          <a:solidFill>
            <a:srgbClr val="FF0000">
              <a:alpha val="67000"/>
            </a:srgbClr>
          </a:solidFill>
          <a:ln>
            <a:solidFill>
              <a:schemeClr val="accent5">
                <a:alpha val="6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3298" y="4257481"/>
            <a:ext cx="8344811" cy="1539690"/>
            <a:chOff x="303298" y="4044121"/>
            <a:chExt cx="8344811" cy="1539690"/>
          </a:xfrm>
        </p:grpSpPr>
        <p:sp>
          <p:nvSpPr>
            <p:cNvPr id="9" name="TextBox 8"/>
            <p:cNvSpPr txBox="1"/>
            <p:nvPr/>
          </p:nvSpPr>
          <p:spPr>
            <a:xfrm>
              <a:off x="303298" y="4044121"/>
              <a:ext cx="6357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7472" indent="-438912">
                <a:buClr>
                  <a:schemeClr val="accent4"/>
                </a:buClr>
                <a:buFont typeface="Wingdings" charset="2"/>
                <a:buChar char=""/>
              </a:pPr>
              <a:r>
                <a:rPr lang="en-US" sz="2400" dirty="0"/>
                <a:t>D</a:t>
              </a:r>
              <a:r>
                <a:rPr lang="en-US" sz="2400" dirty="0" smtClean="0"/>
                <a:t>iagnostic equations for vertical velocity info: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68281" y="4383483"/>
              <a:ext cx="1379828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90"/>
                  </a:solidFill>
                </a:rPr>
                <a:t>rectified Ekman</a:t>
              </a:r>
            </a:p>
            <a:p>
              <a:pPr algn="ctr"/>
              <a:r>
                <a:rPr lang="en-US" sz="2400" dirty="0" smtClean="0">
                  <a:solidFill>
                    <a:srgbClr val="000090"/>
                  </a:solidFill>
                </a:rPr>
                <a:t>suction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8400" y="4580512"/>
              <a:ext cx="2194520" cy="834460"/>
            </a:xfrm>
            <a:prstGeom prst="rect">
              <a:avLst/>
            </a:prstGeom>
            <a:ln w="31750"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0027" y="4712060"/>
              <a:ext cx="2911973" cy="548633"/>
            </a:xfrm>
            <a:prstGeom prst="rect">
              <a:avLst/>
            </a:prstGeom>
            <a:ln w="31750"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448147" y="4712060"/>
              <a:ext cx="65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and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3298" y="5809111"/>
            <a:ext cx="7083022" cy="841295"/>
            <a:chOff x="303298" y="5737991"/>
            <a:chExt cx="7083022" cy="841295"/>
          </a:xfrm>
        </p:grpSpPr>
        <p:sp>
          <p:nvSpPr>
            <p:cNvPr id="7" name="TextBox 6"/>
            <p:cNvSpPr txBox="1"/>
            <p:nvPr/>
          </p:nvSpPr>
          <p:spPr>
            <a:xfrm>
              <a:off x="303298" y="5737991"/>
              <a:ext cx="41608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38912" indent="-438912">
                <a:buClr>
                  <a:schemeClr val="accent4"/>
                </a:buClr>
                <a:buFont typeface="Wingdings" charset="2"/>
                <a:buChar char=""/>
              </a:pPr>
              <a:r>
                <a:rPr lang="en-US" sz="2400" dirty="0"/>
                <a:t>D</a:t>
              </a:r>
              <a:r>
                <a:rPr lang="en-US" sz="2400" dirty="0" smtClean="0"/>
                <a:t>iagnostic equation for wind speed at 10 m height:</a:t>
              </a:r>
              <a:endParaRPr lang="en-US" sz="24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03227" y="6080214"/>
              <a:ext cx="2983093" cy="499072"/>
            </a:xfrm>
            <a:prstGeom prst="rect">
              <a:avLst/>
            </a:prstGeom>
            <a:ln w="31750"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303298" y="3230143"/>
            <a:ext cx="495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400" dirty="0" smtClean="0"/>
              <a:t>Axisymmetric slab on an    -plane </a:t>
            </a:r>
            <a:endParaRPr lang="en-US" sz="24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90" y="3359150"/>
            <a:ext cx="1905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9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97" y="18753"/>
            <a:ext cx="8738810" cy="120381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Derivation of SBLM-TC Equations</a:t>
            </a:r>
            <a:endParaRPr lang="en-US" sz="48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126" y="1431071"/>
            <a:ext cx="155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38912">
              <a:buClr>
                <a:schemeClr val="accent4"/>
              </a:buClr>
              <a:buFont typeface="Wingdings" charset="2"/>
              <a:buChar char=""/>
            </a:pPr>
            <a:r>
              <a:rPr lang="en-US" sz="2400" dirty="0" smtClean="0"/>
              <a:t>Define: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32638" y="1247886"/>
            <a:ext cx="3781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</a:t>
            </a:r>
            <a:r>
              <a:rPr lang="en-US" sz="2400" dirty="0" smtClean="0">
                <a:solidFill>
                  <a:srgbClr val="000090"/>
                </a:solidFill>
              </a:rPr>
              <a:t>bsolute angular momentum per unit mass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1397319"/>
            <a:ext cx="2651760" cy="594043"/>
          </a:xfrm>
          <a:prstGeom prst="rect">
            <a:avLst/>
          </a:prstGeom>
          <a:ln w="3175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379126" y="2227167"/>
            <a:ext cx="8447325" cy="830997"/>
            <a:chOff x="379126" y="2227167"/>
            <a:chExt cx="8447325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379126" y="2414097"/>
              <a:ext cx="1554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38912" indent="-438912">
                <a:buClr>
                  <a:schemeClr val="accent4"/>
                </a:buClr>
                <a:buFont typeface="Wingdings" charset="2"/>
                <a:buChar char=""/>
              </a:pPr>
              <a:r>
                <a:rPr lang="en-US" sz="2400" dirty="0" smtClean="0"/>
                <a:t>Then: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97867" y="2227167"/>
              <a:ext cx="5428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absolute angular momentum per unit horizontal area in the slab (    = constant)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2640" y="2414097"/>
              <a:ext cx="1065981" cy="492510"/>
            </a:xfrm>
            <a:prstGeom prst="rect">
              <a:avLst/>
            </a:prstGeom>
            <a:ln w="31750"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044" y="2716589"/>
              <a:ext cx="203200" cy="2413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36139" y="3250706"/>
            <a:ext cx="8907044" cy="1275751"/>
            <a:chOff x="136139" y="3250706"/>
            <a:chExt cx="8907044" cy="1275751"/>
          </a:xfrm>
        </p:grpSpPr>
        <p:sp>
          <p:nvSpPr>
            <p:cNvPr id="5" name="TextBox 4"/>
            <p:cNvSpPr txBox="1"/>
            <p:nvPr/>
          </p:nvSpPr>
          <p:spPr>
            <a:xfrm>
              <a:off x="379126" y="3250706"/>
              <a:ext cx="2085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7472" indent="-438912">
                <a:buClr>
                  <a:schemeClr val="accent4"/>
                </a:buClr>
                <a:buFont typeface="Wingdings" charset="2"/>
                <a:buChar char=""/>
              </a:pPr>
              <a:r>
                <a:rPr lang="en-US" sz="2400" dirty="0" smtClean="0"/>
                <a:t>Flux Form:</a:t>
              </a:r>
              <a:endParaRPr lang="en-US" sz="24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139" y="3810457"/>
              <a:ext cx="8907044" cy="716000"/>
            </a:xfrm>
            <a:prstGeom prst="rect">
              <a:avLst/>
            </a:prstGeom>
            <a:ln w="31750"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136139" y="4779016"/>
            <a:ext cx="8907044" cy="1477713"/>
            <a:chOff x="136139" y="4779016"/>
            <a:chExt cx="8936440" cy="1477713"/>
          </a:xfrm>
        </p:grpSpPr>
        <p:sp>
          <p:nvSpPr>
            <p:cNvPr id="6" name="TextBox 5"/>
            <p:cNvSpPr txBox="1"/>
            <p:nvPr/>
          </p:nvSpPr>
          <p:spPr>
            <a:xfrm>
              <a:off x="379126" y="4779016"/>
              <a:ext cx="2653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7472" indent="-438912">
                <a:buClr>
                  <a:schemeClr val="accent4"/>
                </a:buClr>
                <a:buFont typeface="Wingdings" charset="2"/>
                <a:buChar char=""/>
              </a:pPr>
              <a:r>
                <a:rPr lang="en-US" sz="2400" dirty="0" err="1" smtClean="0"/>
                <a:t>Advective</a:t>
              </a:r>
              <a:r>
                <a:rPr lang="en-US" sz="2400" dirty="0" smtClean="0"/>
                <a:t> Form:</a:t>
              </a:r>
              <a:endParaRPr lang="en-US" sz="240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139" y="5310128"/>
              <a:ext cx="8936440" cy="946601"/>
            </a:xfrm>
            <a:prstGeom prst="rect">
              <a:avLst/>
            </a:prstGeom>
            <a:ln w="31750">
              <a:solidFill>
                <a:schemeClr val="accent5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762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5767" y="2051538"/>
            <a:ext cx="7141308" cy="467728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418" y="0"/>
            <a:ext cx="5783275" cy="90218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Drag Coefficient</a:t>
            </a:r>
            <a:endParaRPr lang="en-US" sz="4800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 descr="drag_coeff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96" y="1879601"/>
            <a:ext cx="7350032" cy="4900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06" y="999698"/>
            <a:ext cx="8899769" cy="927179"/>
          </a:xfrm>
          <a:prstGeom prst="rect">
            <a:avLst/>
          </a:prstGeom>
          <a:ln w="3175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7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4636</TotalTime>
  <Words>1358</Words>
  <Application>Microsoft Macintosh PowerPoint</Application>
  <PresentationFormat>On-screen Show (4:3)</PresentationFormat>
  <Paragraphs>299</Paragraphs>
  <Slides>42</Slides>
  <Notes>7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Shock-Like Structures in the Tropical Cyclone Boundary Layer and the ITCZ Boundary Layer</vt:lpstr>
      <vt:lpstr>Aircraft Wind Data for Hurricane Hugo</vt:lpstr>
      <vt:lpstr>A Near Disaster Flying Into Hugo</vt:lpstr>
      <vt:lpstr>Inviscid Burgers’ Equation</vt:lpstr>
      <vt:lpstr>Viscous Burgers’ Equation</vt:lpstr>
      <vt:lpstr>Slab Boundary Layer Model for Tropical Cyclones (SBLM-TC)</vt:lpstr>
      <vt:lpstr>SBLM-TC Governing Equations</vt:lpstr>
      <vt:lpstr>Derivation of SBLM-TC Equations</vt:lpstr>
      <vt:lpstr>Drag Coefficient</vt:lpstr>
      <vt:lpstr>“Drag Factor”</vt:lpstr>
      <vt:lpstr>SBLM-TC Experimental Details</vt:lpstr>
      <vt:lpstr>SBLM-TC Numerical Results for C3</vt:lpstr>
      <vt:lpstr>SBLM-TC Numerical Results for C3</vt:lpstr>
      <vt:lpstr>Summary of SBLM-TC Numerical Results</vt:lpstr>
      <vt:lpstr>Summary of SBLM-TC Numerical Results</vt:lpstr>
      <vt:lpstr>Simplified Analytical SBLM-TC Model</vt:lpstr>
      <vt:lpstr>Simplified Analytical SBLM-TC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Axisymmetric Numerical Model Results</vt:lpstr>
      <vt:lpstr>NOAA WP-3D Data for Hurricane Gilbert (1988)</vt:lpstr>
      <vt:lpstr>WRF Simulated Eyewall Replacement</vt:lpstr>
      <vt:lpstr>Numerical Results for a Double Eyewall</vt:lpstr>
      <vt:lpstr>Numerical Results for Double Eyewall Experiment 1</vt:lpstr>
      <vt:lpstr>Numerical Results for a Double Eyewall</vt:lpstr>
      <vt:lpstr>Numerical Results for Double Eyewall Experiment 2</vt:lpstr>
      <vt:lpstr>What About the ITCZ?</vt:lpstr>
      <vt:lpstr>Slab Boundary Layer Model for the ITCZ (SBLM-ITCZ)</vt:lpstr>
      <vt:lpstr>SBLM-ITCZ Governing Equations</vt:lpstr>
      <vt:lpstr>Simplified Analytical SBLM-ITCZ Model</vt:lpstr>
      <vt:lpstr>PowerPoint Presentation</vt:lpstr>
      <vt:lpstr>PowerPoint Presentation</vt:lpstr>
      <vt:lpstr>PowerPoint Presentation</vt:lpstr>
      <vt:lpstr>Conclusions &amp; Comments</vt:lpstr>
      <vt:lpstr>Conclusions &amp; Comments</vt:lpstr>
      <vt:lpstr>Conclusions &amp; Comments</vt:lpstr>
      <vt:lpstr>Conclusions &amp; Comments</vt:lpstr>
      <vt:lpstr>Questions?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Shock-Like Structures in the Tropical Cyclone Boundary Layer</dc:title>
  <dc:creator>Rick Taft</dc:creator>
  <cp:lastModifiedBy>Wayne Schubert</cp:lastModifiedBy>
  <cp:revision>316</cp:revision>
  <dcterms:created xsi:type="dcterms:W3CDTF">2012-04-12T18:33:38Z</dcterms:created>
  <dcterms:modified xsi:type="dcterms:W3CDTF">2014-01-16T17:08:28Z</dcterms:modified>
</cp:coreProperties>
</file>