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328" r:id="rId3"/>
    <p:sldId id="293" r:id="rId4"/>
    <p:sldId id="294" r:id="rId5"/>
    <p:sldId id="277" r:id="rId6"/>
    <p:sldId id="295" r:id="rId7"/>
    <p:sldId id="296" r:id="rId8"/>
    <p:sldId id="298" r:id="rId9"/>
    <p:sldId id="297" r:id="rId10"/>
    <p:sldId id="299" r:id="rId11"/>
    <p:sldId id="300" r:id="rId12"/>
    <p:sldId id="301" r:id="rId13"/>
    <p:sldId id="307" r:id="rId14"/>
    <p:sldId id="320" r:id="rId15"/>
    <p:sldId id="324" r:id="rId16"/>
    <p:sldId id="313" r:id="rId17"/>
    <p:sldId id="314" r:id="rId18"/>
    <p:sldId id="315" r:id="rId19"/>
    <p:sldId id="316" r:id="rId20"/>
    <p:sldId id="317" r:id="rId21"/>
    <p:sldId id="332" r:id="rId22"/>
    <p:sldId id="309" r:id="rId23"/>
    <p:sldId id="310" r:id="rId24"/>
    <p:sldId id="322" r:id="rId25"/>
    <p:sldId id="311" r:id="rId26"/>
    <p:sldId id="326" r:id="rId27"/>
    <p:sldId id="327" r:id="rId28"/>
    <p:sldId id="329" r:id="rId29"/>
    <p:sldId id="335" r:id="rId30"/>
    <p:sldId id="334" r:id="rId31"/>
    <p:sldId id="336" r:id="rId32"/>
    <p:sldId id="337" r:id="rId33"/>
    <p:sldId id="33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FFF"/>
    <a:srgbClr val="FF9C11"/>
    <a:srgbClr val="FAFF23"/>
    <a:srgbClr val="4AFF21"/>
    <a:srgbClr val="87FF7D"/>
    <a:srgbClr val="5ACEFF"/>
    <a:srgbClr val="2F8EFF"/>
    <a:srgbClr val="7CD9FF"/>
    <a:srgbClr val="6AE4FF"/>
    <a:srgbClr val="28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06" autoAdjust="0"/>
    <p:restoredTop sz="98084" autoAdjust="0"/>
  </p:normalViewPr>
  <p:slideViewPr>
    <p:cSldViewPr snapToGrid="0" snapToObjects="1">
      <p:cViewPr varScale="1">
        <p:scale>
          <a:sx n="94" d="100"/>
          <a:sy n="94" d="100"/>
        </p:scale>
        <p:origin x="-4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CF8AA-19D7-8C4E-BB11-4829D2BA3622}" type="datetimeFigureOut">
              <a:rPr lang="en-US" smtClean="0"/>
              <a:t>1/15/14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73EC7-6055-7443-86C7-2270F7589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54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Revelle port calls:</a:t>
            </a:r>
            <a:r>
              <a:rPr lang="en-US" baseline="0" dirty="0" smtClean="0"/>
              <a:t> 31 Oct – 6 Nov, 8-16 Dec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73EC7-6055-7443-86C7-2270F75890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80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Weak</a:t>
            </a:r>
            <a:r>
              <a:rPr lang="en-US" baseline="0" dirty="0" smtClean="0"/>
              <a:t> large-scale </a:t>
            </a:r>
            <a:r>
              <a:rPr lang="en-US" dirty="0" smtClean="0"/>
              <a:t>sinking motion and drying</a:t>
            </a:r>
          </a:p>
          <a:p>
            <a:r>
              <a:rPr lang="en-US" baseline="0" dirty="0" smtClean="0"/>
              <a:t>Weakly negative Qr</a:t>
            </a:r>
            <a:endParaRPr lang="en-US" dirty="0" smtClean="0"/>
          </a:p>
          <a:p>
            <a:r>
              <a:rPr lang="en-US" dirty="0" smtClean="0"/>
              <a:t>Strongly</a:t>
            </a:r>
            <a:r>
              <a:rPr lang="en-US" baseline="0" dirty="0" smtClean="0"/>
              <a:t> negative Q2 and weakly negative Q1</a:t>
            </a:r>
          </a:p>
          <a:p>
            <a:r>
              <a:rPr lang="en-US" baseline="0" dirty="0" smtClean="0"/>
              <a:t>Q2 and Q1 peaks Indicate strong evaporation</a:t>
            </a:r>
          </a:p>
          <a:p>
            <a:r>
              <a:rPr lang="en-US" baseline="0" dirty="0" smtClean="0"/>
              <a:t>Strong vertical MSE flux convergence indicated by difference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73EC7-6055-7443-86C7-2270F75890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1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Define terms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Two MJOs: westerly drying vs. easterly moistening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Also drying from sinking motion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Profiles resemble shallow convection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Two periods chosen for persistence and R/V Revelle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73EC7-6055-7443-86C7-2270F75890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69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Radiation</a:t>
            </a:r>
            <a:r>
              <a:rPr lang="en-US" baseline="0" dirty="0" smtClean="0"/>
              <a:t> signature</a:t>
            </a:r>
            <a:endParaRPr lang="en-US" dirty="0" smtClean="0"/>
          </a:p>
          <a:p>
            <a:r>
              <a:rPr lang="en-US" dirty="0" smtClean="0"/>
              <a:t>Afternoon SST peak matches LE</a:t>
            </a:r>
          </a:p>
          <a:p>
            <a:r>
              <a:rPr lang="en-US" dirty="0" smtClean="0"/>
              <a:t>Mean LE was O(100) W/m2</a:t>
            </a:r>
          </a:p>
          <a:p>
            <a:r>
              <a:rPr lang="en-US" baseline="0" dirty="0" smtClean="0"/>
              <a:t>Moistening strengthens at SST and LE peak, </a:t>
            </a:r>
            <a:r>
              <a:rPr lang="en-US" baseline="0" dirty="0" smtClean="0">
                <a:sym typeface="Wingdings"/>
              </a:rPr>
              <a:t>with </a:t>
            </a:r>
            <a:r>
              <a:rPr lang="en-US" baseline="0" dirty="0" smtClean="0"/>
              <a:t>5pm</a:t>
            </a:r>
            <a:r>
              <a:rPr lang="en-US" dirty="0" smtClean="0"/>
              <a:t> q’</a:t>
            </a:r>
            <a:r>
              <a:rPr lang="en-US" baseline="0" dirty="0" smtClean="0"/>
              <a:t> p</a:t>
            </a:r>
            <a:r>
              <a:rPr lang="en-US" dirty="0" smtClean="0"/>
              <a:t>eak</a:t>
            </a:r>
            <a:endParaRPr lang="en-US" baseline="0" dirty="0" smtClean="0"/>
          </a:p>
          <a:p>
            <a:r>
              <a:rPr lang="en-US" baseline="0" dirty="0" err="1" smtClean="0"/>
              <a:t>Evap</a:t>
            </a:r>
            <a:r>
              <a:rPr lang="en-US" baseline="0" dirty="0" smtClean="0"/>
              <a:t> peaks midday, </a:t>
            </a:r>
            <a:r>
              <a:rPr lang="en-US" baseline="0" dirty="0" err="1" smtClean="0"/>
              <a:t>convec</a:t>
            </a:r>
            <a:r>
              <a:rPr lang="en-US" baseline="0" dirty="0" smtClean="0"/>
              <a:t>. pumps moisture into trop.</a:t>
            </a:r>
          </a:p>
          <a:p>
            <a:r>
              <a:rPr lang="en-US" baseline="0" dirty="0" smtClean="0"/>
              <a:t>Rainfall is nearly absent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Q2 dominated by local tend, hence not a large-scale feature</a:t>
            </a:r>
          </a:p>
          <a:p>
            <a:r>
              <a:rPr lang="en-US" baseline="0" dirty="0" smtClean="0"/>
              <a:t>Others shown evening BL moistening, not sorted out</a:t>
            </a:r>
          </a:p>
          <a:p>
            <a:r>
              <a:rPr lang="en-US" baseline="0" dirty="0" smtClean="0"/>
              <a:t>Possibly dry air entrainment with daytime mixed layer deepening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73EC7-6055-7443-86C7-2270F75890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66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Much stronger</a:t>
            </a:r>
            <a:r>
              <a:rPr lang="en-US" baseline="0" dirty="0" smtClean="0"/>
              <a:t> diurnal cycle in SST (and hence LE) owing to surface weaker winds</a:t>
            </a:r>
          </a:p>
          <a:p>
            <a:r>
              <a:rPr lang="en-US" baseline="0" dirty="0" smtClean="0"/>
              <a:t>There are both diurnal and semidiurnal peaks in rainfall, though rainfall amounts are still VERY small</a:t>
            </a:r>
          </a:p>
          <a:p>
            <a:r>
              <a:rPr lang="en-US" baseline="0" dirty="0" smtClean="0"/>
              <a:t>Moistening occurs over a greater depth during this period, likely due to a moister trop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73EC7-6055-7443-86C7-2270F75890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7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1CA-0250-9E4E-BCFC-2E20AC467B0E}" type="datetimeFigureOut">
              <a:rPr lang="en-US" smtClean="0"/>
              <a:t>1/15/14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45CF-DA49-8D45-8E19-38DF73B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42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1CA-0250-9E4E-BCFC-2E20AC467B0E}" type="datetimeFigureOut">
              <a:rPr lang="en-US" smtClean="0"/>
              <a:t>1/15/14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45CF-DA49-8D45-8E19-38DF73B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3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1CA-0250-9E4E-BCFC-2E20AC467B0E}" type="datetimeFigureOut">
              <a:rPr lang="en-US" smtClean="0"/>
              <a:t>1/15/14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45CF-DA49-8D45-8E19-38DF73B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0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1CA-0250-9E4E-BCFC-2E20AC467B0E}" type="datetimeFigureOut">
              <a:rPr lang="en-US" smtClean="0"/>
              <a:t>1/15/14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45CF-DA49-8D45-8E19-38DF73B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8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1CA-0250-9E4E-BCFC-2E20AC467B0E}" type="datetimeFigureOut">
              <a:rPr lang="en-US" smtClean="0"/>
              <a:t>1/15/14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45CF-DA49-8D45-8E19-38DF73B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23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1CA-0250-9E4E-BCFC-2E20AC467B0E}" type="datetimeFigureOut">
              <a:rPr lang="en-US" smtClean="0"/>
              <a:t>1/15/14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45CF-DA49-8D45-8E19-38DF73B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21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1CA-0250-9E4E-BCFC-2E20AC467B0E}" type="datetimeFigureOut">
              <a:rPr lang="en-US" smtClean="0"/>
              <a:t>1/15/14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45CF-DA49-8D45-8E19-38DF73B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2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1CA-0250-9E4E-BCFC-2E20AC467B0E}" type="datetimeFigureOut">
              <a:rPr lang="en-US" smtClean="0"/>
              <a:t>1/15/14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45CF-DA49-8D45-8E19-38DF73B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2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1CA-0250-9E4E-BCFC-2E20AC467B0E}" type="datetimeFigureOut">
              <a:rPr lang="en-US" smtClean="0"/>
              <a:t>1/15/14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45CF-DA49-8D45-8E19-38DF73B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10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1CA-0250-9E4E-BCFC-2E20AC467B0E}" type="datetimeFigureOut">
              <a:rPr lang="en-US" smtClean="0"/>
              <a:t>1/15/14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45CF-DA49-8D45-8E19-38DF73B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08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4C1CA-0250-9E4E-BCFC-2E20AC467B0E}" type="datetimeFigureOut">
              <a:rPr lang="en-US" smtClean="0"/>
              <a:t>1/15/14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45CF-DA49-8D45-8E19-38DF73B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2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4C1CA-0250-9E4E-BCFC-2E20AC467B0E}" type="datetimeFigureOut">
              <a:rPr lang="en-US" smtClean="0"/>
              <a:t>1/15/14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745CF-DA49-8D45-8E19-38DF73B67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4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4.emf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5.emf"/><Relationship Id="rId7" Type="http://schemas.openxmlformats.org/officeDocument/2006/relationships/oleObject" Target="../embeddings/Microsoft_Equation3.bin"/><Relationship Id="rId8" Type="http://schemas.openxmlformats.org/officeDocument/2006/relationships/image" Target="../media/image6.emf"/><Relationship Id="rId9" Type="http://schemas.openxmlformats.org/officeDocument/2006/relationships/oleObject" Target="../embeddings/Microsoft_Equation4.bin"/><Relationship Id="rId10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 descr="crefl2_143.A2011285085500-2011285090000.250m2.jpg"/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47" b="7460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0000">
                <a:alpha val="5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4531" y="1297856"/>
            <a:ext cx="7274938" cy="147002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5ACEFF"/>
                </a:solidFill>
              </a:rPr>
              <a:t>Convective clouds</a:t>
            </a:r>
            <a:r>
              <a:rPr lang="en-US" b="1" dirty="0">
                <a:solidFill>
                  <a:srgbClr val="5ACEFF"/>
                </a:solidFill>
              </a:rPr>
              <a:t>, Moisture </a:t>
            </a:r>
            <a:r>
              <a:rPr lang="en-US" b="1" dirty="0" smtClean="0">
                <a:solidFill>
                  <a:srgbClr val="5ACEFF"/>
                </a:solidFill>
              </a:rPr>
              <a:t>Preconditioning, and the Diurnal Cycle </a:t>
            </a:r>
            <a:r>
              <a:rPr lang="en-US" b="1" dirty="0" smtClean="0">
                <a:solidFill>
                  <a:srgbClr val="5ACEFF"/>
                </a:solidFill>
              </a:rPr>
              <a:t>during DYNAMO</a:t>
            </a:r>
            <a:endParaRPr lang="en-US" b="1" dirty="0">
              <a:solidFill>
                <a:srgbClr val="5ACEFF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35679" y="3520031"/>
            <a:ext cx="8672642" cy="2280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i="1" dirty="0" smtClean="0">
                <a:solidFill>
                  <a:srgbClr val="5ACEFF"/>
                </a:solidFill>
              </a:rPr>
              <a:t>James H. Ruppert, Jr. and Richard H. Johnson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i="1" dirty="0" smtClean="0">
                <a:solidFill>
                  <a:srgbClr val="5ACEFF"/>
                </a:solidFill>
              </a:rPr>
              <a:t>Colorado State University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2400" i="1" dirty="0" smtClean="0">
              <a:solidFill>
                <a:srgbClr val="5ACEFF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i="1" dirty="0" smtClean="0">
                <a:solidFill>
                  <a:srgbClr val="5ACEFF"/>
                </a:solidFill>
              </a:rPr>
              <a:t>Tropical Dynamics Workshop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i="1" dirty="0" smtClean="0">
                <a:solidFill>
                  <a:srgbClr val="5ACEFF"/>
                </a:solidFill>
              </a:rPr>
              <a:t>Honolulu, Hawaii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i="1" dirty="0" smtClean="0">
                <a:solidFill>
                  <a:srgbClr val="5ACEFF"/>
                </a:solidFill>
              </a:rPr>
              <a:t>Tue-Thu, 14–16 January 2014</a:t>
            </a:r>
          </a:p>
        </p:txBody>
      </p:sp>
    </p:spTree>
    <p:extLst>
      <p:ext uri="{BB962C8B-B14F-4D97-AF65-F5344CB8AC3E}">
        <p14:creationId xmlns:p14="http://schemas.microsoft.com/office/powerpoint/2010/main" val="22193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udget_largescal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97"/>
            <a:ext cx="9144000" cy="6454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0" y="762000"/>
            <a:ext cx="222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smtClean="0">
                <a:solidFill>
                  <a:srgbClr val="FF0000"/>
                </a:solidFill>
              </a:rPr>
              <a:t>Advection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76177" y="2798072"/>
            <a:ext cx="5348623" cy="1134235"/>
            <a:chOff x="3643593" y="2716465"/>
            <a:chExt cx="5348623" cy="1170364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3670617" y="2962474"/>
              <a:ext cx="79925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494151" y="2716465"/>
              <a:ext cx="22298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solidFill>
                    <a:srgbClr val="FF0000"/>
                  </a:solidFill>
                </a:rPr>
                <a:t>3D</a:t>
              </a:r>
              <a:endParaRPr lang="en-US" sz="20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94150" y="3102605"/>
              <a:ext cx="4498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solidFill>
                    <a:srgbClr val="FF0000"/>
                  </a:solidFill>
                </a:rPr>
                <a:t>Vertical ( = moisture convergence)</a:t>
              </a:r>
              <a:endParaRPr lang="en-US" sz="20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94151" y="3486719"/>
              <a:ext cx="22298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solidFill>
                    <a:srgbClr val="FF0000"/>
                  </a:solidFill>
                </a:rPr>
                <a:t>Zonal</a:t>
              </a:r>
              <a:endParaRPr lang="en-US" sz="2000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3643593" y="3344543"/>
              <a:ext cx="799254" cy="0"/>
            </a:xfrm>
            <a:prstGeom prst="line">
              <a:avLst/>
            </a:prstGeom>
            <a:ln>
              <a:solidFill>
                <a:srgbClr val="FF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3670617" y="3726613"/>
              <a:ext cx="799254" cy="0"/>
            </a:xfrm>
            <a:prstGeom prst="line">
              <a:avLst/>
            </a:prstGeom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0" y="4298950"/>
            <a:ext cx="9143999" cy="1996850"/>
            <a:chOff x="0" y="4298950"/>
            <a:chExt cx="9143999" cy="1996850"/>
          </a:xfrm>
        </p:grpSpPr>
        <p:pic>
          <p:nvPicPr>
            <p:cNvPr id="27" name="Picture 26" descr="nsa_relh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4" t="5611" b="48242"/>
            <a:stretch/>
          </p:blipFill>
          <p:spPr>
            <a:xfrm>
              <a:off x="0" y="4298950"/>
              <a:ext cx="9143999" cy="1821612"/>
            </a:xfrm>
            <a:prstGeom prst="rect">
              <a:avLst/>
            </a:prstGeom>
          </p:spPr>
        </p:pic>
        <p:pic>
          <p:nvPicPr>
            <p:cNvPr id="28" name="Picture 27" descr="budget_rainfall_only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6" y="4771800"/>
              <a:ext cx="8284314" cy="1524000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849354" y="4343400"/>
              <a:ext cx="5031558" cy="1777162"/>
              <a:chOff x="1869370" y="589796"/>
              <a:chExt cx="5246806" cy="5735827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869370" y="589796"/>
                <a:ext cx="1443043" cy="5735827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548012" y="589796"/>
                <a:ext cx="568164" cy="5735827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327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udget_localsourc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922"/>
            <a:ext cx="9144000" cy="6454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0" y="762000"/>
            <a:ext cx="222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smtClean="0">
                <a:solidFill>
                  <a:srgbClr val="008000"/>
                </a:solidFill>
              </a:rPr>
              <a:t>Total Source</a:t>
            </a:r>
            <a:endParaRPr lang="en-US" sz="2400" baseline="-25000" dirty="0">
              <a:solidFill>
                <a:srgbClr val="008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4298950"/>
            <a:ext cx="9143999" cy="1996850"/>
            <a:chOff x="0" y="4298950"/>
            <a:chExt cx="9143999" cy="1996850"/>
          </a:xfrm>
        </p:grpSpPr>
        <p:pic>
          <p:nvPicPr>
            <p:cNvPr id="14" name="Picture 13" descr="nsa_relh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4" t="5611" b="48242"/>
            <a:stretch/>
          </p:blipFill>
          <p:spPr>
            <a:xfrm>
              <a:off x="0" y="4298950"/>
              <a:ext cx="9143999" cy="1821612"/>
            </a:xfrm>
            <a:prstGeom prst="rect">
              <a:avLst/>
            </a:prstGeom>
          </p:spPr>
        </p:pic>
        <p:pic>
          <p:nvPicPr>
            <p:cNvPr id="15" name="Picture 14" descr="budget_rainfall_only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6" y="4771800"/>
              <a:ext cx="8284314" cy="15240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849354" y="4343400"/>
              <a:ext cx="5031558" cy="1777162"/>
              <a:chOff x="1869370" y="589796"/>
              <a:chExt cx="5246806" cy="5735827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69370" y="589796"/>
                <a:ext cx="1443043" cy="5735827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548012" y="589796"/>
                <a:ext cx="568164" cy="5735827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327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budget_al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330"/>
            <a:ext cx="9144000" cy="645458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0" y="4298950"/>
            <a:ext cx="9143999" cy="1996850"/>
            <a:chOff x="0" y="4298950"/>
            <a:chExt cx="9143999" cy="1996850"/>
          </a:xfrm>
        </p:grpSpPr>
        <p:pic>
          <p:nvPicPr>
            <p:cNvPr id="36" name="Picture 35" descr="nsa_relh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4" t="5611" b="48242"/>
            <a:stretch/>
          </p:blipFill>
          <p:spPr>
            <a:xfrm>
              <a:off x="0" y="4298950"/>
              <a:ext cx="9143999" cy="1821612"/>
            </a:xfrm>
            <a:prstGeom prst="rect">
              <a:avLst/>
            </a:prstGeom>
          </p:spPr>
        </p:pic>
        <p:pic>
          <p:nvPicPr>
            <p:cNvPr id="37" name="Picture 36" descr="budget_rainfall_only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6" y="4771800"/>
              <a:ext cx="8284314" cy="1524000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849354" y="4343400"/>
              <a:ext cx="5031558" cy="1777162"/>
              <a:chOff x="1869370" y="589796"/>
              <a:chExt cx="5246806" cy="5735827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1869370" y="589796"/>
                <a:ext cx="1443043" cy="5735827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6548012" y="589796"/>
                <a:ext cx="568164" cy="5735827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6629400" y="762000"/>
            <a:ext cx="222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smtClean="0"/>
              <a:t>All</a:t>
            </a:r>
            <a:endParaRPr lang="en-US" sz="2400" baseline="-25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336516" y="1631435"/>
            <a:ext cx="530468" cy="1490472"/>
            <a:chOff x="5336516" y="1639902"/>
            <a:chExt cx="530468" cy="149047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5336516" y="1639902"/>
              <a:ext cx="0" cy="1490472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866984" y="1639902"/>
              <a:ext cx="0" cy="1490472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828208" y="1631435"/>
            <a:ext cx="1410649" cy="1490472"/>
            <a:chOff x="4456335" y="1639902"/>
            <a:chExt cx="1410649" cy="1490472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4456335" y="1639902"/>
              <a:ext cx="0" cy="1490472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866984" y="1639902"/>
              <a:ext cx="0" cy="1490472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 descr="02 - q1q2_mult_daily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6" t="5761" r="2905" b="53800"/>
          <a:stretch/>
        </p:blipFill>
        <p:spPr>
          <a:xfrm>
            <a:off x="839158" y="4298950"/>
            <a:ext cx="8120692" cy="184863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414109" y="4208300"/>
            <a:ext cx="6317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Q</a:t>
            </a:r>
            <a:r>
              <a:rPr lang="en-US" sz="3200" baseline="-25000" dirty="0" smtClean="0"/>
              <a:t>1</a:t>
            </a:r>
            <a:endParaRPr lang="en-US" sz="3200" baseline="-25000" dirty="0"/>
          </a:p>
        </p:txBody>
      </p:sp>
      <p:grpSp>
        <p:nvGrpSpPr>
          <p:cNvPr id="7" name="Group 6"/>
          <p:cNvGrpSpPr/>
          <p:nvPr/>
        </p:nvGrpSpPr>
        <p:grpSpPr>
          <a:xfrm>
            <a:off x="2747909" y="2514600"/>
            <a:ext cx="4169648" cy="1918236"/>
            <a:chOff x="2747909" y="2514600"/>
            <a:chExt cx="4169648" cy="1918236"/>
          </a:xfrm>
        </p:grpSpPr>
        <p:cxnSp>
          <p:nvCxnSpPr>
            <p:cNvPr id="3" name="Straight Arrow Connector 2"/>
            <p:cNvCxnSpPr>
              <a:stCxn id="21" idx="0"/>
            </p:cNvCxnSpPr>
            <p:nvPr/>
          </p:nvCxnSpPr>
          <p:spPr>
            <a:xfrm flipH="1" flipV="1">
              <a:off x="6248401" y="2514600"/>
              <a:ext cx="669156" cy="1918236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1" idx="0"/>
            </p:cNvCxnSpPr>
            <p:nvPr/>
          </p:nvCxnSpPr>
          <p:spPr>
            <a:xfrm flipH="1" flipV="1">
              <a:off x="2747909" y="2514600"/>
              <a:ext cx="4169648" cy="1918236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880912" y="1631434"/>
            <a:ext cx="841244" cy="4489127"/>
            <a:chOff x="5336516" y="1639902"/>
            <a:chExt cx="841244" cy="1490472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5336516" y="1639902"/>
              <a:ext cx="0" cy="1490472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177760" y="1639902"/>
              <a:ext cx="0" cy="1490472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2238272" y="1631434"/>
            <a:ext cx="694532" cy="4489127"/>
            <a:chOff x="4456335" y="1639902"/>
            <a:chExt cx="694532" cy="1490472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4456335" y="1639902"/>
              <a:ext cx="0" cy="1490472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150867" y="1639902"/>
              <a:ext cx="0" cy="1490472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932495" y="4432836"/>
            <a:ext cx="3913396" cy="1569660"/>
          </a:xfrm>
          <a:prstGeom prst="rect">
            <a:avLst/>
          </a:prstGeom>
          <a:solidFill>
            <a:schemeClr val="tx1">
              <a:alpha val="76000"/>
            </a:schemeClr>
          </a:solidFill>
          <a:ln w="381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Transition periods:</a:t>
            </a:r>
            <a:endParaRPr lang="en-US" sz="2400" b="1" i="1" dirty="0" smtClean="0">
              <a:solidFill>
                <a:schemeClr val="bg1"/>
              </a:solidFill>
            </a:endParaRPr>
          </a:p>
          <a:p>
            <a:pPr marL="222250"/>
            <a:r>
              <a:rPr lang="en-US" sz="2400" b="1" i="1" dirty="0" smtClean="0">
                <a:solidFill>
                  <a:schemeClr val="bg1"/>
                </a:solidFill>
              </a:rPr>
              <a:t>Drying by large-scale flows competes with moistening by </a:t>
            </a:r>
            <a:r>
              <a:rPr lang="en-US" sz="2400" b="1" i="1" dirty="0">
                <a:solidFill>
                  <a:schemeClr val="bg1"/>
                </a:solidFill>
              </a:rPr>
              <a:t>local </a:t>
            </a:r>
            <a:r>
              <a:rPr lang="en-US" sz="2400" b="1" i="1" dirty="0" smtClean="0">
                <a:solidFill>
                  <a:schemeClr val="bg1"/>
                </a:solidFill>
              </a:rPr>
              <a:t>processes</a:t>
            </a:r>
            <a:endParaRPr lang="en-US" sz="2400" b="1" baseline="-25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73762" y="4432836"/>
            <a:ext cx="3887590" cy="1200328"/>
          </a:xfrm>
          <a:prstGeom prst="rect">
            <a:avLst/>
          </a:prstGeom>
          <a:solidFill>
            <a:schemeClr val="tx1">
              <a:alpha val="76000"/>
            </a:schemeClr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Moistening continues for another ~week in connection with moisture </a:t>
            </a:r>
            <a:r>
              <a:rPr lang="en-US" sz="2400" b="1" i="1" dirty="0" smtClean="0">
                <a:solidFill>
                  <a:schemeClr val="bg1"/>
                </a:solidFill>
              </a:rPr>
              <a:t>convergence</a:t>
            </a:r>
            <a:endParaRPr lang="en-US" sz="2400" b="1" baseline="-250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16914" y="2859930"/>
            <a:ext cx="4264686" cy="1200328"/>
          </a:xfrm>
          <a:prstGeom prst="rect">
            <a:avLst/>
          </a:prstGeom>
          <a:solidFill>
            <a:schemeClr val="tx1">
              <a:alpha val="76000"/>
            </a:schemeClr>
          </a:solidFill>
          <a:ln w="3810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Onset of large-scale moisture convergence is associated with </a:t>
            </a:r>
            <a:r>
              <a:rPr lang="en-US" sz="2400" b="1" i="1" dirty="0" smtClean="0">
                <a:solidFill>
                  <a:schemeClr val="bg1"/>
                </a:solidFill>
              </a:rPr>
              <a:t>more bottom-heavy Q</a:t>
            </a:r>
            <a:r>
              <a:rPr lang="en-US" sz="2400" b="1" i="1" baseline="-25000" dirty="0" smtClean="0">
                <a:solidFill>
                  <a:schemeClr val="bg1"/>
                </a:solidFill>
              </a:rPr>
              <a:t>1</a:t>
            </a:r>
            <a:r>
              <a:rPr lang="en-US" sz="2400" b="1" i="1" dirty="0" smtClean="0">
                <a:solidFill>
                  <a:schemeClr val="bg1"/>
                </a:solidFill>
              </a:rPr>
              <a:t> heating</a:t>
            </a:r>
            <a:endParaRPr lang="en-US" sz="24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41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 animBg="1"/>
      <p:bldP spid="18" grpId="1" animBg="1"/>
      <p:bldP spid="21" grpId="0" animBg="1"/>
      <p:bldP spid="21" grpId="1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ol_echotop_fre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915"/>
            <a:ext cx="9144000" cy="3657600"/>
          </a:xfrm>
          <a:prstGeom prst="rect">
            <a:avLst/>
          </a:prstGeom>
        </p:spPr>
      </p:pic>
      <p:sp>
        <p:nvSpPr>
          <p:cNvPr id="3" name="Content Placeholder 5"/>
          <p:cNvSpPr>
            <a:spLocks noGrp="1"/>
          </p:cNvSpPr>
          <p:nvPr>
            <p:ph idx="1"/>
          </p:nvPr>
        </p:nvSpPr>
        <p:spPr>
          <a:xfrm>
            <a:off x="457200" y="4026785"/>
            <a:ext cx="8229600" cy="2603868"/>
          </a:xfrm>
        </p:spPr>
        <p:txBody>
          <a:bodyPr>
            <a:noAutofit/>
          </a:bodyPr>
          <a:lstStyle/>
          <a:p>
            <a:r>
              <a:rPr lang="en-US" sz="2800" dirty="0" smtClean="0"/>
              <a:t>Echo top </a:t>
            </a:r>
            <a:r>
              <a:rPr lang="en-US" sz="2800" dirty="0" smtClean="0"/>
              <a:t>(minimum </a:t>
            </a:r>
            <a:r>
              <a:rPr lang="en-US" sz="2800" dirty="0" smtClean="0"/>
              <a:t>detectable </a:t>
            </a:r>
            <a:r>
              <a:rPr lang="en-US" sz="2800" dirty="0" smtClean="0"/>
              <a:t>echo) from S-Pol</a:t>
            </a:r>
            <a:endParaRPr lang="en-US" sz="2800" dirty="0" smtClean="0"/>
          </a:p>
          <a:p>
            <a:r>
              <a:rPr lang="en-US" sz="2800" dirty="0" smtClean="0"/>
              <a:t>Methodology:</a:t>
            </a:r>
          </a:p>
          <a:p>
            <a:pPr lvl="1"/>
            <a:r>
              <a:rPr lang="en-US" sz="2400" dirty="0" smtClean="0"/>
              <a:t>15-min S-Pol RHI scans over the northeast radar quadrant</a:t>
            </a:r>
          </a:p>
          <a:p>
            <a:pPr lvl="1"/>
            <a:r>
              <a:rPr lang="en-US" sz="2400" dirty="0" smtClean="0"/>
              <a:t>Echo features filtered for:</a:t>
            </a:r>
          </a:p>
          <a:p>
            <a:pPr lvl="2"/>
            <a:r>
              <a:rPr lang="en-US" sz="1800" dirty="0" smtClean="0"/>
              <a:t>Base ≤ 1 km, thickness ≥ 1.5 km, and features within 50 km range of radar</a:t>
            </a:r>
          </a:p>
          <a:p>
            <a:pPr lvl="2"/>
            <a:r>
              <a:rPr lang="en-US" sz="1800" dirty="0" smtClean="0"/>
              <a:t>Frequency is echo-top occurrence / # grip points</a:t>
            </a:r>
          </a:p>
        </p:txBody>
      </p:sp>
      <p:sp>
        <p:nvSpPr>
          <p:cNvPr id="2" name="Right Brace 1"/>
          <p:cNvSpPr/>
          <p:nvPr/>
        </p:nvSpPr>
        <p:spPr>
          <a:xfrm rot="16200000">
            <a:off x="1387356" y="407634"/>
            <a:ext cx="382620" cy="1328531"/>
          </a:xfrm>
          <a:prstGeom prst="rightBrace">
            <a:avLst>
              <a:gd name="adj1" fmla="val 128159"/>
              <a:gd name="adj2" fmla="val 50000"/>
            </a:avLst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45670" y="882394"/>
            <a:ext cx="3026530" cy="830997"/>
          </a:xfrm>
          <a:prstGeom prst="rect">
            <a:avLst/>
          </a:prstGeom>
          <a:solidFill>
            <a:srgbClr val="000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Pronounced short-timescale variability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6" name="Right Brace 5"/>
          <p:cNvSpPr/>
          <p:nvPr/>
        </p:nvSpPr>
        <p:spPr>
          <a:xfrm rot="16200000">
            <a:off x="5264199" y="401134"/>
            <a:ext cx="382620" cy="1344774"/>
          </a:xfrm>
          <a:prstGeom prst="rightBrace">
            <a:avLst>
              <a:gd name="adj1" fmla="val 128159"/>
              <a:gd name="adj2" fmla="val 50000"/>
            </a:avLst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81800" y="838200"/>
            <a:ext cx="1673736" cy="1569660"/>
          </a:xfrm>
          <a:prstGeom prst="rect">
            <a:avLst/>
          </a:prstGeom>
          <a:solidFill>
            <a:srgbClr val="000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Transition </a:t>
            </a:r>
            <a:r>
              <a:rPr lang="en-US" sz="2400" b="1" i="1" dirty="0" smtClean="0">
                <a:solidFill>
                  <a:schemeClr val="bg1"/>
                </a:solidFill>
              </a:rPr>
              <a:t>periods: deepening </a:t>
            </a:r>
            <a:r>
              <a:rPr lang="en-US" sz="2400" b="1" i="1" dirty="0" smtClean="0">
                <a:solidFill>
                  <a:schemeClr val="bg1"/>
                </a:solidFill>
              </a:rPr>
              <a:t>clouds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73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7" grpId="1" animBg="1"/>
      <p:bldP spid="6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the Diurnal cycle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4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04434" y="2241680"/>
            <a:ext cx="5127174" cy="2432771"/>
            <a:chOff x="1869370" y="589796"/>
            <a:chExt cx="5275206" cy="5735827"/>
          </a:xfrm>
        </p:grpSpPr>
        <p:sp>
          <p:nvSpPr>
            <p:cNvPr id="6" name="Rectangle 5"/>
            <p:cNvSpPr/>
            <p:nvPr/>
          </p:nvSpPr>
          <p:spPr>
            <a:xfrm>
              <a:off x="1869370" y="589796"/>
              <a:ext cx="1481592" cy="573582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76412" y="589796"/>
              <a:ext cx="568164" cy="573582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dvar_tser_dyn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6"/>
          <a:stretch/>
        </p:blipFill>
        <p:spPr>
          <a:xfrm>
            <a:off x="228600" y="2223440"/>
            <a:ext cx="8686800" cy="2920908"/>
          </a:xfrm>
          <a:prstGeom prst="rect">
            <a:avLst/>
          </a:prstGeom>
        </p:spPr>
      </p:pic>
      <p:pic>
        <p:nvPicPr>
          <p:cNvPr id="13" name="Picture 12" descr="dvar_tser_dy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14" y="1942814"/>
            <a:ext cx="8621012" cy="319866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67417" y="2412450"/>
            <a:ext cx="2301498" cy="338554"/>
            <a:chOff x="1148489" y="2371920"/>
            <a:chExt cx="2301498" cy="338554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148489" y="2561190"/>
              <a:ext cx="526954" cy="0"/>
            </a:xfrm>
            <a:prstGeom prst="line">
              <a:avLst/>
            </a:prstGeom>
            <a:ln w="28575" cmpd="sng">
              <a:solidFill>
                <a:srgbClr val="005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675443" y="2371920"/>
              <a:ext cx="17745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5FFF"/>
                  </a:solidFill>
                </a:rPr>
                <a:t>24-h running mean</a:t>
              </a:r>
              <a:endParaRPr lang="en-US" sz="1600" dirty="0">
                <a:solidFill>
                  <a:srgbClr val="005FFF"/>
                </a:solidFill>
              </a:endParaRPr>
            </a:p>
          </p:txBody>
        </p: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 Surface Temperature from the R/V Revelle (Courtesy, C. Fairall)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64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dis_oct copy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383"/>
            <a:ext cx="9144000" cy="45769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MODIS Terra/Aqua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02536" y="6123753"/>
            <a:ext cx="6813350" cy="707886"/>
            <a:chOff x="1202536" y="6123753"/>
            <a:chExt cx="6813350" cy="707886"/>
          </a:xfrm>
        </p:grpSpPr>
        <p:sp>
          <p:nvSpPr>
            <p:cNvPr id="2" name="TextBox 1"/>
            <p:cNvSpPr txBox="1"/>
            <p:nvPr/>
          </p:nvSpPr>
          <p:spPr>
            <a:xfrm>
              <a:off x="1202536" y="6123753"/>
              <a:ext cx="20108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Morning</a:t>
              </a:r>
              <a:endParaRPr lang="en-US" sz="40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51637" y="6123753"/>
              <a:ext cx="23642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Afternoon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4528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is_oct copy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477"/>
            <a:ext cx="9144000" cy="45769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MODIS Terra/Aqua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02536" y="6123753"/>
            <a:ext cx="6813350" cy="707886"/>
            <a:chOff x="1202536" y="6123753"/>
            <a:chExt cx="6813350" cy="707886"/>
          </a:xfrm>
        </p:grpSpPr>
        <p:sp>
          <p:nvSpPr>
            <p:cNvPr id="5" name="TextBox 4"/>
            <p:cNvSpPr txBox="1"/>
            <p:nvPr/>
          </p:nvSpPr>
          <p:spPr>
            <a:xfrm>
              <a:off x="1202536" y="6123753"/>
              <a:ext cx="20108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Morning</a:t>
              </a:r>
              <a:endParaRPr lang="en-US" sz="40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51637" y="6123753"/>
              <a:ext cx="23642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Afternoon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4437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is_oct copy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954"/>
            <a:ext cx="9144000" cy="45769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MODIS Terra/Aqua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02536" y="6123753"/>
            <a:ext cx="6813350" cy="707886"/>
            <a:chOff x="1202536" y="6123753"/>
            <a:chExt cx="6813350" cy="707886"/>
          </a:xfrm>
        </p:grpSpPr>
        <p:sp>
          <p:nvSpPr>
            <p:cNvPr id="5" name="TextBox 4"/>
            <p:cNvSpPr txBox="1"/>
            <p:nvPr/>
          </p:nvSpPr>
          <p:spPr>
            <a:xfrm>
              <a:off x="1202536" y="6123753"/>
              <a:ext cx="20108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Morning</a:t>
              </a:r>
              <a:endParaRPr lang="en-US" sz="40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51637" y="6123753"/>
              <a:ext cx="23642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Afternoon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4437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is_oct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672"/>
            <a:ext cx="9144000" cy="464550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MODIS Terra/Aqua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02536" y="6123753"/>
            <a:ext cx="6813350" cy="707886"/>
            <a:chOff x="1202536" y="6123753"/>
            <a:chExt cx="6813350" cy="707886"/>
          </a:xfrm>
        </p:grpSpPr>
        <p:sp>
          <p:nvSpPr>
            <p:cNvPr id="5" name="TextBox 4"/>
            <p:cNvSpPr txBox="1"/>
            <p:nvPr/>
          </p:nvSpPr>
          <p:spPr>
            <a:xfrm>
              <a:off x="1202536" y="6123753"/>
              <a:ext cx="20108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Morning</a:t>
              </a:r>
              <a:endParaRPr lang="en-US" sz="40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51637" y="6123753"/>
              <a:ext cx="23642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Afternoon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4437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1" name="Picture 10" descr="crefl2_143.A2011285085500-2011285090000.250m2.jpg"/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47" b="7460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0000">
                <a:alpha val="5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81199"/>
          </a:xfrm>
          <a:solidFill>
            <a:schemeClr val="bg1">
              <a:alpha val="73000"/>
            </a:schemeClr>
          </a:solidFill>
        </p:spPr>
        <p:txBody>
          <a:bodyPr>
            <a:normAutofit fontScale="92500"/>
          </a:bodyPr>
          <a:lstStyle/>
          <a:p>
            <a:r>
              <a:rPr lang="en-US" dirty="0" smtClean="0"/>
              <a:t>We acknowledge</a:t>
            </a:r>
          </a:p>
          <a:p>
            <a:pPr lvl="1"/>
            <a:r>
              <a:rPr lang="en-US" dirty="0" smtClean="0"/>
              <a:t>CMMAP / workshop organizers (Eric, Dave, </a:t>
            </a:r>
            <a:r>
              <a:rPr lang="en-US" dirty="0"/>
              <a:t>and </a:t>
            </a:r>
            <a:r>
              <a:rPr lang="en-US" dirty="0" smtClean="0"/>
              <a:t>Claire) </a:t>
            </a:r>
            <a:r>
              <a:rPr lang="en-US" dirty="0"/>
              <a:t>for </a:t>
            </a:r>
            <a:r>
              <a:rPr lang="en-US" dirty="0" smtClean="0"/>
              <a:t>support </a:t>
            </a:r>
            <a:r>
              <a:rPr lang="en-US" dirty="0"/>
              <a:t>to </a:t>
            </a:r>
            <a:r>
              <a:rPr lang="en-US" dirty="0" smtClean="0"/>
              <a:t>be here</a:t>
            </a:r>
            <a:endParaRPr lang="en-US" dirty="0"/>
          </a:p>
          <a:p>
            <a:pPr lvl="1"/>
            <a:r>
              <a:rPr lang="en-US" dirty="0" smtClean="0"/>
              <a:t>Paul Ciesielski for sounding QC and objective analysis</a:t>
            </a:r>
          </a:p>
        </p:txBody>
      </p:sp>
    </p:spTree>
    <p:extLst>
      <p:ext uri="{BB962C8B-B14F-4D97-AF65-F5344CB8AC3E}">
        <p14:creationId xmlns:p14="http://schemas.microsoft.com/office/powerpoint/2010/main" val="414224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dis_o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14" y="0"/>
            <a:ext cx="3414362" cy="6858000"/>
          </a:xfrm>
          <a:prstGeom prst="rect">
            <a:avLst/>
          </a:prstGeom>
        </p:spPr>
      </p:pic>
      <p:pic>
        <p:nvPicPr>
          <p:cNvPr id="4" name="Picture 3" descr="modis_no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54" y="0"/>
            <a:ext cx="341436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2386" y="63106"/>
            <a:ext cx="7761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Oct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234357" y="76200"/>
            <a:ext cx="8697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Nov</a:t>
            </a:r>
            <a:endParaRPr lang="en-US" sz="32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-40536" y="2236820"/>
            <a:ext cx="1033188" cy="4072338"/>
            <a:chOff x="-40536" y="2236820"/>
            <a:chExt cx="1033188" cy="407233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499931" y="3012725"/>
              <a:ext cx="0" cy="3296433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-40536" y="2236820"/>
              <a:ext cx="10331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smtClean="0"/>
                <a:t>Clouds deepen</a:t>
              </a:r>
              <a:endParaRPr lang="en-US" sz="2000" b="1" i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94438" y="563854"/>
            <a:ext cx="2013232" cy="830997"/>
            <a:chOff x="1324142" y="563854"/>
            <a:chExt cx="2013232" cy="830997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2534549" y="1015520"/>
              <a:ext cx="802825" cy="0"/>
            </a:xfrm>
            <a:prstGeom prst="straightConnector1">
              <a:avLst/>
            </a:prstGeom>
            <a:ln w="57150" cmpd="sng">
              <a:solidFill>
                <a:srgbClr val="5ACE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324142" y="563854"/>
              <a:ext cx="128167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smtClean="0">
                  <a:solidFill>
                    <a:srgbClr val="5ACEFF"/>
                  </a:solidFill>
                </a:rPr>
                <a:t>Clouds deepen</a:t>
              </a:r>
              <a:endParaRPr lang="en-US" sz="2400" b="1" i="1" dirty="0">
                <a:solidFill>
                  <a:srgbClr val="5ACE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139773" y="2236820"/>
            <a:ext cx="1033188" cy="4072338"/>
            <a:chOff x="-40536" y="2236820"/>
            <a:chExt cx="1033188" cy="4072338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99931" y="3012725"/>
              <a:ext cx="0" cy="3296433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-40536" y="2236820"/>
              <a:ext cx="10331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smtClean="0"/>
                <a:t>Clouds deepen</a:t>
              </a:r>
              <a:endParaRPr lang="en-US" sz="2000" b="1" i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21999" y="563854"/>
            <a:ext cx="1982441" cy="830997"/>
            <a:chOff x="5151703" y="563854"/>
            <a:chExt cx="1982441" cy="830997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6362110" y="1015520"/>
              <a:ext cx="772034" cy="0"/>
            </a:xfrm>
            <a:prstGeom prst="straightConnector1">
              <a:avLst/>
            </a:prstGeom>
            <a:ln w="57150" cmpd="sng">
              <a:solidFill>
                <a:srgbClr val="5ACE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151703" y="563854"/>
              <a:ext cx="12816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smtClean="0">
                  <a:solidFill>
                    <a:srgbClr val="5ACEFF"/>
                  </a:solidFill>
                </a:rPr>
                <a:t>Clouds deepen</a:t>
              </a:r>
              <a:endParaRPr lang="en-US" sz="2400" b="1" i="1" dirty="0">
                <a:solidFill>
                  <a:srgbClr val="5ACE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381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ser_u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4"/>
          <a:stretch/>
        </p:blipFill>
        <p:spPr>
          <a:xfrm>
            <a:off x="609600" y="1540363"/>
            <a:ext cx="7924800" cy="492057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91563" y="1796827"/>
            <a:ext cx="2267760" cy="3904382"/>
            <a:chOff x="2391563" y="1796827"/>
            <a:chExt cx="2267760" cy="390438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391563" y="1796827"/>
              <a:ext cx="0" cy="3904382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084428" y="1796827"/>
              <a:ext cx="0" cy="3904382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804316" y="1796827"/>
              <a:ext cx="0" cy="3904382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659323" y="1796827"/>
              <a:ext cx="0" cy="3904382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Fluxes from R/V Revelle </a:t>
            </a:r>
            <a:r>
              <a:rPr lang="en-US" dirty="0"/>
              <a:t>(November)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786" y="2318183"/>
            <a:ext cx="62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SST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073988" y="2067027"/>
            <a:ext cx="1185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6600"/>
                </a:solidFill>
              </a:rPr>
              <a:t>Wind speed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810" y="4485199"/>
            <a:ext cx="524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SH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528383" y="4485199"/>
            <a:ext cx="464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LE</a:t>
            </a:r>
            <a:endParaRPr lang="en-US" sz="2400" b="1" dirty="0">
              <a:solidFill>
                <a:srgbClr val="FF66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289921" y="1796827"/>
            <a:ext cx="2267760" cy="3904382"/>
            <a:chOff x="2351027" y="1796827"/>
            <a:chExt cx="2267760" cy="390438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351027" y="1796827"/>
              <a:ext cx="0" cy="3904382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084428" y="1796827"/>
              <a:ext cx="0" cy="3904382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804316" y="1796827"/>
              <a:ext cx="0" cy="3904382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618787" y="1796827"/>
              <a:ext cx="0" cy="3904382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422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1547342" y="337338"/>
            <a:ext cx="6341315" cy="6428494"/>
            <a:chOff x="1945035" y="-256689"/>
            <a:chExt cx="6764997" cy="6858000"/>
          </a:xfrm>
        </p:grpSpPr>
        <p:pic>
          <p:nvPicPr>
            <p:cNvPr id="27" name="Picture 26" descr="q1q2_u1_diurncomp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035" y="-256689"/>
              <a:ext cx="738554" cy="6858000"/>
            </a:xfrm>
            <a:prstGeom prst="rect">
              <a:avLst/>
            </a:prstGeom>
          </p:spPr>
        </p:pic>
        <p:pic>
          <p:nvPicPr>
            <p:cNvPr id="28" name="Picture 27" descr="q1q2_u1_diurncomp4 copy 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789" y="4858480"/>
              <a:ext cx="6077243" cy="1737360"/>
            </a:xfrm>
            <a:prstGeom prst="rect">
              <a:avLst/>
            </a:prstGeom>
          </p:spPr>
        </p:pic>
        <p:pic>
          <p:nvPicPr>
            <p:cNvPr id="29" name="Picture 28" descr="q1q2_u1_diurncomp4 copy 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10"/>
            <a:stretch/>
          </p:blipFill>
          <p:spPr>
            <a:xfrm>
              <a:off x="2642949" y="182054"/>
              <a:ext cx="5176911" cy="4717066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7073721" y="1760125"/>
            <a:ext cx="945743" cy="2746311"/>
            <a:chOff x="7848121" y="1760125"/>
            <a:chExt cx="945743" cy="2746311"/>
          </a:xfrm>
        </p:grpSpPr>
        <p:sp>
          <p:nvSpPr>
            <p:cNvPr id="37" name="TextBox 36"/>
            <p:cNvSpPr txBox="1"/>
            <p:nvPr/>
          </p:nvSpPr>
          <p:spPr>
            <a:xfrm>
              <a:off x="7848121" y="1760125"/>
              <a:ext cx="832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Means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906557" y="3860105"/>
              <a:ext cx="8873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Diurnal</a:t>
              </a:r>
            </a:p>
            <a:p>
              <a:r>
                <a:rPr lang="en-US" b="1" dirty="0" smtClean="0"/>
                <a:t>cycle</a:t>
              </a:r>
              <a:endParaRPr lang="en-US" b="1" dirty="0"/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V="1">
            <a:off x="2759403" y="5787911"/>
            <a:ext cx="0" cy="41574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802682" y="1863289"/>
            <a:ext cx="3739436" cy="1055434"/>
            <a:chOff x="3577082" y="1863289"/>
            <a:chExt cx="3739436" cy="1055434"/>
          </a:xfrm>
        </p:grpSpPr>
        <p:sp>
          <p:nvSpPr>
            <p:cNvPr id="8" name="TextBox 7"/>
            <p:cNvSpPr txBox="1"/>
            <p:nvPr/>
          </p:nvSpPr>
          <p:spPr>
            <a:xfrm>
              <a:off x="4862679" y="1863289"/>
              <a:ext cx="4770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/>
                <a:t>Q</a:t>
              </a:r>
              <a:r>
                <a:rPr lang="en-US" sz="2000" b="1" baseline="-25000" dirty="0" smtClean="0"/>
                <a:t>1</a:t>
              </a:r>
              <a:endParaRPr lang="en-US" sz="2000" b="1" baseline="-25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39442" y="1863289"/>
              <a:ext cx="4770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/>
                <a:t>Q</a:t>
              </a:r>
              <a:r>
                <a:rPr lang="en-US" sz="2000" b="1" baseline="-25000" dirty="0" smtClean="0"/>
                <a:t>2</a:t>
              </a:r>
              <a:endParaRPr lang="en-US" sz="2000" b="1" baseline="-25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77082" y="2457058"/>
              <a:ext cx="5009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i="1" dirty="0" smtClean="0"/>
                <a:t>q’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49648" y="6315604"/>
            <a:ext cx="1894690" cy="509250"/>
            <a:chOff x="1213296" y="6315604"/>
            <a:chExt cx="1894690" cy="509250"/>
          </a:xfrm>
        </p:grpSpPr>
        <p:sp>
          <p:nvSpPr>
            <p:cNvPr id="47" name="TextBox 46"/>
            <p:cNvSpPr txBox="1"/>
            <p:nvPr/>
          </p:nvSpPr>
          <p:spPr>
            <a:xfrm>
              <a:off x="1213296" y="6315604"/>
              <a:ext cx="357990" cy="2975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baseline="3000" dirty="0" smtClean="0"/>
                <a:t>05</a:t>
              </a:r>
              <a:endParaRPr lang="en-US" sz="2000" b="1" baseline="30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93850" y="6316537"/>
              <a:ext cx="364202" cy="2975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baseline="3000" dirty="0" smtClean="0"/>
                <a:t>11</a:t>
              </a:r>
              <a:endParaRPr lang="en-US" sz="2000" b="1" baseline="3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977004" y="6315604"/>
              <a:ext cx="364202" cy="2975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baseline="3000" dirty="0" smtClean="0"/>
                <a:t>17</a:t>
              </a:r>
              <a:endParaRPr lang="en-US" sz="2000" b="1" baseline="30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360256" y="6316537"/>
              <a:ext cx="357990" cy="2975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baseline="3000" dirty="0" smtClean="0"/>
                <a:t>23</a:t>
              </a:r>
              <a:endParaRPr lang="en-US" sz="2000" b="1" baseline="30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749996" y="6315604"/>
              <a:ext cx="357990" cy="2975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baseline="3000" dirty="0" smtClean="0"/>
                <a:t>05</a:t>
              </a:r>
              <a:endParaRPr lang="en-US" sz="2000" b="1" baseline="3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689546" y="6527337"/>
              <a:ext cx="937325" cy="2975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baseline="3000" smtClean="0"/>
                <a:t>Local Time</a:t>
              </a:r>
              <a:endParaRPr lang="en-US" sz="2000" b="1" baseline="30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19935" y="221904"/>
            <a:ext cx="66281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Diurnal Composites: 7–13 Oct 2011 (4/day)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215033" y="5535691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SST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2253245" y="4329007"/>
            <a:ext cx="4783668" cy="547794"/>
            <a:chOff x="3014133" y="4648200"/>
            <a:chExt cx="4783668" cy="852593"/>
          </a:xfrm>
        </p:grpSpPr>
        <p:sp>
          <p:nvSpPr>
            <p:cNvPr id="64" name="Rectangle 63"/>
            <p:cNvSpPr/>
            <p:nvPr/>
          </p:nvSpPr>
          <p:spPr>
            <a:xfrm>
              <a:off x="3014133" y="4648200"/>
              <a:ext cx="1532467" cy="852593"/>
            </a:xfrm>
            <a:prstGeom prst="rect">
              <a:avLst/>
            </a:pr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248400" y="4648200"/>
              <a:ext cx="1549401" cy="852593"/>
            </a:xfrm>
            <a:prstGeom prst="rect">
              <a:avLst/>
            </a:pr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528559" y="5535691"/>
            <a:ext cx="418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LE</a:t>
            </a:r>
            <a:endParaRPr lang="en-US" sz="2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90969" y="2550448"/>
            <a:ext cx="1850952" cy="230832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Moistening peaks around ~750 hPa in the </a:t>
            </a:r>
            <a:r>
              <a:rPr lang="en-US" sz="2400" b="1" i="1" dirty="0" smtClean="0"/>
              <a:t>late-morning </a:t>
            </a:r>
            <a:r>
              <a:rPr lang="en-US" sz="2400" b="1" i="1" dirty="0" smtClean="0"/>
              <a:t>–afternoon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252628" y="4800600"/>
            <a:ext cx="1532467" cy="380999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018862" y="2649178"/>
            <a:ext cx="3489656" cy="2151422"/>
            <a:chOff x="3018862" y="2649178"/>
            <a:chExt cx="3489656" cy="2151422"/>
          </a:xfrm>
        </p:grpSpPr>
        <p:sp>
          <p:nvSpPr>
            <p:cNvPr id="2" name="TextBox 1"/>
            <p:cNvSpPr txBox="1"/>
            <p:nvPr/>
          </p:nvSpPr>
          <p:spPr>
            <a:xfrm>
              <a:off x="3967116" y="2649178"/>
              <a:ext cx="2541402" cy="1631216"/>
            </a:xfrm>
            <a:prstGeom prst="rect">
              <a:avLst/>
            </a:prstGeom>
            <a:solidFill>
              <a:schemeClr val="tx1">
                <a:alpha val="6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Similar PBL moistening was found in COARE by Sui et al. (1997) and MISMO by </a:t>
              </a:r>
              <a:r>
                <a:rPr lang="en-US" sz="2000" b="1" dirty="0" err="1" smtClean="0">
                  <a:solidFill>
                    <a:schemeClr val="bg1"/>
                  </a:solidFill>
                </a:rPr>
                <a:t>Yasunaga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 et al. (2008)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Connector 5"/>
            <p:cNvCxnSpPr>
              <a:endCxn id="36" idx="0"/>
            </p:cNvCxnSpPr>
            <p:nvPr/>
          </p:nvCxnSpPr>
          <p:spPr>
            <a:xfrm flipH="1">
              <a:off x="3018862" y="3430637"/>
              <a:ext cx="925476" cy="1369963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5487512" y="4800600"/>
            <a:ext cx="1532467" cy="380999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553200" y="270933"/>
            <a:ext cx="1148433" cy="503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1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570673" y="764357"/>
            <a:ext cx="6311490" cy="5990647"/>
            <a:chOff x="1432229" y="-1067288"/>
            <a:chExt cx="6760552" cy="6416881"/>
          </a:xfrm>
        </p:grpSpPr>
        <p:pic>
          <p:nvPicPr>
            <p:cNvPr id="10" name="Picture 9" descr="q1q2_u2_diurncomp4 copy 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97"/>
            <a:stretch/>
          </p:blipFill>
          <p:spPr>
            <a:xfrm>
              <a:off x="1432229" y="-1062208"/>
              <a:ext cx="738554" cy="5992115"/>
            </a:xfrm>
            <a:prstGeom prst="rect">
              <a:avLst/>
            </a:prstGeom>
          </p:spPr>
        </p:pic>
        <p:pic>
          <p:nvPicPr>
            <p:cNvPr id="11" name="Picture 10" descr="q1q2_u2_diurncomp4 copy 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571" y="3610153"/>
              <a:ext cx="2426677" cy="1737360"/>
            </a:xfrm>
            <a:prstGeom prst="rect">
              <a:avLst/>
            </a:prstGeom>
          </p:spPr>
        </p:pic>
        <p:pic>
          <p:nvPicPr>
            <p:cNvPr id="13" name="Picture 12" descr="q1q2_u2_diurncomp4 copy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898" y="3612233"/>
              <a:ext cx="4339883" cy="1737360"/>
            </a:xfrm>
            <a:prstGeom prst="rect">
              <a:avLst/>
            </a:prstGeom>
          </p:spPr>
        </p:pic>
        <p:pic>
          <p:nvPicPr>
            <p:cNvPr id="12" name="Picture 11" descr="q1q2_u2_diurncomp4 copy 4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0" t="8621"/>
            <a:stretch/>
          </p:blipFill>
          <p:spPr>
            <a:xfrm>
              <a:off x="2133599" y="-1067288"/>
              <a:ext cx="6059181" cy="470492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061255" y="1863289"/>
            <a:ext cx="2021476" cy="400110"/>
            <a:chOff x="4835655" y="1863289"/>
            <a:chExt cx="2021476" cy="400110"/>
          </a:xfrm>
        </p:grpSpPr>
        <p:sp>
          <p:nvSpPr>
            <p:cNvPr id="8" name="TextBox 7"/>
            <p:cNvSpPr txBox="1"/>
            <p:nvPr/>
          </p:nvSpPr>
          <p:spPr>
            <a:xfrm>
              <a:off x="4835655" y="1863289"/>
              <a:ext cx="4770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/>
                <a:t>Q</a:t>
              </a:r>
              <a:r>
                <a:rPr lang="en-US" sz="2000" b="1" baseline="-25000" dirty="0" smtClean="0"/>
                <a:t>1</a:t>
              </a:r>
              <a:endParaRPr lang="en-US" sz="2000" b="1" baseline="-25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80055" y="1863289"/>
              <a:ext cx="4770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/>
                <a:t>Q</a:t>
              </a:r>
              <a:r>
                <a:rPr lang="en-US" sz="2000" b="1" baseline="-25000" dirty="0" smtClean="0"/>
                <a:t>2</a:t>
              </a:r>
              <a:endParaRPr lang="en-US" sz="2000" b="1" baseline="-250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02682" y="2457058"/>
            <a:ext cx="500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/>
              <a:t>q’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2880916" y="5742020"/>
            <a:ext cx="0" cy="41574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168113" y="221904"/>
            <a:ext cx="67318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Diurnal Composites: 11–16 Nov 2011 (4/day)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063160" y="6315604"/>
            <a:ext cx="1894690" cy="509250"/>
            <a:chOff x="1213296" y="6315604"/>
            <a:chExt cx="1894690" cy="509250"/>
          </a:xfrm>
        </p:grpSpPr>
        <p:sp>
          <p:nvSpPr>
            <p:cNvPr id="3" name="TextBox 2"/>
            <p:cNvSpPr txBox="1"/>
            <p:nvPr/>
          </p:nvSpPr>
          <p:spPr>
            <a:xfrm>
              <a:off x="1213296" y="6315604"/>
              <a:ext cx="357990" cy="2975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baseline="3000" dirty="0" smtClean="0"/>
                <a:t>05</a:t>
              </a:r>
              <a:endParaRPr lang="en-US" sz="2000" b="1" baseline="3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93850" y="6316537"/>
              <a:ext cx="364202" cy="2975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baseline="3000" dirty="0" smtClean="0"/>
                <a:t>11</a:t>
              </a:r>
              <a:endParaRPr lang="en-US" sz="2000" b="1" baseline="3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77004" y="6315604"/>
              <a:ext cx="364202" cy="2975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baseline="3000" dirty="0" smtClean="0"/>
                <a:t>17</a:t>
              </a:r>
              <a:endParaRPr lang="en-US" sz="2000" b="1" baseline="3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60256" y="6316537"/>
              <a:ext cx="357990" cy="2975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baseline="3000" dirty="0" smtClean="0"/>
                <a:t>23</a:t>
              </a:r>
              <a:endParaRPr lang="en-US" sz="2000" b="1" baseline="3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49996" y="6315604"/>
              <a:ext cx="357990" cy="2975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baseline="3000" dirty="0" smtClean="0"/>
                <a:t>05</a:t>
              </a:r>
              <a:endParaRPr lang="en-US" sz="2000" b="1" baseline="3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89546" y="6527337"/>
              <a:ext cx="937325" cy="29751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baseline="3000" dirty="0" smtClean="0"/>
                <a:t>Local Time</a:t>
              </a:r>
              <a:endParaRPr lang="en-US" sz="2000" b="1" baseline="3000" dirty="0"/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flipV="1">
            <a:off x="2745244" y="5742020"/>
            <a:ext cx="0" cy="41574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073721" y="1760125"/>
            <a:ext cx="945743" cy="2746311"/>
            <a:chOff x="7848121" y="1760125"/>
            <a:chExt cx="945743" cy="2746311"/>
          </a:xfrm>
        </p:grpSpPr>
        <p:sp>
          <p:nvSpPr>
            <p:cNvPr id="37" name="TextBox 36"/>
            <p:cNvSpPr txBox="1"/>
            <p:nvPr/>
          </p:nvSpPr>
          <p:spPr>
            <a:xfrm>
              <a:off x="7848121" y="1760125"/>
              <a:ext cx="832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Means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906557" y="3860105"/>
              <a:ext cx="8873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Diurnal</a:t>
              </a:r>
            </a:p>
            <a:p>
              <a:r>
                <a:rPr lang="en-US" b="1" dirty="0" smtClean="0"/>
                <a:t>cycle</a:t>
              </a:r>
              <a:endParaRPr lang="en-US" b="1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1690" y="2454630"/>
            <a:ext cx="1700910" cy="1938992"/>
          </a:xfrm>
          <a:prstGeom prst="rect">
            <a:avLst/>
          </a:prstGeom>
          <a:solidFill>
            <a:srgbClr val="FFFFFF">
              <a:alpha val="8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Peaks </a:t>
            </a:r>
            <a:r>
              <a:rPr lang="en-US" sz="2400" b="1" i="1" dirty="0" smtClean="0"/>
              <a:t>in SST and </a:t>
            </a:r>
            <a:r>
              <a:rPr lang="en-US" sz="2400" b="1" i="1" dirty="0" smtClean="0"/>
              <a:t>LE </a:t>
            </a:r>
            <a:r>
              <a:rPr lang="en-US" sz="2400" b="1" i="1" dirty="0" smtClean="0">
                <a:sym typeface="Wingdings"/>
              </a:rPr>
              <a:t> peak cumulus moistening</a:t>
            </a:r>
            <a:endParaRPr lang="en-US" sz="2400" b="1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1215033" y="5535691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SST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8559" y="5535691"/>
            <a:ext cx="418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LE</a:t>
            </a:r>
            <a:endParaRPr lang="en-US" sz="2000" b="1" dirty="0"/>
          </a:p>
        </p:txBody>
      </p:sp>
      <p:sp>
        <p:nvSpPr>
          <p:cNvPr id="27" name="Rectangle 26"/>
          <p:cNvSpPr/>
          <p:nvPr/>
        </p:nvSpPr>
        <p:spPr>
          <a:xfrm>
            <a:off x="6674808" y="270933"/>
            <a:ext cx="1148433" cy="503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8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lrhi_dcomp_freq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0" y="1586611"/>
            <a:ext cx="4154021" cy="276934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753698" y="2821242"/>
            <a:ext cx="1545003" cy="521971"/>
            <a:chOff x="5289554" y="1742570"/>
            <a:chExt cx="2020012" cy="521971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6578046" y="1742570"/>
              <a:ext cx="731520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289554" y="2264540"/>
              <a:ext cx="1130458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Diurnal Cycle of </a:t>
            </a:r>
            <a:r>
              <a:rPr lang="en-US" sz="3600" dirty="0" smtClean="0"/>
              <a:t>Clouds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4294967295"/>
          </p:nvPr>
        </p:nvSpPr>
        <p:spPr>
          <a:xfrm>
            <a:off x="304800" y="5198900"/>
            <a:ext cx="8442100" cy="1345650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Afternoon transition from shallow to congestus clouds</a:t>
            </a:r>
          </a:p>
          <a:p>
            <a:r>
              <a:rPr lang="en-US" sz="2800" dirty="0" smtClean="0"/>
              <a:t>Nocturnal cloudiness</a:t>
            </a:r>
            <a:endParaRPr lang="en-US" sz="2800" dirty="0"/>
          </a:p>
        </p:txBody>
      </p:sp>
      <p:pic>
        <p:nvPicPr>
          <p:cNvPr id="14" name="Picture 13" descr="spolrhi_dcomp_freq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22" y="1580951"/>
            <a:ext cx="4154021" cy="276934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6374779" y="2947206"/>
            <a:ext cx="1270042" cy="376273"/>
            <a:chOff x="5700403" y="4886913"/>
            <a:chExt cx="1660517" cy="376273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6629400" y="4886913"/>
              <a:ext cx="731520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700403" y="5263185"/>
              <a:ext cx="873672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351166" y="4417761"/>
            <a:ext cx="2175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October Period</a:t>
            </a:r>
            <a:endParaRPr lang="en-US" sz="2400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5597935" y="4417761"/>
            <a:ext cx="2481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November Period</a:t>
            </a:r>
            <a:endParaRPr lang="en-US" sz="2400" b="1" i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891768" y="2445304"/>
            <a:ext cx="5131785" cy="1445568"/>
            <a:chOff x="891768" y="2458814"/>
            <a:chExt cx="5131785" cy="1445568"/>
          </a:xfrm>
        </p:grpSpPr>
        <p:sp>
          <p:nvSpPr>
            <p:cNvPr id="9" name="Rectangle 8"/>
            <p:cNvSpPr/>
            <p:nvPr/>
          </p:nvSpPr>
          <p:spPr>
            <a:xfrm>
              <a:off x="891768" y="2458815"/>
              <a:ext cx="743140" cy="1445567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280413" y="2458814"/>
              <a:ext cx="743140" cy="1445567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00973" y="3958422"/>
            <a:ext cx="4989015" cy="260478"/>
            <a:chOff x="1067424" y="2733846"/>
            <a:chExt cx="4989015" cy="1060526"/>
          </a:xfrm>
        </p:grpSpPr>
        <p:sp>
          <p:nvSpPr>
            <p:cNvPr id="25" name="Rectangle 24"/>
            <p:cNvSpPr/>
            <p:nvPr/>
          </p:nvSpPr>
          <p:spPr>
            <a:xfrm>
              <a:off x="1067424" y="2733846"/>
              <a:ext cx="600370" cy="106052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456069" y="2733846"/>
              <a:ext cx="600370" cy="106052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958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Summary:</a:t>
            </a:r>
            <a:br>
              <a:rPr lang="en-US" sz="3600" dirty="0" smtClean="0"/>
            </a:br>
            <a:r>
              <a:rPr lang="en-US" sz="3600" dirty="0" smtClean="0"/>
              <a:t>DYNAMO Overview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Transition periods exhibit </a:t>
            </a:r>
            <a:r>
              <a:rPr lang="en-US" i="1" dirty="0" smtClean="0"/>
              <a:t>Q</a:t>
            </a:r>
            <a:r>
              <a:rPr lang="en-US" baseline="-25000" dirty="0" smtClean="0"/>
              <a:t>1</a:t>
            </a:r>
            <a:r>
              <a:rPr lang="en-US" dirty="0" smtClean="0"/>
              <a:t> &amp; </a:t>
            </a:r>
            <a:r>
              <a:rPr lang="en-US" i="1" dirty="0" smtClean="0"/>
              <a:t>Q</a:t>
            </a:r>
            <a:r>
              <a:rPr lang="en-US" baseline="-25000" dirty="0" smtClean="0"/>
              <a:t>2</a:t>
            </a:r>
            <a:r>
              <a:rPr lang="en-US" dirty="0" smtClean="0"/>
              <a:t> &lt; 0, indicating moistening by local processes (</a:t>
            </a:r>
            <a:r>
              <a:rPr lang="en-US" b="1" i="1" u="sng" dirty="0" smtClean="0"/>
              <a:t>surface fluxes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b="1" i="1" u="sng" dirty="0" smtClean="0">
                <a:sym typeface="Wingdings"/>
              </a:rPr>
              <a:t>vertical transport by clouds</a:t>
            </a:r>
            <a:r>
              <a:rPr lang="en-US" dirty="0" smtClean="0">
                <a:sym typeface="Wingdings"/>
              </a:rPr>
              <a:t>)</a:t>
            </a:r>
          </a:p>
          <a:p>
            <a:r>
              <a:rPr lang="en-US" dirty="0" smtClean="0">
                <a:sym typeface="Wingdings"/>
              </a:rPr>
              <a:t>These local processes </a:t>
            </a:r>
            <a:r>
              <a:rPr lang="en-US" dirty="0" smtClean="0">
                <a:sym typeface="Wingdings"/>
              </a:rPr>
              <a:t>act to offset </a:t>
            </a:r>
            <a:r>
              <a:rPr lang="en-US" dirty="0" smtClean="0"/>
              <a:t>the drying by the large</a:t>
            </a:r>
            <a:r>
              <a:rPr lang="en-US" dirty="0" smtClean="0"/>
              <a:t>-scale </a:t>
            </a:r>
            <a:r>
              <a:rPr lang="en-US" dirty="0" smtClean="0"/>
              <a:t>(</a:t>
            </a:r>
            <a:r>
              <a:rPr lang="en-US" dirty="0" smtClean="0"/>
              <a:t>similar to a trade-cu regime)</a:t>
            </a:r>
          </a:p>
          <a:p>
            <a:r>
              <a:rPr lang="en-US" dirty="0" smtClean="0"/>
              <a:t>Once </a:t>
            </a:r>
            <a:r>
              <a:rPr lang="en-US" i="1" dirty="0" smtClean="0"/>
              <a:t>Q</a:t>
            </a:r>
            <a:r>
              <a:rPr lang="en-US" baseline="-25000" dirty="0" smtClean="0"/>
              <a:t>1</a:t>
            </a:r>
            <a:r>
              <a:rPr lang="en-US" dirty="0" smtClean="0"/>
              <a:t> and </a:t>
            </a:r>
            <a:r>
              <a:rPr lang="en-US" i="1" dirty="0" smtClean="0"/>
              <a:t>Q</a:t>
            </a:r>
            <a:r>
              <a:rPr lang="en-US" baseline="-25000" dirty="0" smtClean="0"/>
              <a:t>2</a:t>
            </a:r>
            <a:r>
              <a:rPr lang="en-US" dirty="0" smtClean="0"/>
              <a:t> switch to </a:t>
            </a:r>
            <a:r>
              <a:rPr lang="en-US" dirty="0" smtClean="0"/>
              <a:t>positive (rainfall onset), </a:t>
            </a:r>
            <a:r>
              <a:rPr lang="en-US" dirty="0" smtClean="0"/>
              <a:t>large</a:t>
            </a:r>
            <a:r>
              <a:rPr lang="en-US" dirty="0"/>
              <a:t>-scale moisture </a:t>
            </a:r>
            <a:r>
              <a:rPr lang="en-US" dirty="0" smtClean="0"/>
              <a:t>convergence </a:t>
            </a:r>
            <a:r>
              <a:rPr lang="en-US" dirty="0" smtClean="0"/>
              <a:t>becomes the </a:t>
            </a:r>
            <a:r>
              <a:rPr lang="en-US" dirty="0" smtClean="0"/>
              <a:t>key moistening </a:t>
            </a:r>
            <a:r>
              <a:rPr lang="en-US" dirty="0" smtClean="0"/>
              <a:t>process</a:t>
            </a:r>
            <a:endParaRPr lang="en-US" dirty="0" smtClean="0"/>
          </a:p>
          <a:p>
            <a:pPr marL="914400" lvl="1" indent="-514350"/>
            <a:r>
              <a:rPr lang="en-US" dirty="0" smtClean="0"/>
              <a:t>Bottom-heavy convection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222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Summary:</a:t>
            </a:r>
            <a:br>
              <a:rPr lang="en-US" sz="3600" dirty="0" smtClean="0"/>
            </a:br>
            <a:r>
              <a:rPr lang="en-US" sz="3600" dirty="0" smtClean="0"/>
              <a:t>DYNAMO Overview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transition </a:t>
            </a:r>
            <a:r>
              <a:rPr lang="en-US" dirty="0" smtClean="0"/>
              <a:t>period </a:t>
            </a:r>
            <a:r>
              <a:rPr lang="en-US" dirty="0" smtClean="0"/>
              <a:t>can be described as a </a:t>
            </a:r>
            <a:r>
              <a:rPr lang="en-US" i="1" dirty="0" smtClean="0"/>
              <a:t>“tug</a:t>
            </a:r>
            <a:r>
              <a:rPr lang="en-US" i="1" dirty="0" smtClean="0"/>
              <a:t>-of-</a:t>
            </a:r>
            <a:r>
              <a:rPr lang="en-US" i="1" dirty="0" smtClean="0"/>
              <a:t>war”</a:t>
            </a:r>
            <a:r>
              <a:rPr lang="en-US" dirty="0" smtClean="0"/>
              <a:t> </a:t>
            </a:r>
            <a:r>
              <a:rPr lang="en-US" dirty="0" smtClean="0"/>
              <a:t>between local processes (moistening) and the large-scale (drying)</a:t>
            </a:r>
          </a:p>
          <a:p>
            <a:r>
              <a:rPr lang="en-US" dirty="0" smtClean="0"/>
              <a:t>In </a:t>
            </a:r>
            <a:r>
              <a:rPr lang="en-US" dirty="0"/>
              <a:t>the presence of an unstable boundary </a:t>
            </a:r>
            <a:r>
              <a:rPr lang="en-US" dirty="0" smtClean="0"/>
              <a:t>layer, local </a:t>
            </a:r>
            <a:r>
              <a:rPr lang="en-US" dirty="0"/>
              <a:t>processes </a:t>
            </a:r>
            <a:r>
              <a:rPr lang="en-US" dirty="0" smtClean="0"/>
              <a:t>readily </a:t>
            </a:r>
            <a:r>
              <a:rPr lang="en-US" dirty="0" smtClean="0"/>
              <a:t>moisten and force deeper convection </a:t>
            </a:r>
            <a:r>
              <a:rPr lang="en-US" dirty="0" smtClean="0"/>
              <a:t>as the </a:t>
            </a:r>
            <a:r>
              <a:rPr lang="en-US" dirty="0" smtClean="0"/>
              <a:t>large-scale drying abates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2352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Summary:</a:t>
            </a:r>
            <a:br>
              <a:rPr lang="en-US" sz="3600" dirty="0" smtClean="0"/>
            </a:br>
            <a:r>
              <a:rPr lang="en-US" sz="3600" dirty="0" smtClean="0"/>
              <a:t>The </a:t>
            </a:r>
            <a:r>
              <a:rPr lang="en-US" sz="3600" dirty="0" smtClean="0"/>
              <a:t>Diurnal Cycle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Pronounced </a:t>
            </a:r>
            <a:r>
              <a:rPr lang="en-US" dirty="0" smtClean="0"/>
              <a:t>diurnal </a:t>
            </a:r>
            <a:r>
              <a:rPr lang="en-US" dirty="0" smtClean="0"/>
              <a:t>variation observed during transition periods</a:t>
            </a:r>
          </a:p>
          <a:p>
            <a:pPr lvl="1"/>
            <a:r>
              <a:rPr lang="en-US" dirty="0" smtClean="0"/>
              <a:t>Convective moistening peaks in </a:t>
            </a:r>
            <a:r>
              <a:rPr lang="en-US" dirty="0" smtClean="0"/>
              <a:t>the </a:t>
            </a:r>
            <a:r>
              <a:rPr lang="en-US" dirty="0" smtClean="0"/>
              <a:t>afternoon, around the time when SST </a:t>
            </a:r>
            <a:r>
              <a:rPr lang="en-US" dirty="0" smtClean="0"/>
              <a:t>and surface </a:t>
            </a:r>
            <a:r>
              <a:rPr lang="en-US" dirty="0" smtClean="0"/>
              <a:t>fluxes maximize and clouds transition from shallow </a:t>
            </a:r>
            <a:r>
              <a:rPr lang="en-US" dirty="0" smtClean="0"/>
              <a:t>congestus</a:t>
            </a:r>
            <a:endParaRPr lang="en-US" dirty="0" smtClean="0"/>
          </a:p>
          <a:p>
            <a:r>
              <a:rPr lang="en-US" dirty="0" smtClean="0"/>
              <a:t>Mesoscale </a:t>
            </a:r>
            <a:r>
              <a:rPr lang="en-US" dirty="0" smtClean="0"/>
              <a:t>organization (~50 km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Rather </a:t>
            </a:r>
            <a:r>
              <a:rPr lang="en-US" dirty="0" smtClean="0"/>
              <a:t>than occurring in a </a:t>
            </a:r>
            <a:r>
              <a:rPr lang="en-US" dirty="0" smtClean="0"/>
              <a:t>ubiquitous/scattered cloud </a:t>
            </a:r>
            <a:r>
              <a:rPr lang="en-US" dirty="0" smtClean="0"/>
              <a:t>field, </a:t>
            </a:r>
            <a:r>
              <a:rPr lang="en-US" dirty="0" smtClean="0"/>
              <a:t>moistening is focused in narrow cell walls (</a:t>
            </a:r>
            <a:r>
              <a:rPr lang="en-US" dirty="0"/>
              <a:t>recall cold </a:t>
            </a:r>
            <a:r>
              <a:rPr lang="en-US" dirty="0" smtClean="0"/>
              <a:t>pool talk: </a:t>
            </a:r>
            <a:r>
              <a:rPr lang="en-US" dirty="0" smtClean="0"/>
              <a:t>S. </a:t>
            </a:r>
            <a:r>
              <a:rPr lang="en-US" dirty="0" smtClean="0"/>
              <a:t>van den Heever)</a:t>
            </a:r>
            <a:endParaRPr lang="en-US" dirty="0"/>
          </a:p>
          <a:p>
            <a:pPr lvl="1"/>
            <a:r>
              <a:rPr lang="en-US" dirty="0" smtClean="0"/>
              <a:t>Organization </a:t>
            </a:r>
            <a:r>
              <a:rPr lang="en-US" dirty="0"/>
              <a:t>likely owes fundamentally to </a:t>
            </a:r>
            <a:r>
              <a:rPr lang="en-US" dirty="0" smtClean="0"/>
              <a:t>Rayleigh–Bénard </a:t>
            </a:r>
            <a:r>
              <a:rPr lang="en-US" dirty="0" smtClean="0"/>
              <a:t>instability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6023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Summary:</a:t>
            </a:r>
            <a:br>
              <a:rPr lang="en-US" sz="3600" dirty="0" smtClean="0"/>
            </a:br>
            <a:r>
              <a:rPr lang="en-US" sz="3600" dirty="0" smtClean="0"/>
              <a:t>The </a:t>
            </a:r>
            <a:r>
              <a:rPr lang="en-US" sz="3600" dirty="0" smtClean="0"/>
              <a:t>Diurnal Cycle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From a moisture budget, we </a:t>
            </a:r>
            <a:r>
              <a:rPr lang="en-US" dirty="0" smtClean="0"/>
              <a:t>cannot readily ascertain what is driving what…</a:t>
            </a:r>
          </a:p>
          <a:p>
            <a:r>
              <a:rPr lang="en-US" dirty="0" smtClean="0"/>
              <a:t>Testable hypotheses based on observations:</a:t>
            </a:r>
            <a:endParaRPr lang="en-US" dirty="0" smtClean="0"/>
          </a:p>
          <a:p>
            <a:pPr lvl="1"/>
            <a:r>
              <a:rPr lang="en-US" i="1" dirty="0" smtClean="0"/>
              <a:t>The diurnal cycle (DC) in SST </a:t>
            </a:r>
            <a:r>
              <a:rPr lang="en-US" i="1" dirty="0" smtClean="0"/>
              <a:t>and clouds drives enhanced afternoon moistening</a:t>
            </a:r>
            <a:r>
              <a:rPr lang="en-US" i="1" dirty="0" smtClean="0"/>
              <a:t>, and </a:t>
            </a:r>
            <a:r>
              <a:rPr lang="en-US" i="1" dirty="0" smtClean="0"/>
              <a:t>is thereby important for the timescale of the MJO convective transition</a:t>
            </a:r>
            <a:endParaRPr lang="en-US" i="1" dirty="0" smtClean="0"/>
          </a:p>
          <a:p>
            <a:pPr marL="457200" lvl="1" indent="0">
              <a:buNone/>
            </a:pPr>
            <a:r>
              <a:rPr lang="en-US" dirty="0" smtClean="0"/>
              <a:t>Similarly,</a:t>
            </a:r>
          </a:p>
          <a:p>
            <a:pPr lvl="1"/>
            <a:r>
              <a:rPr lang="en-US" i="1" dirty="0" smtClean="0"/>
              <a:t>Mesoscale organization leads to </a:t>
            </a:r>
            <a:r>
              <a:rPr lang="en-US" i="1" dirty="0" smtClean="0"/>
              <a:t>enhanced lifting </a:t>
            </a:r>
            <a:r>
              <a:rPr lang="en-US" i="1" dirty="0" smtClean="0"/>
              <a:t>in </a:t>
            </a:r>
            <a:r>
              <a:rPr lang="en-US" i="1" dirty="0" smtClean="0"/>
              <a:t>focused areas, </a:t>
            </a:r>
            <a:r>
              <a:rPr lang="en-US" i="1" dirty="0" smtClean="0"/>
              <a:t>more effectively communicating moisture from surface fluxes into the free troposphere</a:t>
            </a:r>
          </a:p>
        </p:txBody>
      </p:sp>
    </p:spTree>
    <p:extLst>
      <p:ext uri="{BB962C8B-B14F-4D97-AF65-F5344CB8AC3E}">
        <p14:creationId xmlns:p14="http://schemas.microsoft.com/office/powerpoint/2010/main" val="32738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for listening!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en_rand_sche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1" b="35076"/>
          <a:stretch/>
        </p:blipFill>
        <p:spPr>
          <a:xfrm>
            <a:off x="148632" y="2895600"/>
            <a:ext cx="7437805" cy="3777126"/>
          </a:xfrm>
          <a:prstGeom prst="rect">
            <a:avLst/>
          </a:prstGeom>
        </p:spPr>
      </p:pic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457200" y="18603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Benedict and Randall (2007)’s Composite MJO</a:t>
            </a:r>
            <a:endParaRPr lang="en-US" sz="3200" dirty="0"/>
          </a:p>
        </p:txBody>
      </p:sp>
      <p:sp>
        <p:nvSpPr>
          <p:cNvPr id="41" name="TextBox 40"/>
          <p:cNvSpPr txBox="1"/>
          <p:nvPr/>
        </p:nvSpPr>
        <p:spPr>
          <a:xfrm>
            <a:off x="4556950" y="1310825"/>
            <a:ext cx="41805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 smtClean="0">
                <a:solidFill>
                  <a:srgbClr val="FF0000"/>
                </a:solidFill>
              </a:rPr>
              <a:t>“Transition phase”:</a:t>
            </a:r>
            <a:endParaRPr lang="en-US" sz="3200" b="1" i="1" dirty="0" smtClean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38669" y="1846580"/>
            <a:ext cx="28886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8138" indent="-338138">
              <a:buFont typeface="Arial"/>
              <a:buChar char="•"/>
            </a:pPr>
            <a:r>
              <a:rPr lang="en-US" sz="2600" b="1" dirty="0" smtClean="0">
                <a:solidFill>
                  <a:srgbClr val="FF0000"/>
                </a:solidFill>
              </a:rPr>
              <a:t>SST warms</a:t>
            </a:r>
          </a:p>
          <a:p>
            <a:pPr marL="338138" indent="-338138">
              <a:buFont typeface="Arial"/>
              <a:buChar char="•"/>
            </a:pPr>
            <a:r>
              <a:rPr lang="en-US" sz="2600" b="1" dirty="0" smtClean="0">
                <a:solidFill>
                  <a:srgbClr val="FF0000"/>
                </a:solidFill>
              </a:rPr>
              <a:t>Trop. moistens</a:t>
            </a:r>
            <a:endParaRPr lang="en-US" sz="2600" b="1" dirty="0">
              <a:solidFill>
                <a:srgbClr val="FF0000"/>
              </a:solidFill>
            </a:endParaRPr>
          </a:p>
          <a:p>
            <a:pPr marL="338138" indent="-338138">
              <a:buFont typeface="Arial"/>
              <a:buChar char="•"/>
            </a:pPr>
            <a:r>
              <a:rPr lang="en-US" sz="2600" b="1" dirty="0" smtClean="0">
                <a:solidFill>
                  <a:srgbClr val="FF0000"/>
                </a:solidFill>
              </a:rPr>
              <a:t>Convection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</a:rPr>
              <a:t>transitions from  shallow to deep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3850" y="1489400"/>
            <a:ext cx="3330815" cy="1200328"/>
          </a:xfrm>
          <a:prstGeom prst="rect">
            <a:avLst/>
          </a:prstGeom>
          <a:solidFill>
            <a:schemeClr val="tx1">
              <a:alpha val="74000"/>
            </a:schemeClr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</a:rPr>
              <a:t>What processes account for the moistening during this transition?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flipH="1">
            <a:off x="2162124" y="3486805"/>
            <a:ext cx="2068732" cy="2448584"/>
          </a:xfrm>
          <a:custGeom>
            <a:avLst/>
            <a:gdLst>
              <a:gd name="connsiteX0" fmla="*/ 2068733 w 2068733"/>
              <a:gd name="connsiteY0" fmla="*/ 2448584 h 2448584"/>
              <a:gd name="connsiteX1" fmla="*/ 1793775 w 2068733"/>
              <a:gd name="connsiteY1" fmla="*/ 2252174 h 2448584"/>
              <a:gd name="connsiteX2" fmla="*/ 1649749 w 2068733"/>
              <a:gd name="connsiteY2" fmla="*/ 1898635 h 2448584"/>
              <a:gd name="connsiteX3" fmla="*/ 1270045 w 2068733"/>
              <a:gd name="connsiteY3" fmla="*/ 1754600 h 2448584"/>
              <a:gd name="connsiteX4" fmla="*/ 890341 w 2068733"/>
              <a:gd name="connsiteY4" fmla="*/ 1112993 h 2448584"/>
              <a:gd name="connsiteX5" fmla="*/ 458263 w 2068733"/>
              <a:gd name="connsiteY5" fmla="*/ 1073711 h 2448584"/>
              <a:gd name="connsiteX6" fmla="*/ 104746 w 2068733"/>
              <a:gd name="connsiteY6" fmla="*/ 523761 h 2448584"/>
              <a:gd name="connsiteX7" fmla="*/ 0 w 2068733"/>
              <a:gd name="connsiteY7" fmla="*/ 0 h 2448584"/>
              <a:gd name="connsiteX0" fmla="*/ 2068733 w 2068733"/>
              <a:gd name="connsiteY0" fmla="*/ 2448584 h 2448584"/>
              <a:gd name="connsiteX1" fmla="*/ 1793775 w 2068733"/>
              <a:gd name="connsiteY1" fmla="*/ 2252174 h 2448584"/>
              <a:gd name="connsiteX2" fmla="*/ 1649749 w 2068733"/>
              <a:gd name="connsiteY2" fmla="*/ 1898635 h 2448584"/>
              <a:gd name="connsiteX3" fmla="*/ 1270045 w 2068733"/>
              <a:gd name="connsiteY3" fmla="*/ 1754600 h 2448584"/>
              <a:gd name="connsiteX4" fmla="*/ 890341 w 2068733"/>
              <a:gd name="connsiteY4" fmla="*/ 1112993 h 2448584"/>
              <a:gd name="connsiteX5" fmla="*/ 407463 w 2068733"/>
              <a:gd name="connsiteY5" fmla="*/ 1035611 h 2448584"/>
              <a:gd name="connsiteX6" fmla="*/ 104746 w 2068733"/>
              <a:gd name="connsiteY6" fmla="*/ 523761 h 2448584"/>
              <a:gd name="connsiteX7" fmla="*/ 0 w 2068733"/>
              <a:gd name="connsiteY7" fmla="*/ 0 h 2448584"/>
              <a:gd name="connsiteX0" fmla="*/ 2068733 w 2068733"/>
              <a:gd name="connsiteY0" fmla="*/ 2448584 h 2448584"/>
              <a:gd name="connsiteX1" fmla="*/ 1793775 w 2068733"/>
              <a:gd name="connsiteY1" fmla="*/ 2252174 h 2448584"/>
              <a:gd name="connsiteX2" fmla="*/ 1649749 w 2068733"/>
              <a:gd name="connsiteY2" fmla="*/ 1898635 h 2448584"/>
              <a:gd name="connsiteX3" fmla="*/ 1270045 w 2068733"/>
              <a:gd name="connsiteY3" fmla="*/ 1754600 h 2448584"/>
              <a:gd name="connsiteX4" fmla="*/ 890341 w 2068733"/>
              <a:gd name="connsiteY4" fmla="*/ 1112993 h 2448584"/>
              <a:gd name="connsiteX5" fmla="*/ 407463 w 2068733"/>
              <a:gd name="connsiteY5" fmla="*/ 1035611 h 2448584"/>
              <a:gd name="connsiteX6" fmla="*/ 104746 w 2068733"/>
              <a:gd name="connsiteY6" fmla="*/ 523761 h 2448584"/>
              <a:gd name="connsiteX7" fmla="*/ 0 w 2068733"/>
              <a:gd name="connsiteY7" fmla="*/ 0 h 244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68733" h="2448584">
                <a:moveTo>
                  <a:pt x="2068733" y="2448584"/>
                </a:moveTo>
                <a:cubicBezTo>
                  <a:pt x="1966169" y="2396208"/>
                  <a:pt x="1863606" y="2343832"/>
                  <a:pt x="1793775" y="2252174"/>
                </a:cubicBezTo>
                <a:cubicBezTo>
                  <a:pt x="1723944" y="2160516"/>
                  <a:pt x="1737037" y="1981564"/>
                  <a:pt x="1649749" y="1898635"/>
                </a:cubicBezTo>
                <a:cubicBezTo>
                  <a:pt x="1562461" y="1815706"/>
                  <a:pt x="1396613" y="1885540"/>
                  <a:pt x="1270045" y="1754600"/>
                </a:cubicBezTo>
                <a:cubicBezTo>
                  <a:pt x="1143477" y="1623660"/>
                  <a:pt x="1034105" y="1232825"/>
                  <a:pt x="890341" y="1112993"/>
                </a:cubicBezTo>
                <a:cubicBezTo>
                  <a:pt x="746577" y="993162"/>
                  <a:pt x="570145" y="1108416"/>
                  <a:pt x="407463" y="1035611"/>
                </a:cubicBezTo>
                <a:cubicBezTo>
                  <a:pt x="244781" y="962806"/>
                  <a:pt x="172657" y="696363"/>
                  <a:pt x="104746" y="523761"/>
                </a:cubicBezTo>
                <a:cubicBezTo>
                  <a:pt x="36835" y="351159"/>
                  <a:pt x="0" y="0"/>
                  <a:pt x="0" y="0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14744" y="3176731"/>
            <a:ext cx="1916112" cy="2784585"/>
          </a:xfrm>
          <a:prstGeom prst="rect">
            <a:avLst/>
          </a:prstGeom>
          <a:noFill/>
          <a:ln w="762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02736" y="4288864"/>
            <a:ext cx="12669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Pressure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292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0"/>
      <p:bldP spid="7" grpId="0" animBg="1"/>
      <p:bldP spid="9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Large-scale Perspective (Johnson and Ciesielski 2013)</a:t>
            </a:r>
            <a:endParaRPr lang="en-US" dirty="0"/>
          </a:p>
        </p:txBody>
      </p:sp>
      <p:pic>
        <p:nvPicPr>
          <p:cNvPr id="4" name="Picture 3" descr="johnson_cies_fi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42"/>
          <a:stretch/>
        </p:blipFill>
        <p:spPr>
          <a:xfrm>
            <a:off x="0" y="1676998"/>
            <a:ext cx="4485863" cy="4454769"/>
          </a:xfrm>
          <a:prstGeom prst="rect">
            <a:avLst/>
          </a:prstGeom>
        </p:spPr>
      </p:pic>
      <p:pic>
        <p:nvPicPr>
          <p:cNvPr id="5" name="Picture 4" descr="johnson_cies_fig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42"/>
          <a:stretch/>
        </p:blipFill>
        <p:spPr>
          <a:xfrm>
            <a:off x="4485863" y="1817064"/>
            <a:ext cx="4673600" cy="46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0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olrhi_dcomp_freq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32342"/>
            <a:ext cx="4154021" cy="276934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749918" y="2666973"/>
            <a:ext cx="1545003" cy="521971"/>
            <a:chOff x="5289554" y="1742570"/>
            <a:chExt cx="2020012" cy="521971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6578046" y="1742570"/>
              <a:ext cx="731520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289554" y="2264540"/>
              <a:ext cx="1130458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Diurnal Cycle of Clouds and Rainfall (Oct)</a:t>
            </a:r>
            <a:endParaRPr lang="en-US" sz="36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4191000" y="4343400"/>
            <a:ext cx="4841650" cy="2372202"/>
            <a:chOff x="2160643" y="4293388"/>
            <a:chExt cx="4841650" cy="2372202"/>
          </a:xfrm>
        </p:grpSpPr>
        <p:sp>
          <p:nvSpPr>
            <p:cNvPr id="20" name="Rectangle 19"/>
            <p:cNvSpPr/>
            <p:nvPr/>
          </p:nvSpPr>
          <p:spPr>
            <a:xfrm>
              <a:off x="2196707" y="4293388"/>
              <a:ext cx="4765219" cy="2372202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trmm_comp_u1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643" y="4374020"/>
              <a:ext cx="4841650" cy="2234608"/>
            </a:xfrm>
            <a:prstGeom prst="rect">
              <a:avLst/>
            </a:prstGeom>
            <a:ln w="28575" cmpd="sng">
              <a:noFill/>
            </a:ln>
          </p:spPr>
        </p:pic>
      </p:grpSp>
      <p:sp>
        <p:nvSpPr>
          <p:cNvPr id="10" name="Content Placeholder 9"/>
          <p:cNvSpPr>
            <a:spLocks noGrp="1"/>
          </p:cNvSpPr>
          <p:nvPr>
            <p:ph sz="half" idx="4294967295"/>
          </p:nvPr>
        </p:nvSpPr>
        <p:spPr>
          <a:xfrm>
            <a:off x="228600" y="4319576"/>
            <a:ext cx="3886199" cy="2540760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Afternoon transition from shallow to congestus clouds</a:t>
            </a:r>
          </a:p>
          <a:p>
            <a:r>
              <a:rPr lang="en-US" sz="2800" dirty="0" smtClean="0"/>
              <a:t>Nocturnal cloudiness</a:t>
            </a:r>
            <a:endParaRPr lang="en-US" sz="2800" dirty="0"/>
          </a:p>
        </p:txBody>
      </p:sp>
      <p:sp>
        <p:nvSpPr>
          <p:cNvPr id="11" name="Content Placeholder 9"/>
          <p:cNvSpPr>
            <a:spLocks noGrp="1"/>
          </p:cNvSpPr>
          <p:nvPr>
            <p:ph sz="half" idx="4294967295"/>
          </p:nvPr>
        </p:nvSpPr>
        <p:spPr>
          <a:xfrm>
            <a:off x="4613582" y="1725456"/>
            <a:ext cx="4362567" cy="25407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Rainfall exhibits minimum in late-morning</a:t>
            </a:r>
          </a:p>
          <a:p>
            <a:r>
              <a:rPr lang="en-US" sz="2800" dirty="0" smtClean="0"/>
              <a:t>Increases into afternoon, with maximum in evening/nighttime</a:t>
            </a:r>
          </a:p>
        </p:txBody>
      </p:sp>
    </p:spTree>
    <p:extLst>
      <p:ext uri="{BB962C8B-B14F-4D97-AF65-F5344CB8AC3E}">
        <p14:creationId xmlns:p14="http://schemas.microsoft.com/office/powerpoint/2010/main" val="175367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polrhi_dcomp_freq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32342"/>
            <a:ext cx="4154021" cy="2769347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2051057" y="2798597"/>
            <a:ext cx="1270042" cy="376273"/>
            <a:chOff x="5700403" y="4886913"/>
            <a:chExt cx="1660517" cy="376273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6629400" y="4886913"/>
              <a:ext cx="731520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700403" y="5263185"/>
              <a:ext cx="873672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191000" y="4343400"/>
            <a:ext cx="4841650" cy="2372202"/>
            <a:chOff x="1205738" y="2300731"/>
            <a:chExt cx="4841650" cy="2372202"/>
          </a:xfrm>
        </p:grpSpPr>
        <p:sp>
          <p:nvSpPr>
            <p:cNvPr id="11" name="Rectangle 10"/>
            <p:cNvSpPr/>
            <p:nvPr/>
          </p:nvSpPr>
          <p:spPr>
            <a:xfrm>
              <a:off x="1241802" y="2300731"/>
              <a:ext cx="4765219" cy="2372202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trmm_comp_u2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738" y="2381363"/>
              <a:ext cx="4841650" cy="2234608"/>
            </a:xfrm>
            <a:prstGeom prst="rect">
              <a:avLst/>
            </a:prstGeom>
            <a:ln w="28575" cmpd="sng">
              <a:noFill/>
            </a:ln>
          </p:spPr>
        </p:pic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Diurnal Cycle of Clouds and Rainfall (Nov)</a:t>
            </a:r>
            <a:endParaRPr lang="en-US" sz="3600" dirty="0"/>
          </a:p>
        </p:txBody>
      </p:sp>
      <p:sp>
        <p:nvSpPr>
          <p:cNvPr id="22" name="Content Placeholder 9"/>
          <p:cNvSpPr>
            <a:spLocks noGrp="1"/>
          </p:cNvSpPr>
          <p:nvPr>
            <p:ph sz="half" idx="4294967295"/>
          </p:nvPr>
        </p:nvSpPr>
        <p:spPr>
          <a:xfrm>
            <a:off x="228600" y="4319576"/>
            <a:ext cx="3886199" cy="25407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Similar afternoon cloud transition</a:t>
            </a:r>
          </a:p>
          <a:p>
            <a:r>
              <a:rPr lang="en-US" sz="2800" dirty="0" smtClean="0"/>
              <a:t>More distinct nocturnal peak</a:t>
            </a:r>
          </a:p>
        </p:txBody>
      </p:sp>
      <p:sp>
        <p:nvSpPr>
          <p:cNvPr id="23" name="Content Placeholder 9"/>
          <p:cNvSpPr>
            <a:spLocks noGrp="1"/>
          </p:cNvSpPr>
          <p:nvPr>
            <p:ph sz="half" idx="4294967295"/>
          </p:nvPr>
        </p:nvSpPr>
        <p:spPr>
          <a:xfrm>
            <a:off x="4613582" y="2666452"/>
            <a:ext cx="4362567" cy="145925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Semidiurnal cycle in rainfall: early-morning and afternoon peaks</a:t>
            </a:r>
          </a:p>
        </p:txBody>
      </p:sp>
    </p:spTree>
    <p:extLst>
      <p:ext uri="{BB962C8B-B14F-4D97-AF65-F5344CB8AC3E}">
        <p14:creationId xmlns:p14="http://schemas.microsoft.com/office/powerpoint/2010/main" val="2111562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609600"/>
            <a:ext cx="7200900" cy="601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0" y="48006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Soloviev</a:t>
            </a:r>
            <a:r>
              <a:rPr lang="en-US" sz="2000" i="1" dirty="0" smtClean="0"/>
              <a:t> and Lukas (1997)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857575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 - dynamo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4" y="1736374"/>
            <a:ext cx="7921625" cy="3677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DYNAMO - Dynamics of the MJO</a:t>
            </a:r>
            <a:br>
              <a:rPr lang="en-US" dirty="0" smtClean="0"/>
            </a:br>
            <a:r>
              <a:rPr lang="en-US" dirty="0" smtClean="0"/>
              <a:t>Oct 2011 – Jan 2012</a:t>
            </a:r>
            <a:endParaRPr lang="en-US" sz="3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524240"/>
            <a:ext cx="8229600" cy="895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Two MJO events captured by northern sounding array</a:t>
            </a:r>
          </a:p>
          <a:p>
            <a:r>
              <a:rPr lang="en-US" sz="2400" dirty="0" smtClean="0"/>
              <a:t>Budgets calculated from </a:t>
            </a:r>
            <a:r>
              <a:rPr lang="en-US" sz="2400" u="sng" dirty="0" smtClean="0"/>
              <a:t>soundings only</a:t>
            </a:r>
            <a:endParaRPr lang="en-US" sz="2400" dirty="0" smtClean="0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630707" y="2841119"/>
            <a:ext cx="687294" cy="687294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95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594345"/>
              </p:ext>
            </p:extLst>
          </p:nvPr>
        </p:nvGraphicFramePr>
        <p:xfrm>
          <a:off x="1495796" y="2092325"/>
          <a:ext cx="4321175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" name="Equation" r:id="rId3" imgW="1892300" imgH="431800" progId="Equation.3">
                  <p:embed/>
                </p:oleObj>
              </mc:Choice>
              <mc:Fallback>
                <p:oleObj name="Equation" r:id="rId3" imgW="1892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5796" y="2092325"/>
                        <a:ext cx="4321175" cy="98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Apparent Heat Source </a:t>
            </a:r>
            <a:r>
              <a:rPr lang="en-US" i="1" dirty="0" smtClean="0"/>
              <a:t>Q</a:t>
            </a:r>
            <a:r>
              <a:rPr lang="en-US" baseline="-25000" dirty="0" smtClean="0"/>
              <a:t>1</a:t>
            </a:r>
            <a:r>
              <a:rPr lang="en-US" dirty="0" smtClean="0"/>
              <a:t> and Moisture Sink </a:t>
            </a:r>
            <a:r>
              <a:rPr lang="en-US" i="1" dirty="0" smtClean="0"/>
              <a:t>Q</a:t>
            </a:r>
            <a:r>
              <a:rPr lang="en-US" baseline="-25000" dirty="0" smtClean="0"/>
              <a:t>2</a:t>
            </a:r>
            <a:r>
              <a:rPr lang="en-US" dirty="0" smtClean="0"/>
              <a:t> (Yanai </a:t>
            </a:r>
            <a:r>
              <a:rPr lang="en-US" dirty="0"/>
              <a:t>et al. </a:t>
            </a:r>
            <a:r>
              <a:rPr lang="en-US" dirty="0" smtClean="0"/>
              <a:t>1973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25730"/>
            <a:ext cx="7022438" cy="847336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/>
              <a:t>s</a:t>
            </a:r>
            <a:r>
              <a:rPr lang="en-US" dirty="0" smtClean="0"/>
              <a:t> = </a:t>
            </a:r>
            <a:r>
              <a:rPr lang="en-US" i="1" dirty="0" smtClean="0"/>
              <a:t>c</a:t>
            </a:r>
            <a:r>
              <a:rPr lang="en-US" i="1" baseline="-25000" dirty="0" smtClean="0"/>
              <a:t>p</a:t>
            </a:r>
            <a:r>
              <a:rPr lang="en-US" i="1" dirty="0" smtClean="0"/>
              <a:t>T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i="1" dirty="0" smtClean="0"/>
              <a:t>gz</a:t>
            </a:r>
            <a:endParaRPr lang="en-US" dirty="0"/>
          </a:p>
          <a:p>
            <a:r>
              <a:rPr lang="en-US" i="1" dirty="0" smtClean="0"/>
              <a:t>Q</a:t>
            </a:r>
            <a:r>
              <a:rPr lang="en-US" i="1" baseline="-25000" dirty="0" smtClean="0"/>
              <a:t>R</a:t>
            </a:r>
            <a:r>
              <a:rPr lang="en-US" dirty="0" smtClean="0"/>
              <a:t> = radiative heating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630447"/>
              </p:ext>
            </p:extLst>
          </p:nvPr>
        </p:nvGraphicFramePr>
        <p:xfrm>
          <a:off x="1495796" y="4005425"/>
          <a:ext cx="546258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1" name="Equation" r:id="rId5" imgW="2527300" imgH="457200" progId="Equation.3">
                  <p:embed/>
                </p:oleObj>
              </mc:Choice>
              <mc:Fallback>
                <p:oleObj name="Equation" r:id="rId5" imgW="2527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95796" y="4005425"/>
                        <a:ext cx="5462587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569240"/>
              </p:ext>
            </p:extLst>
          </p:nvPr>
        </p:nvGraphicFramePr>
        <p:xfrm>
          <a:off x="3486150" y="2887435"/>
          <a:ext cx="3538538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2" name="Equation" r:id="rId7" imgW="1549400" imgH="431800" progId="Equation.3">
                  <p:embed/>
                </p:oleObj>
              </mc:Choice>
              <mc:Fallback>
                <p:oleObj name="Equation" r:id="rId7" imgW="15494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86150" y="2887435"/>
                        <a:ext cx="3538538" cy="98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728401"/>
              </p:ext>
            </p:extLst>
          </p:nvPr>
        </p:nvGraphicFramePr>
        <p:xfrm>
          <a:off x="3486150" y="4899155"/>
          <a:ext cx="3074988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3" name="Equation" r:id="rId9" imgW="1422400" imgH="431800" progId="Equation.3">
                  <p:embed/>
                </p:oleObj>
              </mc:Choice>
              <mc:Fallback>
                <p:oleObj name="Equation" r:id="rId9" imgW="14224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86150" y="4899155"/>
                        <a:ext cx="3074988" cy="935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9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itta_esb_schemat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415"/>
            <a:ext cx="9144000" cy="53205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8534" y="1879600"/>
            <a:ext cx="812800" cy="4246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8691" y="575683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1000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5686" y="424628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800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5686" y="265897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600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522051" y="3913723"/>
            <a:ext cx="1568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Pressure (hPa)</a:t>
            </a:r>
            <a:endParaRPr lang="en-US" b="1" dirty="0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333900" y="4135166"/>
            <a:ext cx="475041" cy="47135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212953" y="4322852"/>
            <a:ext cx="471357" cy="47135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7880628" y="4410499"/>
            <a:ext cx="360819" cy="636480"/>
          </a:xfrm>
          <a:prstGeom prst="downArrow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076914" y="2108139"/>
            <a:ext cx="144059" cy="3797270"/>
          </a:xfrm>
          <a:custGeom>
            <a:avLst/>
            <a:gdLst>
              <a:gd name="connsiteX0" fmla="*/ 0 w 144059"/>
              <a:gd name="connsiteY0" fmla="*/ 3797270 h 3797270"/>
              <a:gd name="connsiteX1" fmla="*/ 26187 w 144059"/>
              <a:gd name="connsiteY1" fmla="*/ 2841406 h 3797270"/>
              <a:gd name="connsiteX2" fmla="*/ 144026 w 144059"/>
              <a:gd name="connsiteY2" fmla="*/ 2461679 h 3797270"/>
              <a:gd name="connsiteX3" fmla="*/ 39280 w 144059"/>
              <a:gd name="connsiteY3" fmla="*/ 1793883 h 3797270"/>
              <a:gd name="connsiteX4" fmla="*/ 130933 w 144059"/>
              <a:gd name="connsiteY4" fmla="*/ 0 h 379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59" h="3797270">
                <a:moveTo>
                  <a:pt x="0" y="3797270"/>
                </a:moveTo>
                <a:cubicBezTo>
                  <a:pt x="1091" y="3430637"/>
                  <a:pt x="2183" y="3064005"/>
                  <a:pt x="26187" y="2841406"/>
                </a:cubicBezTo>
                <a:cubicBezTo>
                  <a:pt x="50191" y="2618807"/>
                  <a:pt x="141844" y="2636266"/>
                  <a:pt x="144026" y="2461679"/>
                </a:cubicBezTo>
                <a:cubicBezTo>
                  <a:pt x="146208" y="2287092"/>
                  <a:pt x="41462" y="2204163"/>
                  <a:pt x="39280" y="1793883"/>
                </a:cubicBezTo>
                <a:cubicBezTo>
                  <a:pt x="37098" y="1383603"/>
                  <a:pt x="130933" y="0"/>
                  <a:pt x="130933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73646" y="2356926"/>
            <a:ext cx="2016361" cy="8118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4352981" y="2177669"/>
            <a:ext cx="2497746" cy="1099044"/>
            <a:chOff x="4367747" y="2355344"/>
            <a:chExt cx="2497746" cy="109904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/>
            <a:srcRect l="84910" r="1802"/>
            <a:stretch/>
          </p:blipFill>
          <p:spPr>
            <a:xfrm>
              <a:off x="5699746" y="2355344"/>
              <a:ext cx="1146165" cy="109728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l="87203" r="2151"/>
            <a:stretch/>
          </p:blipFill>
          <p:spPr>
            <a:xfrm>
              <a:off x="4367747" y="2357108"/>
              <a:ext cx="827474" cy="109728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79733" y="2584912"/>
              <a:ext cx="59343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&lt;&lt;</a:t>
              </a:r>
              <a:endParaRPr lang="en-US" sz="3200" dirty="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367747" y="2392516"/>
              <a:ext cx="0" cy="100584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226197" y="2392516"/>
              <a:ext cx="0" cy="100584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743747" y="2392516"/>
              <a:ext cx="0" cy="100584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865493" y="2392516"/>
              <a:ext cx="0" cy="100584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31392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Non-precipitating Shallow Cu Regimes in BOMEX </a:t>
            </a:r>
            <a:r>
              <a:rPr lang="en-US" sz="2800" dirty="0" smtClean="0"/>
              <a:t>(22–26 June 1969; </a:t>
            </a:r>
            <a:r>
              <a:rPr lang="en-US" sz="2800" i="1" dirty="0" smtClean="0"/>
              <a:t>Nitta and Esbensen 1974; Yanai and Johnson 1993</a:t>
            </a:r>
            <a:r>
              <a:rPr lang="en-US" sz="2800" dirty="0" smtClean="0"/>
              <a:t>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479832" y="1665979"/>
            <a:ext cx="2241813" cy="463436"/>
            <a:chOff x="4479832" y="1638959"/>
            <a:chExt cx="2241813" cy="463436"/>
          </a:xfrm>
        </p:grpSpPr>
        <p:sp>
          <p:nvSpPr>
            <p:cNvPr id="2" name="TextBox 1"/>
            <p:cNvSpPr txBox="1"/>
            <p:nvPr/>
          </p:nvSpPr>
          <p:spPr>
            <a:xfrm>
              <a:off x="4479832" y="1638959"/>
              <a:ext cx="705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(</a:t>
              </a:r>
              <a:r>
                <a:rPr lang="en-US" sz="2400" i="1" dirty="0" smtClean="0"/>
                <a:t>Q</a:t>
              </a:r>
              <a:r>
                <a:rPr lang="en-US" sz="2400" baseline="-25000" dirty="0" smtClean="0"/>
                <a:t>1</a:t>
              </a:r>
              <a:r>
                <a:rPr lang="en-US" sz="2400" dirty="0" smtClean="0"/>
                <a:t>)</a:t>
              </a:r>
              <a:endParaRPr lang="en-US" sz="2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41952" y="1640730"/>
              <a:ext cx="6796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(</a:t>
              </a:r>
              <a:r>
                <a:rPr lang="en-US" sz="2400" i="1" dirty="0" smtClean="0"/>
                <a:t>Q</a:t>
              </a:r>
              <a:r>
                <a:rPr lang="en-US" sz="2400" baseline="-25000" dirty="0" smtClean="0"/>
                <a:t>2</a:t>
              </a:r>
              <a:r>
                <a:rPr lang="en-US" sz="2400" dirty="0" smtClean="0"/>
                <a:t>)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67787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02 - q1q2_mult_dail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 b="1"/>
          <a:stretch/>
        </p:blipFill>
        <p:spPr>
          <a:xfrm>
            <a:off x="106554" y="774700"/>
            <a:ext cx="8879990" cy="596047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109096" y="689590"/>
            <a:ext cx="685742" cy="3442871"/>
            <a:chOff x="8109096" y="689590"/>
            <a:chExt cx="685742" cy="3442871"/>
          </a:xfrm>
        </p:grpSpPr>
        <p:sp>
          <p:nvSpPr>
            <p:cNvPr id="2" name="TextBox 1"/>
            <p:cNvSpPr txBox="1"/>
            <p:nvPr/>
          </p:nvSpPr>
          <p:spPr>
            <a:xfrm>
              <a:off x="8109096" y="689590"/>
              <a:ext cx="685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 smtClean="0"/>
                <a:t>Q</a:t>
              </a:r>
              <a:r>
                <a:rPr lang="en-US" sz="3600" baseline="-25000" dirty="0" smtClean="0"/>
                <a:t>1</a:t>
              </a:r>
              <a:endParaRPr lang="en-US" sz="3600" baseline="-250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109096" y="3486130"/>
              <a:ext cx="685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 smtClean="0"/>
                <a:t>Q</a:t>
              </a:r>
              <a:r>
                <a:rPr lang="en-US" sz="3600" baseline="-25000" dirty="0" smtClean="0"/>
                <a:t>2</a:t>
              </a:r>
              <a:endParaRPr lang="en-US" sz="3600" baseline="-250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519009" y="819892"/>
            <a:ext cx="4735479" cy="5288780"/>
            <a:chOff x="1840129" y="589796"/>
            <a:chExt cx="5135762" cy="5735827"/>
          </a:xfrm>
        </p:grpSpPr>
        <p:sp>
          <p:nvSpPr>
            <p:cNvPr id="34" name="Rectangle 33"/>
            <p:cNvSpPr/>
            <p:nvPr/>
          </p:nvSpPr>
          <p:spPr>
            <a:xfrm>
              <a:off x="1840129" y="589796"/>
              <a:ext cx="2408608" cy="5735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498712" y="589796"/>
              <a:ext cx="1477179" cy="5735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54999" y="138080"/>
            <a:ext cx="7422487" cy="523220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/>
              <a:t>DYNAMO Budgets (three-day smoothing; K day</a:t>
            </a:r>
            <a:r>
              <a:rPr lang="en-US" sz="2800" i="1" baseline="30000" dirty="0" smtClean="0"/>
              <a:t>-1</a:t>
            </a:r>
            <a:r>
              <a:rPr lang="en-US" sz="2800" i="1" dirty="0" smtClean="0"/>
              <a:t>)</a:t>
            </a:r>
            <a:endParaRPr lang="en-US" sz="2800" i="1" dirty="0"/>
          </a:p>
        </p:txBody>
      </p:sp>
      <p:grpSp>
        <p:nvGrpSpPr>
          <p:cNvPr id="5" name="Group 4"/>
          <p:cNvGrpSpPr/>
          <p:nvPr/>
        </p:nvGrpSpPr>
        <p:grpSpPr>
          <a:xfrm>
            <a:off x="2592295" y="1510167"/>
            <a:ext cx="1835066" cy="1542858"/>
            <a:chOff x="2592295" y="4145009"/>
            <a:chExt cx="1835066" cy="1542858"/>
          </a:xfrm>
        </p:grpSpPr>
        <p:sp>
          <p:nvSpPr>
            <p:cNvPr id="3" name="Up Arrow 2"/>
            <p:cNvSpPr/>
            <p:nvPr/>
          </p:nvSpPr>
          <p:spPr>
            <a:xfrm>
              <a:off x="2592295" y="4861859"/>
              <a:ext cx="381000" cy="826008"/>
            </a:xfrm>
            <a:prstGeom prst="upArrow">
              <a:avLst/>
            </a:prstGeom>
            <a:solidFill>
              <a:srgbClr val="0000FF">
                <a:alpha val="65000"/>
              </a:srgb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Up Arrow 40"/>
            <p:cNvSpPr/>
            <p:nvPr/>
          </p:nvSpPr>
          <p:spPr>
            <a:xfrm>
              <a:off x="4046361" y="4145009"/>
              <a:ext cx="381000" cy="826008"/>
            </a:xfrm>
            <a:prstGeom prst="upArrow">
              <a:avLst/>
            </a:prstGeom>
            <a:solidFill>
              <a:srgbClr val="0000FF">
                <a:alpha val="65000"/>
              </a:srgb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Up Arrow 41"/>
            <p:cNvSpPr/>
            <p:nvPr/>
          </p:nvSpPr>
          <p:spPr>
            <a:xfrm>
              <a:off x="3302291" y="4258234"/>
              <a:ext cx="381000" cy="1380565"/>
            </a:xfrm>
            <a:prstGeom prst="upArrow">
              <a:avLst/>
            </a:prstGeom>
            <a:solidFill>
              <a:srgbClr val="0000FF">
                <a:alpha val="65000"/>
              </a:srgb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38133" y="1510167"/>
            <a:ext cx="976268" cy="1542858"/>
            <a:chOff x="5708734" y="4267200"/>
            <a:chExt cx="1835066" cy="1542858"/>
          </a:xfrm>
        </p:grpSpPr>
        <p:sp>
          <p:nvSpPr>
            <p:cNvPr id="43" name="Up Arrow 42"/>
            <p:cNvSpPr/>
            <p:nvPr/>
          </p:nvSpPr>
          <p:spPr>
            <a:xfrm>
              <a:off x="5708734" y="4984050"/>
              <a:ext cx="381000" cy="826008"/>
            </a:xfrm>
            <a:prstGeom prst="upArrow">
              <a:avLst/>
            </a:prstGeom>
            <a:solidFill>
              <a:srgbClr val="0000FF">
                <a:alpha val="65000"/>
              </a:srgb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Up Arrow 43"/>
            <p:cNvSpPr/>
            <p:nvPr/>
          </p:nvSpPr>
          <p:spPr>
            <a:xfrm>
              <a:off x="7162800" y="4267200"/>
              <a:ext cx="381000" cy="826008"/>
            </a:xfrm>
            <a:prstGeom prst="upArrow">
              <a:avLst/>
            </a:prstGeom>
            <a:solidFill>
              <a:srgbClr val="0000FF">
                <a:alpha val="65000"/>
              </a:srgb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Up Arrow 44"/>
            <p:cNvSpPr/>
            <p:nvPr/>
          </p:nvSpPr>
          <p:spPr>
            <a:xfrm>
              <a:off x="6418730" y="4380425"/>
              <a:ext cx="381000" cy="1380565"/>
            </a:xfrm>
            <a:prstGeom prst="upArrow">
              <a:avLst/>
            </a:prstGeom>
            <a:solidFill>
              <a:srgbClr val="0000FF">
                <a:alpha val="65000"/>
              </a:srgb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173976" y="819892"/>
            <a:ext cx="4693843" cy="5288780"/>
            <a:chOff x="1869370" y="589796"/>
            <a:chExt cx="5090606" cy="5735827"/>
          </a:xfrm>
        </p:grpSpPr>
        <p:sp>
          <p:nvSpPr>
            <p:cNvPr id="59" name="Rectangle 58"/>
            <p:cNvSpPr/>
            <p:nvPr/>
          </p:nvSpPr>
          <p:spPr>
            <a:xfrm>
              <a:off x="1869370" y="589796"/>
              <a:ext cx="1443043" cy="5735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91812" y="589796"/>
              <a:ext cx="568164" cy="5735827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825760" y="3606531"/>
            <a:ext cx="6258512" cy="421281"/>
            <a:chOff x="1825760" y="3498627"/>
            <a:chExt cx="6258512" cy="421281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3934672" y="3498627"/>
              <a:ext cx="278660" cy="26180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825760" y="3519798"/>
              <a:ext cx="21677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Only three stations</a:t>
              </a:r>
              <a:endParaRPr lang="en-US" sz="20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7805612" y="3498627"/>
              <a:ext cx="278660" cy="261807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640375" y="681322"/>
            <a:ext cx="7778015" cy="3388743"/>
            <a:chOff x="640375" y="681322"/>
            <a:chExt cx="7778015" cy="3388743"/>
          </a:xfrm>
        </p:grpSpPr>
        <p:grpSp>
          <p:nvGrpSpPr>
            <p:cNvPr id="61" name="Group 60"/>
            <p:cNvGrpSpPr/>
            <p:nvPr/>
          </p:nvGrpSpPr>
          <p:grpSpPr>
            <a:xfrm>
              <a:off x="640375" y="681322"/>
              <a:ext cx="7778015" cy="3388743"/>
              <a:chOff x="1" y="2694241"/>
              <a:chExt cx="7778015" cy="3388743"/>
            </a:xfrm>
          </p:grpSpPr>
          <p:pic>
            <p:nvPicPr>
              <p:cNvPr id="57" name="Picture 56" descr="q1q2_u1_mean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" y="2701737"/>
                <a:ext cx="3803903" cy="3381247"/>
              </a:xfrm>
              <a:prstGeom prst="rect">
                <a:avLst/>
              </a:prstGeom>
              <a:ln w="28575" cmpd="sng">
                <a:solidFill>
                  <a:srgbClr val="000000"/>
                </a:solidFill>
              </a:ln>
            </p:spPr>
          </p:pic>
          <p:pic>
            <p:nvPicPr>
              <p:cNvPr id="58" name="Picture 57" descr="q1q2_u2_mean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4113" y="2694241"/>
                <a:ext cx="3803903" cy="3381247"/>
              </a:xfrm>
              <a:prstGeom prst="rect">
                <a:avLst/>
              </a:prstGeom>
              <a:ln w="28575" cmpd="sng">
                <a:solidFill>
                  <a:srgbClr val="000000"/>
                </a:solidFill>
              </a:ln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2125541" y="2680094"/>
              <a:ext cx="5168997" cy="752657"/>
              <a:chOff x="2125541" y="2680094"/>
              <a:chExt cx="5168997" cy="75265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018956" y="3063419"/>
                <a:ext cx="1275582" cy="369332"/>
                <a:chOff x="6018956" y="2955515"/>
                <a:chExt cx="1275582" cy="369332"/>
              </a:xfrm>
            </p:grpSpPr>
            <p:sp>
              <p:nvSpPr>
                <p:cNvPr id="46" name="TextBox 45"/>
                <p:cNvSpPr txBox="1"/>
                <p:nvPr/>
              </p:nvSpPr>
              <p:spPr>
                <a:xfrm>
                  <a:off x="6018956" y="2955515"/>
                  <a:ext cx="4352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Q</a:t>
                  </a:r>
                  <a:r>
                    <a:rPr lang="en-US" baseline="-25000" dirty="0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2</a:t>
                  </a:r>
                  <a:endParaRPr lang="en-US" baseline="-25000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6859334" y="2955515"/>
                  <a:ext cx="4352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 smtClean="0">
                      <a:solidFill>
                        <a:srgbClr val="FF0000"/>
                      </a:solidFill>
                    </a:rPr>
                    <a:t>Q</a:t>
                  </a:r>
                  <a:r>
                    <a:rPr lang="en-US" baseline="-25000" dirty="0" smtClean="0">
                      <a:solidFill>
                        <a:srgbClr val="FF0000"/>
                      </a:solidFill>
                    </a:rPr>
                    <a:t>1</a:t>
                  </a:r>
                  <a:endParaRPr lang="en-US" baseline="-25000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2125541" y="3043239"/>
                <a:ext cx="1131559" cy="369332"/>
                <a:chOff x="6018956" y="2955515"/>
                <a:chExt cx="1131559" cy="369332"/>
              </a:xfrm>
            </p:grpSpPr>
            <p:sp>
              <p:nvSpPr>
                <p:cNvPr id="51" name="TextBox 50"/>
                <p:cNvSpPr txBox="1"/>
                <p:nvPr/>
              </p:nvSpPr>
              <p:spPr>
                <a:xfrm>
                  <a:off x="6018956" y="2955515"/>
                  <a:ext cx="4352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Q</a:t>
                  </a:r>
                  <a:r>
                    <a:rPr lang="en-US" baseline="-25000" dirty="0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2</a:t>
                  </a:r>
                  <a:endParaRPr lang="en-US" baseline="-25000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6715311" y="2955515"/>
                  <a:ext cx="4352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 smtClean="0">
                      <a:solidFill>
                        <a:srgbClr val="FF0000"/>
                      </a:solidFill>
                    </a:rPr>
                    <a:t>Q</a:t>
                  </a:r>
                  <a:r>
                    <a:rPr lang="en-US" baseline="-25000" dirty="0" smtClean="0">
                      <a:solidFill>
                        <a:srgbClr val="FF0000"/>
                      </a:solidFill>
                    </a:rPr>
                    <a:t>1</a:t>
                  </a:r>
                  <a:endParaRPr lang="en-US" baseline="-250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3636130" y="2680094"/>
                <a:ext cx="6950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>
                    <a:solidFill>
                      <a:schemeClr val="bg1">
                        <a:lumMod val="50000"/>
                      </a:schemeClr>
                    </a:solidFill>
                  </a:rPr>
                  <a:t>Frz Lev</a:t>
                </a:r>
                <a:endParaRPr lang="en-US" sz="1400" baseline="-250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1993830" y="3908868"/>
            <a:ext cx="5092770" cy="1772069"/>
            <a:chOff x="1939782" y="3868338"/>
            <a:chExt cx="5092770" cy="1772069"/>
          </a:xfrm>
        </p:grpSpPr>
        <p:sp>
          <p:nvSpPr>
            <p:cNvPr id="6" name="TextBox 5"/>
            <p:cNvSpPr txBox="1"/>
            <p:nvPr/>
          </p:nvSpPr>
          <p:spPr>
            <a:xfrm>
              <a:off x="1939782" y="4686300"/>
              <a:ext cx="5092770" cy="954107"/>
            </a:xfrm>
            <a:prstGeom prst="rect">
              <a:avLst/>
            </a:prstGeom>
            <a:solidFill>
              <a:srgbClr val="FFFFFF">
                <a:alpha val="73000"/>
              </a:srgbClr>
            </a:solidFill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smtClean="0"/>
                <a:t>Trade cu regimes </a:t>
              </a:r>
              <a:r>
                <a:rPr lang="en-US" sz="2800" b="1" i="1" dirty="0" smtClean="0"/>
                <a:t>before onset</a:t>
              </a:r>
              <a:endParaRPr lang="en-US" sz="2800" b="1" i="1" dirty="0" smtClean="0"/>
            </a:p>
            <a:p>
              <a:pPr algn="ctr"/>
              <a:r>
                <a:rPr lang="en-US" sz="2800" b="1" i="1" dirty="0" smtClean="0"/>
                <a:t>(onset = when Q</a:t>
              </a:r>
              <a:r>
                <a:rPr lang="en-US" sz="2800" b="1" i="1" baseline="-25000" dirty="0" smtClean="0"/>
                <a:t>1,2</a:t>
              </a:r>
              <a:r>
                <a:rPr lang="en-US" sz="2800" b="1" i="1" dirty="0" smtClean="0"/>
                <a:t> switch to &gt; 0)</a:t>
              </a:r>
              <a:endParaRPr lang="en-US" sz="2800" b="1" i="1" dirty="0"/>
            </a:p>
          </p:txBody>
        </p:sp>
        <p:cxnSp>
          <p:nvCxnSpPr>
            <p:cNvPr id="25" name="Straight Arrow Connector 24"/>
            <p:cNvCxnSpPr>
              <a:stCxn id="6" idx="0"/>
            </p:cNvCxnSpPr>
            <p:nvPr/>
          </p:nvCxnSpPr>
          <p:spPr>
            <a:xfrm flipV="1">
              <a:off x="4486167" y="3868338"/>
              <a:ext cx="1139933" cy="81796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6" idx="0"/>
            </p:cNvCxnSpPr>
            <p:nvPr/>
          </p:nvCxnSpPr>
          <p:spPr>
            <a:xfrm flipH="1" flipV="1">
              <a:off x="3364399" y="3868338"/>
              <a:ext cx="1121768" cy="81796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592295" y="4263374"/>
            <a:ext cx="1835066" cy="1542858"/>
            <a:chOff x="2592295" y="4145009"/>
            <a:chExt cx="1835066" cy="1542858"/>
          </a:xfrm>
        </p:grpSpPr>
        <p:sp>
          <p:nvSpPr>
            <p:cNvPr id="55" name="Up Arrow 54"/>
            <p:cNvSpPr/>
            <p:nvPr/>
          </p:nvSpPr>
          <p:spPr>
            <a:xfrm>
              <a:off x="2592295" y="4861859"/>
              <a:ext cx="381000" cy="826008"/>
            </a:xfrm>
            <a:prstGeom prst="upArrow">
              <a:avLst/>
            </a:prstGeom>
            <a:solidFill>
              <a:srgbClr val="0000FF">
                <a:alpha val="63000"/>
              </a:srgb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Up Arrow 59"/>
            <p:cNvSpPr/>
            <p:nvPr/>
          </p:nvSpPr>
          <p:spPr>
            <a:xfrm>
              <a:off x="4046361" y="4145009"/>
              <a:ext cx="381000" cy="826008"/>
            </a:xfrm>
            <a:prstGeom prst="upArrow">
              <a:avLst/>
            </a:prstGeom>
            <a:solidFill>
              <a:srgbClr val="0000FF">
                <a:alpha val="63000"/>
              </a:srgb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Up Arrow 62"/>
            <p:cNvSpPr/>
            <p:nvPr/>
          </p:nvSpPr>
          <p:spPr>
            <a:xfrm>
              <a:off x="3302291" y="4258234"/>
              <a:ext cx="381000" cy="1380565"/>
            </a:xfrm>
            <a:prstGeom prst="upArrow">
              <a:avLst/>
            </a:prstGeom>
            <a:solidFill>
              <a:srgbClr val="0000FF">
                <a:alpha val="63000"/>
              </a:srgb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138133" y="4263374"/>
            <a:ext cx="976268" cy="1542858"/>
            <a:chOff x="5708734" y="4267200"/>
            <a:chExt cx="1835066" cy="1542858"/>
          </a:xfrm>
        </p:grpSpPr>
        <p:sp>
          <p:nvSpPr>
            <p:cNvPr id="68" name="Up Arrow 67"/>
            <p:cNvSpPr/>
            <p:nvPr/>
          </p:nvSpPr>
          <p:spPr>
            <a:xfrm>
              <a:off x="5708734" y="4984050"/>
              <a:ext cx="381000" cy="826008"/>
            </a:xfrm>
            <a:prstGeom prst="upArrow">
              <a:avLst/>
            </a:prstGeom>
            <a:solidFill>
              <a:srgbClr val="0000FF">
                <a:alpha val="64000"/>
              </a:srgb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Up Arrow 68"/>
            <p:cNvSpPr/>
            <p:nvPr/>
          </p:nvSpPr>
          <p:spPr>
            <a:xfrm>
              <a:off x="7162800" y="4267200"/>
              <a:ext cx="381000" cy="826008"/>
            </a:xfrm>
            <a:prstGeom prst="upArrow">
              <a:avLst/>
            </a:prstGeom>
            <a:solidFill>
              <a:srgbClr val="0000FF">
                <a:alpha val="64000"/>
              </a:srgb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Up Arrow 69"/>
            <p:cNvSpPr/>
            <p:nvPr/>
          </p:nvSpPr>
          <p:spPr>
            <a:xfrm>
              <a:off x="6418730" y="4380425"/>
              <a:ext cx="381000" cy="1380565"/>
            </a:xfrm>
            <a:prstGeom prst="upArrow">
              <a:avLst/>
            </a:prstGeom>
            <a:solidFill>
              <a:srgbClr val="0000FF">
                <a:alpha val="64000"/>
              </a:srgbClr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998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626550"/>
              </p:ext>
            </p:extLst>
          </p:nvPr>
        </p:nvGraphicFramePr>
        <p:xfrm>
          <a:off x="3382963" y="4278313"/>
          <a:ext cx="2409825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7" name="Equation" r:id="rId3" imgW="1104900" imgH="241300" progId="Equation.3">
                  <p:embed/>
                </p:oleObj>
              </mc:Choice>
              <mc:Fallback>
                <p:oleObj name="Equation" r:id="rId3" imgW="11049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82963" y="4278313"/>
                        <a:ext cx="2409825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Moisture Budget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452503"/>
              </p:ext>
            </p:extLst>
          </p:nvPr>
        </p:nvGraphicFramePr>
        <p:xfrm>
          <a:off x="1846263" y="2469328"/>
          <a:ext cx="5453062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8" name="Equation" r:id="rId5" imgW="2501900" imgH="457200" progId="Equation.3">
                  <p:embed/>
                </p:oleObj>
              </mc:Choice>
              <mc:Fallback>
                <p:oleObj name="Equation" r:id="rId5" imgW="2501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46263" y="2469328"/>
                        <a:ext cx="5453062" cy="99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4800" y="6096000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&lt; &gt; = vertical integral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974518" y="4232646"/>
            <a:ext cx="2474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</a:t>
            </a:r>
            <a:r>
              <a:rPr lang="en-US" sz="2800" i="1" dirty="0" smtClean="0"/>
              <a:t>E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 from WHOI)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91735" y="4232646"/>
            <a:ext cx="2881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Budget validation: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1898974" y="1548578"/>
            <a:ext cx="4459495" cy="969965"/>
            <a:chOff x="1898974" y="1417638"/>
            <a:chExt cx="4459495" cy="969965"/>
          </a:xfrm>
        </p:grpSpPr>
        <p:sp>
          <p:nvSpPr>
            <p:cNvPr id="3" name="TextBox 2"/>
            <p:cNvSpPr txBox="1"/>
            <p:nvPr/>
          </p:nvSpPr>
          <p:spPr>
            <a:xfrm>
              <a:off x="2867423" y="1417638"/>
              <a:ext cx="2517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Directly measured</a:t>
              </a:r>
              <a:endParaRPr lang="en-US" sz="2400" i="1" dirty="0"/>
            </a:p>
          </p:txBody>
        </p:sp>
        <p:sp>
          <p:nvSpPr>
            <p:cNvPr id="4" name="Right Brace 3"/>
            <p:cNvSpPr/>
            <p:nvPr/>
          </p:nvSpPr>
          <p:spPr>
            <a:xfrm rot="16200000">
              <a:off x="3922966" y="-47900"/>
              <a:ext cx="411511" cy="4459495"/>
            </a:xfrm>
            <a:prstGeom prst="rightBrace">
              <a:avLst>
                <a:gd name="adj1" fmla="val 95857"/>
                <a:gd name="adj2" fmla="val 50000"/>
              </a:avLst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40512" y="1548578"/>
            <a:ext cx="1305378" cy="969963"/>
            <a:chOff x="6240512" y="1417638"/>
            <a:chExt cx="1305378" cy="969963"/>
          </a:xfrm>
        </p:grpSpPr>
        <p:sp>
          <p:nvSpPr>
            <p:cNvPr id="13" name="TextBox 12"/>
            <p:cNvSpPr txBox="1"/>
            <p:nvPr/>
          </p:nvSpPr>
          <p:spPr>
            <a:xfrm>
              <a:off x="6240512" y="1417638"/>
              <a:ext cx="1305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 smtClean="0"/>
                <a:t>The </a:t>
              </a:r>
              <a:r>
                <a:rPr lang="en-US" sz="2400" i="1" dirty="0" smtClean="0"/>
                <a:t>sum</a:t>
              </a:r>
              <a:endParaRPr lang="en-US" sz="2400" i="1" dirty="0"/>
            </a:p>
          </p:txBody>
        </p:sp>
        <p:sp>
          <p:nvSpPr>
            <p:cNvPr id="14" name="Right Brace 13"/>
            <p:cNvSpPr/>
            <p:nvPr/>
          </p:nvSpPr>
          <p:spPr>
            <a:xfrm rot="16200000">
              <a:off x="6694560" y="1843160"/>
              <a:ext cx="411511" cy="677372"/>
            </a:xfrm>
            <a:prstGeom prst="rightBrace">
              <a:avLst>
                <a:gd name="adj1" fmla="val 184509"/>
                <a:gd name="adj2" fmla="val 50000"/>
              </a:avLst>
            </a:prstGeom>
            <a:ln w="381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5345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get_dd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5922"/>
            <a:ext cx="9144000" cy="6454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6201" y="4359065"/>
            <a:ext cx="2627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Good agreement between TRMM and P</a:t>
            </a:r>
            <a:r>
              <a:rPr lang="en-US" sz="2000" baseline="-25000" dirty="0" smtClean="0"/>
              <a:t>0</a:t>
            </a:r>
            <a:endParaRPr lang="en-US" sz="20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762000"/>
            <a:ext cx="268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u="sng" dirty="0" smtClean="0"/>
              <a:t>2 x</a:t>
            </a:r>
            <a:r>
              <a:rPr lang="en-US" sz="2400" i="1" dirty="0" smtClean="0"/>
              <a:t> Local </a:t>
            </a:r>
            <a:r>
              <a:rPr lang="en-US" sz="2400" i="1" dirty="0" smtClean="0"/>
              <a:t>tendency</a:t>
            </a:r>
            <a:endParaRPr lang="en-US" sz="24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835842" y="3594494"/>
            <a:ext cx="2229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smtClean="0"/>
              <a:t>5-day smoothed</a:t>
            </a:r>
            <a:endParaRPr lang="en-US" sz="2400" baseline="-250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0" y="4298950"/>
            <a:ext cx="9143999" cy="1996850"/>
            <a:chOff x="0" y="4298950"/>
            <a:chExt cx="9143999" cy="1996850"/>
          </a:xfrm>
        </p:grpSpPr>
        <p:pic>
          <p:nvPicPr>
            <p:cNvPr id="11" name="Picture 10" descr="nsa_relh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4" t="5611" b="48242"/>
            <a:stretch/>
          </p:blipFill>
          <p:spPr>
            <a:xfrm>
              <a:off x="0" y="4298950"/>
              <a:ext cx="9143999" cy="1821612"/>
            </a:xfrm>
            <a:prstGeom prst="rect">
              <a:avLst/>
            </a:prstGeom>
          </p:spPr>
        </p:pic>
        <p:pic>
          <p:nvPicPr>
            <p:cNvPr id="26" name="Picture 25" descr="budget_rainfall_only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86" y="4771800"/>
              <a:ext cx="8284314" cy="1524000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849354" y="4343400"/>
              <a:ext cx="5031558" cy="1777162"/>
              <a:chOff x="1869370" y="589796"/>
              <a:chExt cx="5246806" cy="5735827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869370" y="589796"/>
                <a:ext cx="1443043" cy="5735827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548012" y="589796"/>
                <a:ext cx="568164" cy="5735827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2890770" y="3594494"/>
            <a:ext cx="3470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, </a:t>
            </a:r>
            <a:r>
              <a:rPr lang="en-US" sz="2400" i="1" u="sng" dirty="0" smtClean="0"/>
              <a:t>no means removed</a:t>
            </a:r>
            <a:endParaRPr lang="en-US" sz="2400" u="sng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8395512" y="5609331"/>
            <a:ext cx="613344" cy="523220"/>
          </a:xfrm>
          <a:prstGeom prst="rect">
            <a:avLst/>
          </a:prstGeom>
          <a:solidFill>
            <a:srgbClr val="FFFFFF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RH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38127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16" grpId="0"/>
      <p:bldP spid="16" grpId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7054</TotalTime>
  <Words>1154</Words>
  <Application>Microsoft Macintosh PowerPoint</Application>
  <PresentationFormat>On-screen Show (4:3)</PresentationFormat>
  <Paragraphs>196</Paragraphs>
  <Slides>33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Microsoft Equation</vt:lpstr>
      <vt:lpstr>Equation</vt:lpstr>
      <vt:lpstr>Convective clouds, Moisture Preconditioning, and the Diurnal Cycle during DYNAMO</vt:lpstr>
      <vt:lpstr>PowerPoint Presentation</vt:lpstr>
      <vt:lpstr>Benedict and Randall (2007)’s Composite MJO</vt:lpstr>
      <vt:lpstr>DYNAMO - Dynamics of the MJO Oct 2011 – Jan 2012</vt:lpstr>
      <vt:lpstr>The Apparent Heat Source Q1 and Moisture Sink Q2 (Yanai et al. 1973)</vt:lpstr>
      <vt:lpstr>Non-precipitating Shallow Cu Regimes in BOMEX (22–26 June 1969; Nitta and Esbensen 1974; Yanai and Johnson 1993)</vt:lpstr>
      <vt:lpstr>PowerPoint Presentation</vt:lpstr>
      <vt:lpstr>Moisture Budget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of the Diurnal cycle</vt:lpstr>
      <vt:lpstr>Sea Surface Temperature from the R/V Revelle (Courtesy, C. Fairall)</vt:lpstr>
      <vt:lpstr>MODIS Terra/Aqua</vt:lpstr>
      <vt:lpstr>MODIS Terra/Aqua</vt:lpstr>
      <vt:lpstr>MODIS Terra/Aqua</vt:lpstr>
      <vt:lpstr>MODIS Terra/Aqua</vt:lpstr>
      <vt:lpstr>PowerPoint Presentation</vt:lpstr>
      <vt:lpstr>Fluxes from R/V Revelle (November)</vt:lpstr>
      <vt:lpstr>PowerPoint Presentation</vt:lpstr>
      <vt:lpstr>PowerPoint Presentation</vt:lpstr>
      <vt:lpstr>Diurnal Cycle of Clouds</vt:lpstr>
      <vt:lpstr>Summary: DYNAMO Overview</vt:lpstr>
      <vt:lpstr>Summary: DYNAMO Overview</vt:lpstr>
      <vt:lpstr>Summary: The Diurnal Cycle</vt:lpstr>
      <vt:lpstr>Summary: The Diurnal Cycle</vt:lpstr>
      <vt:lpstr>Thanks for listening!</vt:lpstr>
      <vt:lpstr>Large-scale Perspective (Johnson and Ciesielski 2013)</vt:lpstr>
      <vt:lpstr>Diurnal Cycle of Clouds and Rainfall (Oct)</vt:lpstr>
      <vt:lpstr>Diurnal Cycle of Clouds and Rainfall (Nov)</vt:lpstr>
      <vt:lpstr>PowerPoint Presentation</vt:lpstr>
    </vt:vector>
  </TitlesOfParts>
  <Company>CSU/Department of Atmospheric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Diurnal Cycle of Convection Preceding October MJO</dc:title>
  <dc:creator>James H. Ruppert</dc:creator>
  <cp:lastModifiedBy>James H. Ruppert</cp:lastModifiedBy>
  <cp:revision>680</cp:revision>
  <dcterms:created xsi:type="dcterms:W3CDTF">2013-02-28T21:02:14Z</dcterms:created>
  <dcterms:modified xsi:type="dcterms:W3CDTF">2014-01-16T22:32:24Z</dcterms:modified>
</cp:coreProperties>
</file>