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1" r:id="rId6"/>
    <p:sldId id="260" r:id="rId7"/>
    <p:sldId id="262" r:id="rId8"/>
    <p:sldId id="263" r:id="rId9"/>
    <p:sldId id="264" r:id="rId10"/>
    <p:sldId id="261" r:id="rId11"/>
    <p:sldId id="265" r:id="rId12"/>
    <p:sldId id="266" r:id="rId13"/>
    <p:sldId id="270" r:id="rId14"/>
    <p:sldId id="271" r:id="rId15"/>
    <p:sldId id="272" r:id="rId16"/>
    <p:sldId id="273" r:id="rId17"/>
    <p:sldId id="274" r:id="rId18"/>
    <p:sldId id="277" r:id="rId19"/>
    <p:sldId id="275" r:id="rId20"/>
    <p:sldId id="276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33805-3451-EE40-ABB8-7C10C1EE27FB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351FC-C9A8-FB49-818E-7BB0140646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576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1FC-C9A8-FB49-818E-7BB0140646B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85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1FC-C9A8-FB49-818E-7BB0140646B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10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1FC-C9A8-FB49-818E-7BB0140646B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769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351FC-C9A8-FB49-818E-7BB0140646B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76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68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078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12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9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33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30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31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67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40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56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86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DF816-9846-C04E-B2C2-54D3276A70A7}" type="datetimeFigureOut">
              <a:rPr kumimoji="1" lang="ja-JP" altLang="en-US" smtClean="0"/>
              <a:t>14/01/15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0D29C-C378-B74C-9BAB-2F24CFA50A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0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8.png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8.png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6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image" Target="../media/image8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4.emf"/><Relationship Id="rId10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03412" y="1801720"/>
            <a:ext cx="8308788" cy="1470025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Extended Madden-Julian </a:t>
            </a:r>
            <a:r>
              <a:rPr lang="en-US" altLang="ja-JP" sz="3200" dirty="0"/>
              <a:t>o</a:t>
            </a:r>
            <a:r>
              <a:rPr kumimoji="1" lang="en-US" altLang="ja-JP" sz="3200" dirty="0" smtClean="0"/>
              <a:t>scillation </a:t>
            </a:r>
            <a:r>
              <a:rPr lang="en-US" altLang="ja-JP" sz="3200" dirty="0" smtClean="0"/>
              <a:t>s</a:t>
            </a:r>
            <a:r>
              <a:rPr kumimoji="1" lang="en-US" altLang="ja-JP" sz="3200" dirty="0" smtClean="0"/>
              <a:t>imulations by NICAM for th</a:t>
            </a:r>
            <a:r>
              <a:rPr lang="en-US" altLang="ja-JP" sz="3200" dirty="0" smtClean="0"/>
              <a:t>e CINDY/DYNAMO period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Hiroaki </a:t>
            </a:r>
            <a:r>
              <a:rPr kumimoji="1" lang="en-US" altLang="ja-JP" dirty="0" smtClean="0">
                <a:solidFill>
                  <a:schemeClr val="tx1"/>
                </a:solidFill>
              </a:rPr>
              <a:t>Miura </a:t>
            </a:r>
            <a:r>
              <a:rPr lang="en-US" altLang="ja-JP" dirty="0" smtClean="0">
                <a:solidFill>
                  <a:schemeClr val="tx1"/>
                </a:solidFill>
              </a:rPr>
              <a:t>(Univ</a:t>
            </a:r>
            <a:r>
              <a:rPr lang="en-US" altLang="ja-JP" dirty="0" smtClean="0">
                <a:solidFill>
                  <a:schemeClr val="tx1"/>
                </a:solidFill>
              </a:rPr>
              <a:t>. of Tokyo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Tomoki 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Miyakawa</a:t>
            </a:r>
            <a:r>
              <a:rPr kumimoji="1" lang="en-US" altLang="ja-JP" dirty="0" smtClean="0">
                <a:solidFill>
                  <a:schemeClr val="tx1"/>
                </a:solidFill>
              </a:rPr>
              <a:t> (JAMSTEC)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Masaki Satoh (Univ. of Tokyo)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4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noaa_olr_ho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944"/>
            <a:ext cx="4572000" cy="3531870"/>
          </a:xfrm>
          <a:prstGeom prst="rect">
            <a:avLst/>
          </a:prstGeom>
        </p:spPr>
      </p:pic>
      <p:pic>
        <p:nvPicPr>
          <p:cNvPr id="4" name="図 3" descr="1016_gl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4944"/>
            <a:ext cx="4572000" cy="3531870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1434353" y="2272555"/>
            <a:ext cx="5677647" cy="493059"/>
            <a:chOff x="1434353" y="2481729"/>
            <a:chExt cx="5677647" cy="493059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1434353" y="2481729"/>
              <a:ext cx="1164914" cy="4930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>
              <a:off x="5947086" y="2481729"/>
              <a:ext cx="1164914" cy="4930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図形グループ 23"/>
          <p:cNvGrpSpPr/>
          <p:nvPr/>
        </p:nvGrpSpPr>
        <p:grpSpPr>
          <a:xfrm>
            <a:off x="1434353" y="3202893"/>
            <a:ext cx="5999018" cy="584200"/>
            <a:chOff x="1434353" y="3412067"/>
            <a:chExt cx="5999018" cy="584200"/>
          </a:xfrm>
        </p:grpSpPr>
        <p:grpSp>
          <p:nvGrpSpPr>
            <p:cNvPr id="19" name="図形グループ 18"/>
            <p:cNvGrpSpPr/>
            <p:nvPr/>
          </p:nvGrpSpPr>
          <p:grpSpPr>
            <a:xfrm>
              <a:off x="1434353" y="3412067"/>
              <a:ext cx="1486285" cy="584200"/>
              <a:chOff x="1434353" y="3412067"/>
              <a:chExt cx="1486285" cy="584200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>
                <a:off x="1434353" y="3412067"/>
                <a:ext cx="961714" cy="279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>
                <a:off x="1434353" y="3564467"/>
                <a:ext cx="1486285" cy="431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図形グループ 19"/>
            <p:cNvGrpSpPr/>
            <p:nvPr/>
          </p:nvGrpSpPr>
          <p:grpSpPr>
            <a:xfrm>
              <a:off x="5947086" y="3412067"/>
              <a:ext cx="1486285" cy="584200"/>
              <a:chOff x="5947086" y="3412067"/>
              <a:chExt cx="1486285" cy="584200"/>
            </a:xfrm>
          </p:grpSpPr>
          <p:cxnSp>
            <p:nvCxnSpPr>
              <p:cNvPr id="16" name="直線矢印コネクタ 15"/>
              <p:cNvCxnSpPr/>
              <p:nvPr/>
            </p:nvCxnSpPr>
            <p:spPr>
              <a:xfrm>
                <a:off x="5947086" y="3412067"/>
                <a:ext cx="961714" cy="279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5947086" y="3564467"/>
                <a:ext cx="1486285" cy="431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図形グループ 24"/>
          <p:cNvGrpSpPr/>
          <p:nvPr/>
        </p:nvGrpSpPr>
        <p:grpSpPr>
          <a:xfrm>
            <a:off x="1444813" y="3084956"/>
            <a:ext cx="5556582" cy="220880"/>
            <a:chOff x="1444813" y="3294130"/>
            <a:chExt cx="5556582" cy="220880"/>
          </a:xfrm>
        </p:grpSpPr>
        <p:sp>
          <p:nvSpPr>
            <p:cNvPr id="18" name="円/楕円 17"/>
            <p:cNvSpPr/>
            <p:nvPr/>
          </p:nvSpPr>
          <p:spPr>
            <a:xfrm rot="947766">
              <a:off x="5963195" y="3294131"/>
              <a:ext cx="1038200" cy="22087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 rot="947766">
              <a:off x="1444813" y="3294130"/>
              <a:ext cx="1038200" cy="22087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129367" y="2449359"/>
            <a:ext cx="5168900" cy="316255"/>
            <a:chOff x="2129367" y="2658533"/>
            <a:chExt cx="5168900" cy="316255"/>
          </a:xfrm>
        </p:grpSpPr>
        <p:sp>
          <p:nvSpPr>
            <p:cNvPr id="9" name="円/楕円 8"/>
            <p:cNvSpPr/>
            <p:nvPr/>
          </p:nvSpPr>
          <p:spPr>
            <a:xfrm>
              <a:off x="6764867" y="2658533"/>
              <a:ext cx="533400" cy="31625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2129367" y="2658533"/>
              <a:ext cx="533400" cy="31625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6547223" y="1268794"/>
            <a:ext cx="150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7-km run</a:t>
            </a:r>
            <a:endParaRPr kumimoji="1" lang="ja-JP" altLang="en-US" dirty="0"/>
          </a:p>
        </p:txBody>
      </p:sp>
      <p:sp>
        <p:nvSpPr>
          <p:cNvPr id="30" name="タイトル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Hovmoller</a:t>
            </a:r>
            <a:r>
              <a:rPr lang="en-US" altLang="ja-JP" dirty="0" smtClean="0"/>
              <a:t> diagram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48223" y="1268794"/>
            <a:ext cx="150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NOAA OLR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59437" y="4720744"/>
            <a:ext cx="776044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/>
              <a:t>MJO-1 </a:t>
            </a:r>
            <a:endParaRPr lang="en-US" altLang="ja-JP" dirty="0"/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Simulated</a:t>
            </a:r>
            <a:r>
              <a:rPr kumimoji="1" lang="en-US" altLang="ja-JP" dirty="0" smtClean="0"/>
              <a:t>, but </a:t>
            </a:r>
            <a:r>
              <a:rPr lang="en-US" altLang="ja-JP" dirty="0" smtClean="0"/>
              <a:t>weak over the maritime continents.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MJO-2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(Apparently) initiated over the western Indian Ocean.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About 5 days earlier than observed.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Much stronger </a:t>
            </a:r>
            <a:r>
              <a:rPr lang="en-US" altLang="ja-JP" dirty="0" smtClean="0"/>
              <a:t>convection over </a:t>
            </a:r>
            <a:r>
              <a:rPr lang="en-US" altLang="ja-JP" dirty="0" smtClean="0"/>
              <a:t>the maritime continents.</a:t>
            </a:r>
          </a:p>
        </p:txBody>
      </p:sp>
    </p:spTree>
    <p:extLst>
      <p:ext uri="{BB962C8B-B14F-4D97-AF65-F5344CB8AC3E}">
        <p14:creationId xmlns:p14="http://schemas.microsoft.com/office/powerpoint/2010/main" val="294489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RMM plot</a:t>
            </a:r>
            <a:endParaRPr kumimoji="1" lang="ja-JP" altLang="en-US" dirty="0"/>
          </a:p>
        </p:txBody>
      </p:sp>
      <p:pic>
        <p:nvPicPr>
          <p:cNvPr id="3" name="図 2" descr="201110.phase.90day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1759636"/>
            <a:ext cx="3556000" cy="3778250"/>
          </a:xfrm>
          <a:prstGeom prst="rect">
            <a:avLst/>
          </a:prstGeom>
        </p:spPr>
      </p:pic>
      <p:pic>
        <p:nvPicPr>
          <p:cNvPr id="4" name="図 3" descr="rmm_gl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2052986"/>
            <a:ext cx="4470400" cy="33528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119931" y="957749"/>
            <a:ext cx="5024069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7-km run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NCEP climatology is subtracted.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/>
              <a:t>Projected on to the eigen</a:t>
            </a:r>
            <a:r>
              <a:rPr lang="en-US" altLang="ja-JP" dirty="0" smtClean="0"/>
              <a:t>vectors given by BOM.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9271" y="1327992"/>
            <a:ext cx="12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BOM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69765" y="5398129"/>
            <a:ext cx="5145741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smtClean="0"/>
              <a:t>Circular motion in November is not </a:t>
            </a:r>
            <a:r>
              <a:rPr lang="en-US" altLang="ja-JP" dirty="0" smtClean="0"/>
              <a:t>good</a:t>
            </a:r>
            <a:r>
              <a:rPr kumimoji="1" lang="en-US" altLang="ja-JP" dirty="0" smtClean="0"/>
              <a:t>.</a:t>
            </a:r>
            <a:endParaRPr kumimoji="1" lang="en-US" altLang="ja-JP" dirty="0" smtClean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Convective activity resides in the Indian Ocean.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Re-enhancement of convection in late November.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/>
              <a:t>L</a:t>
            </a:r>
            <a:r>
              <a:rPr lang="en-US" altLang="ja-JP" dirty="0" smtClean="0"/>
              <a:t>ocation is biased eastward.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8205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rmm_gl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7" y="0"/>
            <a:ext cx="2898588" cy="2173941"/>
          </a:xfrm>
          <a:prstGeom prst="rect">
            <a:avLst/>
          </a:prstGeom>
        </p:spPr>
      </p:pic>
      <p:pic>
        <p:nvPicPr>
          <p:cNvPr id="3" name="図 2" descr="ir_1024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468606"/>
            <a:ext cx="4389394" cy="4389394"/>
          </a:xfrm>
          <a:prstGeom prst="rect">
            <a:avLst/>
          </a:prstGeom>
        </p:spPr>
      </p:pic>
      <p:pic>
        <p:nvPicPr>
          <p:cNvPr id="4" name="図 3" descr="gl10_1024_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0" y="2468606"/>
            <a:ext cx="4389394" cy="4389394"/>
          </a:xfrm>
          <a:prstGeom prst="rect">
            <a:avLst/>
          </a:prstGeom>
        </p:spPr>
      </p:pic>
      <p:pic>
        <p:nvPicPr>
          <p:cNvPr id="5" name="図 4" descr="201110.phase.90day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5"/>
            <a:ext cx="1987177" cy="211137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54625" y="762000"/>
            <a:ext cx="160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10/24/2011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>
            <a:stCxn id="6" idx="1"/>
          </p:cNvCxnSpPr>
          <p:nvPr/>
        </p:nvCxnSpPr>
        <p:spPr>
          <a:xfrm flipH="1">
            <a:off x="3365500" y="946666"/>
            <a:ext cx="1889125" cy="450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7848271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7km-run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4117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Global IR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4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gl10_1107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0" y="2468606"/>
            <a:ext cx="4389394" cy="4389394"/>
          </a:xfrm>
          <a:prstGeom prst="rect">
            <a:avLst/>
          </a:prstGeom>
        </p:spPr>
      </p:pic>
      <p:pic>
        <p:nvPicPr>
          <p:cNvPr id="6" name="図 5" descr="ir_1107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468606"/>
            <a:ext cx="4389394" cy="4389394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4884108" y="4049059"/>
            <a:ext cx="541195" cy="597647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5154706" y="4153647"/>
            <a:ext cx="971176" cy="1329765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427694" y="4153647"/>
            <a:ext cx="1192306" cy="1001059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73685" y="3854823"/>
            <a:ext cx="541195" cy="597647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rmm_gl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7" y="0"/>
            <a:ext cx="2898588" cy="2173941"/>
          </a:xfrm>
          <a:prstGeom prst="rect">
            <a:avLst/>
          </a:prstGeom>
        </p:spPr>
      </p:pic>
      <p:pic>
        <p:nvPicPr>
          <p:cNvPr id="12" name="図 11" descr="201110.phase.90day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5"/>
            <a:ext cx="1987177" cy="211137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254625" y="762000"/>
            <a:ext cx="160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11/07/2011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222625" y="978416"/>
            <a:ext cx="2032000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848271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7km-run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4117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Global IR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gl10_1121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70" y="2468606"/>
            <a:ext cx="4389394" cy="4389394"/>
          </a:xfrm>
          <a:prstGeom prst="rect">
            <a:avLst/>
          </a:prstGeom>
        </p:spPr>
      </p:pic>
      <p:pic>
        <p:nvPicPr>
          <p:cNvPr id="7" name="図 6" descr="ir_1121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468606"/>
            <a:ext cx="4389394" cy="4389394"/>
          </a:xfrm>
          <a:prstGeom prst="rect">
            <a:avLst/>
          </a:prstGeom>
        </p:spPr>
      </p:pic>
      <p:pic>
        <p:nvPicPr>
          <p:cNvPr id="2" name="図 1" descr="rmm_gl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7" y="0"/>
            <a:ext cx="2898588" cy="2173941"/>
          </a:xfrm>
          <a:prstGeom prst="rect">
            <a:avLst/>
          </a:prstGeom>
        </p:spPr>
      </p:pic>
      <p:pic>
        <p:nvPicPr>
          <p:cNvPr id="5" name="図 4" descr="201110.phase.90day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5"/>
            <a:ext cx="1987177" cy="2111376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7264400" y="3720354"/>
            <a:ext cx="1192306" cy="1344706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87060" y="3951186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6600"/>
                </a:solidFill>
              </a:rPr>
              <a:t>?</a:t>
            </a:r>
            <a:endParaRPr kumimoji="1" lang="ja-JP" altLang="en-US" sz="2400" dirty="0">
              <a:solidFill>
                <a:srgbClr val="FF6600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67765" y="4153646"/>
            <a:ext cx="1658470" cy="1150472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963459" y="4073703"/>
            <a:ext cx="1658470" cy="1150472"/>
          </a:xfrm>
          <a:prstGeom prst="ellipse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4625" y="762000"/>
            <a:ext cx="160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11/21/2011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>
            <a:stCxn id="12" idx="1"/>
          </p:cNvCxnSpPr>
          <p:nvPr/>
        </p:nvCxnSpPr>
        <p:spPr>
          <a:xfrm flipH="1">
            <a:off x="3714751" y="946666"/>
            <a:ext cx="1539874" cy="1529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848271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7km-run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4117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Global IR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ir_1205_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468606"/>
            <a:ext cx="4389394" cy="4389394"/>
          </a:xfrm>
          <a:prstGeom prst="rect">
            <a:avLst/>
          </a:prstGeom>
        </p:spPr>
      </p:pic>
      <p:pic>
        <p:nvPicPr>
          <p:cNvPr id="7" name="図 6" descr="gl10_1205_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9" y="2468606"/>
            <a:ext cx="4389394" cy="4389394"/>
          </a:xfrm>
          <a:prstGeom prst="rect">
            <a:avLst/>
          </a:prstGeom>
        </p:spPr>
      </p:pic>
      <p:pic>
        <p:nvPicPr>
          <p:cNvPr id="2" name="図 1" descr="rmm_gl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7" y="0"/>
            <a:ext cx="2898588" cy="2173941"/>
          </a:xfrm>
          <a:prstGeom prst="rect">
            <a:avLst/>
          </a:prstGeom>
        </p:spPr>
      </p:pic>
      <p:pic>
        <p:nvPicPr>
          <p:cNvPr id="5" name="図 4" descr="201110.phase.90day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5"/>
            <a:ext cx="1987177" cy="211137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54625" y="762000"/>
            <a:ext cx="160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12/06/2011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>
            <a:stCxn id="8" idx="1"/>
          </p:cNvCxnSpPr>
          <p:nvPr/>
        </p:nvCxnSpPr>
        <p:spPr>
          <a:xfrm flipH="1" flipV="1">
            <a:off x="3714750" y="587375"/>
            <a:ext cx="1539875" cy="3592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848271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7km-run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4117" y="2468606"/>
            <a:ext cx="113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Global IR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図形グループ 17"/>
          <p:cNvGrpSpPr/>
          <p:nvPr/>
        </p:nvGrpSpPr>
        <p:grpSpPr>
          <a:xfrm>
            <a:off x="0" y="2183719"/>
            <a:ext cx="9144000" cy="3716536"/>
            <a:chOff x="0" y="2183719"/>
            <a:chExt cx="9144000" cy="3716536"/>
          </a:xfrm>
        </p:grpSpPr>
        <p:pic>
          <p:nvPicPr>
            <p:cNvPr id="4" name="図 3" descr="noaa_olr_ho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68385"/>
              <a:ext cx="4572000" cy="3531870"/>
            </a:xfrm>
            <a:prstGeom prst="rect">
              <a:avLst/>
            </a:prstGeom>
          </p:spPr>
        </p:pic>
        <p:pic>
          <p:nvPicPr>
            <p:cNvPr id="5" name="図 4" descr="olr_hov_gl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68385"/>
              <a:ext cx="4572000" cy="353187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573058" y="2183719"/>
              <a:ext cx="3152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Mean of 5 initial ensemble runs</a:t>
              </a:r>
            </a:p>
            <a:p>
              <a:pPr algn="ctr"/>
              <a:r>
                <a:rPr kumimoji="1" lang="en-US" altLang="ja-JP" dirty="0" smtClean="0"/>
                <a:t>(14-km mesh)</a:t>
              </a:r>
              <a:endParaRPr kumimoji="1" lang="ja-JP" altLang="en-US" dirty="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971175" y="477279"/>
            <a:ext cx="7425765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Although its timing and evolution is far from perfect, the initiation of MJO-2 appears to be simulated marginally.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34353" y="1479176"/>
            <a:ext cx="61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Is that just an artifact in a single simulation</a:t>
            </a:r>
            <a:r>
              <a:rPr lang="en-US" altLang="ja-JP" sz="2400" dirty="0" smtClean="0"/>
              <a:t>?</a:t>
            </a:r>
            <a:endParaRPr lang="ja-JP" altLang="en-US" sz="2400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1434353" y="4278645"/>
            <a:ext cx="5999018" cy="658905"/>
            <a:chOff x="1434353" y="3412067"/>
            <a:chExt cx="5999018" cy="658905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1434353" y="3412067"/>
              <a:ext cx="1486285" cy="584200"/>
              <a:chOff x="1434353" y="3412067"/>
              <a:chExt cx="1486285" cy="584200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>
                <a:off x="1434353" y="3412067"/>
                <a:ext cx="961714" cy="279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>
                <a:off x="1434353" y="3564467"/>
                <a:ext cx="1486285" cy="431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図形グループ 7"/>
            <p:cNvGrpSpPr/>
            <p:nvPr/>
          </p:nvGrpSpPr>
          <p:grpSpPr>
            <a:xfrm>
              <a:off x="5947086" y="3486772"/>
              <a:ext cx="1486285" cy="584200"/>
              <a:chOff x="5947086" y="3486772"/>
              <a:chExt cx="1486285" cy="584200"/>
            </a:xfrm>
          </p:grpSpPr>
          <p:cxnSp>
            <p:nvCxnSpPr>
              <p:cNvPr id="9" name="直線矢印コネクタ 8"/>
              <p:cNvCxnSpPr/>
              <p:nvPr/>
            </p:nvCxnSpPr>
            <p:spPr>
              <a:xfrm>
                <a:off x="5947086" y="3486772"/>
                <a:ext cx="961714" cy="279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矢印コネクタ 9"/>
              <p:cNvCxnSpPr/>
              <p:nvPr/>
            </p:nvCxnSpPr>
            <p:spPr>
              <a:xfrm>
                <a:off x="5947086" y="3639172"/>
                <a:ext cx="1486285" cy="431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テキスト ボックス 16"/>
          <p:cNvSpPr txBox="1"/>
          <p:nvPr/>
        </p:nvSpPr>
        <p:spPr>
          <a:xfrm>
            <a:off x="5259294" y="5707534"/>
            <a:ext cx="388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timing is still earlier, but MJO-2 is </a:t>
            </a:r>
            <a:r>
              <a:rPr lang="en-US" altLang="ja-JP" dirty="0" smtClean="0"/>
              <a:t>generated</a:t>
            </a:r>
            <a:r>
              <a:rPr kumimoji="1" lang="en-US" altLang="ja-JP" dirty="0" smtClean="0"/>
              <a:t> again.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510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RMM plot</a:t>
            </a:r>
            <a:endParaRPr kumimoji="1" lang="ja-JP" altLang="en-US" dirty="0"/>
          </a:p>
        </p:txBody>
      </p:sp>
      <p:pic>
        <p:nvPicPr>
          <p:cNvPr id="3" name="図 2" descr="201110.phase.90day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17" y="1759636"/>
            <a:ext cx="3556000" cy="37782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99271" y="1327992"/>
            <a:ext cx="12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BOM</a:t>
            </a:r>
            <a:endParaRPr kumimoji="1" lang="ja-JP" altLang="en-US" dirty="0"/>
          </a:p>
        </p:txBody>
      </p:sp>
      <p:pic>
        <p:nvPicPr>
          <p:cNvPr id="5" name="図 4" descr="rmm_gl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30" y="1942353"/>
            <a:ext cx="4470400" cy="33528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797175" y="1327992"/>
            <a:ext cx="21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14-km ensemble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2588" y="5537886"/>
            <a:ext cx="458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Circular motion is recovered, although its “amplitude” is </a:t>
            </a:r>
            <a:r>
              <a:rPr kumimoji="1" lang="en-US" altLang="ja-JP" dirty="0" smtClean="0"/>
              <a:t>smaller </a:t>
            </a:r>
            <a:r>
              <a:rPr kumimoji="1" lang="en-US" altLang="ja-JP" dirty="0" smtClean="0"/>
              <a:t>and its “speed” is </a:t>
            </a:r>
            <a:r>
              <a:rPr kumimoji="1" lang="en-US" altLang="ja-JP" dirty="0" smtClean="0"/>
              <a:t>faster.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77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35529" y="3972485"/>
            <a:ext cx="7126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Is it possible to simulate MJO-2 without “future” information (i.e. </a:t>
            </a:r>
            <a:r>
              <a:rPr lang="en-US" altLang="ja-JP" sz="3200" dirty="0" smtClean="0"/>
              <a:t>realistic SST)</a:t>
            </a:r>
            <a:r>
              <a:rPr kumimoji="1" lang="en-US" altLang="ja-JP" sz="3200" dirty="0" smtClean="0"/>
              <a:t>?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4375" y="1063625"/>
            <a:ext cx="8191500" cy="214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 smtClean="0"/>
              <a:t>Sufficient information to simulate MJO-2 (marginally) seems to be included somewhere.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800" dirty="0" smtClean="0"/>
              <a:t>Initial condition(s)?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800" dirty="0" smtClean="0"/>
              <a:t>SST time change?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07532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Sensitivity to </a:t>
            </a:r>
            <a:r>
              <a:rPr kumimoji="1" lang="en-US" altLang="ja-JP" dirty="0" smtClean="0"/>
              <a:t>SST </a:t>
            </a:r>
            <a:r>
              <a:rPr kumimoji="1" lang="en-US" altLang="ja-JP" dirty="0" smtClean="0"/>
              <a:t>(Fixed SST)</a:t>
            </a:r>
            <a:endParaRPr kumimoji="1" lang="ja-JP" altLang="en-US" dirty="0"/>
          </a:p>
        </p:txBody>
      </p:sp>
      <p:pic>
        <p:nvPicPr>
          <p:cNvPr id="3" name="図 2" descr="olr_hov_gl09_fix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0245"/>
            <a:ext cx="4572000" cy="3531870"/>
          </a:xfrm>
          <a:prstGeom prst="rect">
            <a:avLst/>
          </a:prstGeom>
        </p:spPr>
      </p:pic>
      <p:pic>
        <p:nvPicPr>
          <p:cNvPr id="4" name="図 3" descr="olr_hov_gl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45"/>
            <a:ext cx="4572000" cy="353187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83763" y="4772536"/>
            <a:ext cx="7291296" cy="17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/>
              <a:t>C</a:t>
            </a:r>
            <a:r>
              <a:rPr kumimoji="1" lang="en-US" altLang="ja-JP" dirty="0" smtClean="0"/>
              <a:t>onvection stays in the Indian Ocean.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No propagation to the maritime continents.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(</a:t>
            </a:r>
            <a:r>
              <a:rPr lang="en-US" altLang="ja-JP" dirty="0" smtClean="0"/>
              <a:t>This result might be consistent with Fu et al. 2013.)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Temporal change in SST </a:t>
            </a:r>
            <a:r>
              <a:rPr lang="en-US" altLang="ja-JP" dirty="0" smtClean="0"/>
              <a:t>could be </a:t>
            </a:r>
            <a:r>
              <a:rPr lang="en-US" altLang="ja-JP" dirty="0" smtClean="0"/>
              <a:t> </a:t>
            </a:r>
            <a:r>
              <a:rPr lang="en-US" altLang="ja-JP" dirty="0" smtClean="0"/>
              <a:t>important to allow more power for the eastward moving signal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22471" y="1210245"/>
            <a:ext cx="315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 fixed on 2011-10-12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33175" y="1210245"/>
            <a:ext cx="167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Realistic SST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760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881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MJO in MIROC5 model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7200" y="1755677"/>
            <a:ext cx="853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Miura, H., T. Maeda, and M. Kimoto, 2012: A comparison of the Madden-Julian oscillation simulated by different versions of the MIROC </a:t>
            </a:r>
            <a:r>
              <a:rPr kumimoji="1" lang="en-US" altLang="ja-JP" dirty="0" err="1" smtClean="0"/>
              <a:t>climatemodel</a:t>
            </a:r>
            <a:r>
              <a:rPr kumimoji="1" lang="en-US" altLang="ja-JP" dirty="0" smtClean="0"/>
              <a:t>. SOLA, 8, 165-169. </a:t>
            </a:r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6051176" y="2056274"/>
            <a:ext cx="687295" cy="345734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51176" y="2502799"/>
            <a:ext cx="271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letter journal of Japanese Meteorological Society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1374588" y="1800500"/>
            <a:ext cx="1150470" cy="300597"/>
          </a:xfrm>
          <a:prstGeom prst="ellipse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90705" y="1088868"/>
            <a:ext cx="222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He is now working in a road company. </a:t>
            </a:r>
            <a:endParaRPr kumimoji="1" lang="ja-JP" altLang="en-US" dirty="0"/>
          </a:p>
        </p:txBody>
      </p:sp>
      <p:pic>
        <p:nvPicPr>
          <p:cNvPr id="10" name="図 9" descr="スクリーンショット 2014-01-13 22.3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9" y="2642093"/>
            <a:ext cx="3756072" cy="420096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454572" y="3672726"/>
            <a:ext cx="4232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Standard MJO diagnostics (Kim et al. 2009) were used to evaluate boreal winter MJO in MIROC climate model.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78941" y="5707530"/>
            <a:ext cx="5065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MIROC5</a:t>
            </a:r>
          </a:p>
          <a:p>
            <a:r>
              <a:rPr lang="en-US" altLang="ja-JP" dirty="0" smtClean="0"/>
              <a:t>  T85 horizontal resolution</a:t>
            </a:r>
            <a:endParaRPr lang="en-US" altLang="ja-JP" dirty="0"/>
          </a:p>
          <a:p>
            <a:r>
              <a:rPr lang="en-US" altLang="ja-JP" dirty="0" smtClean="0"/>
              <a:t>  </a:t>
            </a:r>
            <a:r>
              <a:rPr lang="en-US" altLang="ja-JP" dirty="0" err="1" smtClean="0"/>
              <a:t>Chikira</a:t>
            </a:r>
            <a:r>
              <a:rPr lang="en-US" altLang="ja-JP" dirty="0" smtClean="0"/>
              <a:t>(-Sugiyama) scheme for cumulus convection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38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olr_hov_gl09_an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4360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Sensitivity to </a:t>
            </a:r>
            <a:r>
              <a:rPr kumimoji="1" lang="en-US" altLang="ja-JP" dirty="0" smtClean="0"/>
              <a:t>SST </a:t>
            </a:r>
            <a:r>
              <a:rPr kumimoji="1" lang="en-US" altLang="ja-JP" dirty="0" smtClean="0"/>
              <a:t>(initial anomaly)</a:t>
            </a:r>
            <a:endParaRPr kumimoji="1" lang="ja-JP" altLang="en-US" dirty="0"/>
          </a:p>
        </p:txBody>
      </p:sp>
      <p:pic>
        <p:nvPicPr>
          <p:cNvPr id="4" name="図 3" descr="olr_hov_gl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360"/>
            <a:ext cx="4572000" cy="353187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69647" y="1157361"/>
            <a:ext cx="412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Climatological</a:t>
            </a:r>
            <a:r>
              <a:rPr lang="en-US" altLang="ja-JP" dirty="0" smtClean="0"/>
              <a:t> </a:t>
            </a:r>
            <a:r>
              <a:rPr lang="en-US" altLang="ja-JP" dirty="0" smtClean="0"/>
              <a:t>SST (Oct., Nov., and Dec.)</a:t>
            </a:r>
          </a:p>
          <a:p>
            <a:r>
              <a:rPr lang="en-US" altLang="ja-JP" dirty="0" smtClean="0"/>
              <a:t>+ </a:t>
            </a:r>
            <a:r>
              <a:rPr kumimoji="1" lang="en-US" altLang="ja-JP" dirty="0" smtClean="0"/>
              <a:t>SST anomaly on 2011-10-12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33175" y="1434360"/>
            <a:ext cx="167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Realistic SST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460" y="5035177"/>
            <a:ext cx="7787340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The </a:t>
            </a:r>
            <a:r>
              <a:rPr kumimoji="1" lang="en-US" altLang="ja-JP" dirty="0" smtClean="0"/>
              <a:t>eastward shift is recovered partly. </a:t>
            </a: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lang="en-US" altLang="ja-JP" dirty="0" smtClean="0"/>
              <a:t>The shift of the convective center in late November may be partially helped by the seasonal cycle of SST. </a:t>
            </a:r>
            <a:endParaRPr kumimoji="1" lang="en-US" altLang="ja-JP" dirty="0" smtClean="0"/>
          </a:p>
        </p:txBody>
      </p:sp>
      <p:sp>
        <p:nvSpPr>
          <p:cNvPr id="3" name="円/楕円 2"/>
          <p:cNvSpPr/>
          <p:nvPr/>
        </p:nvSpPr>
        <p:spPr>
          <a:xfrm>
            <a:off x="5334000" y="2254250"/>
            <a:ext cx="1238250" cy="1047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88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olr_hov_gl09_mix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8475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Sensitivity to </a:t>
            </a:r>
            <a:r>
              <a:rPr kumimoji="1" lang="en-US" altLang="ja-JP" dirty="0" smtClean="0"/>
              <a:t>SST </a:t>
            </a:r>
            <a:r>
              <a:rPr kumimoji="1" lang="en-US" altLang="ja-JP" dirty="0" smtClean="0"/>
              <a:t>(mixed layer)</a:t>
            </a:r>
            <a:endParaRPr kumimoji="1" lang="ja-JP" altLang="en-US" dirty="0"/>
          </a:p>
        </p:txBody>
      </p:sp>
      <p:pic>
        <p:nvPicPr>
          <p:cNvPr id="4" name="図 3" descr="olr_hov_gl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475"/>
            <a:ext cx="4572000" cy="353187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69647" y="913161"/>
            <a:ext cx="4126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Climatological</a:t>
            </a:r>
            <a:r>
              <a:rPr lang="en-US" altLang="ja-JP" dirty="0" smtClean="0"/>
              <a:t> </a:t>
            </a:r>
            <a:r>
              <a:rPr lang="en-US" altLang="ja-JP" dirty="0" smtClean="0"/>
              <a:t>SST (Oct., Nov., and Dec.)</a:t>
            </a:r>
          </a:p>
          <a:p>
            <a:r>
              <a:rPr lang="en-US" altLang="ja-JP" dirty="0" smtClean="0"/>
              <a:t>+ </a:t>
            </a:r>
            <a:r>
              <a:rPr kumimoji="1" lang="en-US" altLang="ja-JP" dirty="0" smtClean="0"/>
              <a:t>SST anomaly on 2011-10-12</a:t>
            </a:r>
          </a:p>
          <a:p>
            <a:r>
              <a:rPr lang="en-US" altLang="ja-JP" dirty="0" smtClean="0"/>
              <a:t>+ ocean mixed layer (</a:t>
            </a:r>
            <a:r>
              <a:rPr lang="en-US" altLang="ja-JP" dirty="0" smtClean="0">
                <a:solidFill>
                  <a:srgbClr val="FF0000"/>
                </a:solidFill>
              </a:rPr>
              <a:t>15 m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/>
              <a:t>	</a:t>
            </a:r>
            <a:r>
              <a:rPr kumimoji="1" lang="en-US" altLang="ja-JP" dirty="0" smtClean="0"/>
              <a:t>(ref. Maloney and </a:t>
            </a:r>
            <a:r>
              <a:rPr kumimoji="1" lang="en-US" altLang="ja-JP" dirty="0" err="1" smtClean="0"/>
              <a:t>Sobel</a:t>
            </a:r>
            <a:r>
              <a:rPr kumimoji="1" lang="en-US" altLang="ja-JP" dirty="0" smtClean="0"/>
              <a:t> 2004)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33175" y="1434360"/>
            <a:ext cx="167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Realistic SST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92467" y="5337731"/>
            <a:ext cx="747208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The western Indian Ocean and the maritime continents are “connected”.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	</a:t>
            </a:r>
            <a:r>
              <a:rPr lang="en-US" altLang="ja-JP" dirty="0" smtClean="0"/>
              <a:t>Strong and stationary convection in the western Indian Ocean is diffused. </a:t>
            </a: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Only </a:t>
            </a:r>
            <a:r>
              <a:rPr kumimoji="1" lang="en-US" altLang="ja-JP" dirty="0" smtClean="0"/>
              <a:t>one big </a:t>
            </a:r>
            <a:r>
              <a:rPr kumimoji="1" lang="en-US" altLang="ja-JP" dirty="0" smtClean="0"/>
              <a:t>eastward moving packet.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5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olr_hov_gl09_mix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8475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Sensitivity to </a:t>
            </a:r>
            <a:r>
              <a:rPr kumimoji="1" lang="en-US" altLang="ja-JP" dirty="0" smtClean="0"/>
              <a:t>SST </a:t>
            </a:r>
            <a:r>
              <a:rPr kumimoji="1" lang="en-US" altLang="ja-JP" dirty="0" smtClean="0"/>
              <a:t>(mixed layer)</a:t>
            </a:r>
            <a:endParaRPr kumimoji="1" lang="ja-JP" altLang="en-US" dirty="0"/>
          </a:p>
        </p:txBody>
      </p:sp>
      <p:pic>
        <p:nvPicPr>
          <p:cNvPr id="4" name="図 3" descr="olr_hov_gl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475"/>
            <a:ext cx="4572000" cy="353187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33175" y="1434360"/>
            <a:ext cx="167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Realistic SST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86118" y="5222972"/>
            <a:ext cx="782917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/>
              <a:t>S</a:t>
            </a:r>
            <a:r>
              <a:rPr kumimoji="1" lang="en-US" altLang="ja-JP" dirty="0" smtClean="0"/>
              <a:t>everal eastward moving signals appear.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MJO-1 is the  best among the 14-km ensembles</a:t>
            </a:r>
            <a:r>
              <a:rPr lang="en-US" altLang="ja-JP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Does</a:t>
            </a:r>
            <a:r>
              <a:rPr lang="en-US" altLang="ja-JP" dirty="0" smtClean="0"/>
              <a:t> the </a:t>
            </a:r>
            <a:r>
              <a:rPr lang="en-US" altLang="ja-JP" dirty="0" smtClean="0"/>
              <a:t>ocean mixed layer </a:t>
            </a:r>
            <a:r>
              <a:rPr lang="en-US" altLang="ja-JP" dirty="0" smtClean="0"/>
              <a:t>add an </a:t>
            </a:r>
            <a:r>
              <a:rPr lang="en-US" altLang="ja-JP" dirty="0" smtClean="0"/>
              <a:t>inertia to disperse the eastward movement</a:t>
            </a:r>
            <a:r>
              <a:rPr lang="en-US" altLang="ja-JP" dirty="0" smtClean="0"/>
              <a:t>?</a:t>
            </a: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5827059" y="3795059"/>
            <a:ext cx="1733176" cy="478117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708589" y="3595004"/>
            <a:ext cx="62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?</a:t>
            </a:r>
            <a:endParaRPr kumimoji="1" lang="ja-JP" altLang="en-US" sz="2000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5827059" y="3323385"/>
            <a:ext cx="1733176" cy="478117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69647" y="913161"/>
            <a:ext cx="4126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Climatological</a:t>
            </a:r>
            <a:r>
              <a:rPr lang="en-US" altLang="ja-JP" dirty="0" smtClean="0"/>
              <a:t> </a:t>
            </a:r>
            <a:r>
              <a:rPr lang="en-US" altLang="ja-JP" dirty="0" smtClean="0"/>
              <a:t>SST (Oct., Nov., and Dec.)</a:t>
            </a:r>
          </a:p>
          <a:p>
            <a:r>
              <a:rPr lang="en-US" altLang="ja-JP" dirty="0" smtClean="0"/>
              <a:t>+ </a:t>
            </a:r>
            <a:r>
              <a:rPr kumimoji="1" lang="en-US" altLang="ja-JP" dirty="0" smtClean="0"/>
              <a:t>SST anomaly on 2011-10-12</a:t>
            </a:r>
          </a:p>
          <a:p>
            <a:r>
              <a:rPr lang="en-US" altLang="ja-JP" dirty="0" smtClean="0"/>
              <a:t>+ ocean mixed layer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5 </a:t>
            </a:r>
            <a:r>
              <a:rPr lang="en-US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/>
              <a:t>	</a:t>
            </a:r>
            <a:r>
              <a:rPr kumimoji="1" lang="en-US" altLang="ja-JP" dirty="0" smtClean="0"/>
              <a:t>(ref. Maloney and </a:t>
            </a:r>
            <a:r>
              <a:rPr kumimoji="1" lang="en-US" altLang="ja-JP" dirty="0" err="1" smtClean="0"/>
              <a:t>Sobel</a:t>
            </a:r>
            <a:r>
              <a:rPr kumimoji="1" lang="en-US" altLang="ja-JP" dirty="0" smtClean="0"/>
              <a:t> 2004)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433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4001" y="4052461"/>
            <a:ext cx="8561294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FF0000"/>
                </a:solidFill>
              </a:rPr>
              <a:t>We could not recover realistic MJO-2 with idealized SSTs.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But, it seemed that gross behavior of MJO-2 (e.g. initiation, eastward shift) could be reproduced </a:t>
            </a:r>
            <a:r>
              <a:rPr lang="en-US" altLang="ja-JP" sz="2000" dirty="0" smtClean="0"/>
              <a:t>without </a:t>
            </a:r>
            <a:r>
              <a:rPr lang="en-US" altLang="ja-JP" sz="2000" dirty="0" smtClean="0"/>
              <a:t>details in SST evolution. 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/>
              <a:t>T</a:t>
            </a:r>
            <a:r>
              <a:rPr lang="en-US" altLang="ja-JP" sz="2000" dirty="0" smtClean="0"/>
              <a:t>he initial atmospheric and oceanic conditions (hopefully) include sufficient information to “predict” MJO-2.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4001" y="2041949"/>
            <a:ext cx="8695764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FF0000"/>
                </a:solidFill>
              </a:rPr>
              <a:t>MJO-1 and MJO-2 in CINDY/DYNAMO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were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simulated marginally.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But, initiation </a:t>
            </a:r>
            <a:r>
              <a:rPr lang="en-US" altLang="ja-JP" sz="2000" dirty="0"/>
              <a:t>of MJO-2 </a:t>
            </a:r>
            <a:r>
              <a:rPr lang="en-US" altLang="ja-JP" sz="2000" dirty="0" smtClean="0"/>
              <a:t>was</a:t>
            </a:r>
            <a:r>
              <a:rPr lang="en-US" altLang="ja-JP" sz="2000" dirty="0"/>
              <a:t> about 5 days earlier than </a:t>
            </a:r>
            <a:r>
              <a:rPr lang="en-US" altLang="ja-JP" sz="2000" dirty="0" smtClean="0"/>
              <a:t>observed.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/>
              <a:t>	(So, the simulation may be useless as a “prediction”.)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RMM plot was not good </a:t>
            </a:r>
            <a:r>
              <a:rPr lang="en-US" altLang="ja-JP" sz="2000" dirty="0" smtClean="0"/>
              <a:t>due to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the persistent unrealistically  strong convection in the Indian Ocean </a:t>
            </a:r>
            <a:r>
              <a:rPr lang="en-US" altLang="ja-JP" sz="2000" dirty="0" smtClean="0"/>
              <a:t>or the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Western Pacific.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4001" y="6029690"/>
            <a:ext cx="869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A realistic atmosphere-ocean coupling (and its proper initialization) would help the seasonal prediction of </a:t>
            </a:r>
            <a:r>
              <a:rPr lang="en-US" altLang="ja-JP" sz="2000" smtClean="0">
                <a:solidFill>
                  <a:srgbClr val="FF0000"/>
                </a:solidFill>
              </a:rPr>
              <a:t>MJO of global CRMs.</a:t>
            </a:r>
            <a:endParaRPr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4000" y="1155317"/>
            <a:ext cx="8890000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dirty="0" smtClean="0">
                <a:solidFill>
                  <a:srgbClr val="FF0000"/>
                </a:solidFill>
              </a:rPr>
              <a:t>Miura, Maeda, and Kimoto (2012,SOLA)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Entrainment rate switches eastward/westward movement of </a:t>
            </a:r>
            <a:r>
              <a:rPr lang="en-US" altLang="ja-JP" sz="2000" dirty="0" smtClean="0"/>
              <a:t>MJO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in MIROC5.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0684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440516" y="378418"/>
            <a:ext cx="4826000" cy="369332"/>
            <a:chOff x="209176" y="377727"/>
            <a:chExt cx="4826000" cy="369332"/>
          </a:xfrm>
        </p:grpSpPr>
        <p:sp>
          <p:nvSpPr>
            <p:cNvPr id="2" name="テキスト ボックス 1"/>
            <p:cNvSpPr txBox="1"/>
            <p:nvPr/>
          </p:nvSpPr>
          <p:spPr>
            <a:xfrm>
              <a:off x="209176" y="377727"/>
              <a:ext cx="482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Entrainment rate (   ) in the </a:t>
              </a:r>
              <a:r>
                <a:rPr kumimoji="1" lang="en-US" altLang="ja-JP" dirty="0" err="1" smtClean="0"/>
                <a:t>Chikira</a:t>
              </a:r>
              <a:r>
                <a:rPr kumimoji="1" lang="en-US" altLang="ja-JP" dirty="0" smtClean="0"/>
                <a:t> scheme</a:t>
              </a:r>
              <a:endParaRPr kumimoji="1" lang="ja-JP" altLang="en-US" dirty="0"/>
            </a:p>
          </p:txBody>
        </p:sp>
        <p:graphicFrame>
          <p:nvGraphicFramePr>
            <p:cNvPr id="3" name="オブジェクト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571221"/>
                </p:ext>
              </p:extLst>
            </p:nvPr>
          </p:nvGraphicFramePr>
          <p:xfrm>
            <a:off x="2003612" y="473724"/>
            <a:ext cx="17145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28" name="数式" r:id="rId3" imgW="114300" imgH="127000" progId="Equation.DSMT4">
                    <p:embed/>
                  </p:oleObj>
                </mc:Choice>
                <mc:Fallback>
                  <p:oleObj name="数式" r:id="rId3" imgW="114300" imgH="127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003612" y="473724"/>
                          <a:ext cx="17145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778208"/>
              </p:ext>
            </p:extLst>
          </p:nvPr>
        </p:nvGraphicFramePr>
        <p:xfrm>
          <a:off x="396687" y="274638"/>
          <a:ext cx="46101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" name="数式" r:id="rId5" imgW="3073400" imgH="609600" progId="Equation.DSMT4">
                  <p:embed/>
                </p:oleObj>
              </mc:Choice>
              <mc:Fallback>
                <p:oleObj name="数式" r:id="rId5" imgW="30734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687" y="274638"/>
                        <a:ext cx="46101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 descr="スクリーンショット 2014-01-13 22.51.4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451"/>
            <a:ext cx="9144000" cy="5632174"/>
          </a:xfrm>
          <a:prstGeom prst="rect">
            <a:avLst/>
          </a:prstGeom>
        </p:spPr>
      </p:pic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242377"/>
              </p:ext>
            </p:extLst>
          </p:nvPr>
        </p:nvGraphicFramePr>
        <p:xfrm>
          <a:off x="1323790" y="1268782"/>
          <a:ext cx="571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" name="数式" r:id="rId8" imgW="381000" imgH="177800" progId="Equation.DSMT4">
                  <p:embed/>
                </p:oleObj>
              </mc:Choice>
              <mc:Fallback>
                <p:oleObj name="数式" r:id="rId8" imgW="3810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23790" y="1268782"/>
                        <a:ext cx="5715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788449"/>
              </p:ext>
            </p:extLst>
          </p:nvPr>
        </p:nvGraphicFramePr>
        <p:xfrm>
          <a:off x="5889812" y="1269066"/>
          <a:ext cx="8572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name="数式" r:id="rId10" imgW="571500" imgH="177800" progId="Equation.DSMT4">
                  <p:embed/>
                </p:oleObj>
              </mc:Choice>
              <mc:Fallback>
                <p:oleObj name="数式" r:id="rId10" imgW="5715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89812" y="1269066"/>
                        <a:ext cx="8572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083186"/>
              </p:ext>
            </p:extLst>
          </p:nvPr>
        </p:nvGraphicFramePr>
        <p:xfrm>
          <a:off x="1365811" y="4140760"/>
          <a:ext cx="8572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" name="数式" r:id="rId12" imgW="571500" imgH="177800" progId="Equation.DSMT4">
                  <p:embed/>
                </p:oleObj>
              </mc:Choice>
              <mc:Fallback>
                <p:oleObj name="数式" r:id="rId12" imgW="5715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65811" y="4140760"/>
                        <a:ext cx="8572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97968"/>
              </p:ext>
            </p:extLst>
          </p:nvPr>
        </p:nvGraphicFramePr>
        <p:xfrm>
          <a:off x="5991226" y="4140760"/>
          <a:ext cx="8572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" name="数式" r:id="rId14" imgW="571500" imgH="177800" progId="Equation.DSMT4">
                  <p:embed/>
                </p:oleObj>
              </mc:Choice>
              <mc:Fallback>
                <p:oleObj name="数式" r:id="rId14" imgW="5715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91226" y="4140760"/>
                        <a:ext cx="8572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0" y="0"/>
            <a:ext cx="365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Miura, Maeda, Kimoto (2012, SOLA)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89647" y="6488668"/>
            <a:ext cx="332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OLR (color) and U850 (contour)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667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35988" y="436795"/>
            <a:ext cx="298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Eastward moving speed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742312"/>
              </p:ext>
            </p:extLst>
          </p:nvPr>
        </p:nvGraphicFramePr>
        <p:xfrm>
          <a:off x="1635873" y="820551"/>
          <a:ext cx="24955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" name="数式" r:id="rId3" imgW="1663700" imgH="215900" progId="Equation.DSMT4">
                  <p:embed/>
                </p:oleObj>
              </mc:Choice>
              <mc:Fallback>
                <p:oleObj name="数式" r:id="rId3" imgW="16637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5873" y="820551"/>
                        <a:ext cx="24955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21763" y="1086900"/>
            <a:ext cx="250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Rossby</a:t>
            </a:r>
            <a:r>
              <a:rPr kumimoji="1" lang="en-US" altLang="ja-JP" dirty="0" smtClean="0"/>
              <a:t>-mode enhanced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38204" y="1103776"/>
            <a:ext cx="262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Kelvin-mode enhanced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3291623" y="1159342"/>
            <a:ext cx="0" cy="28808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図 8" descr="スクリーンショット 2014-01-13 22.51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261"/>
            <a:ext cx="9144000" cy="489009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5988" y="6488668"/>
            <a:ext cx="880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Composite of U850,V850, and OLR </a:t>
            </a:r>
            <a:r>
              <a:rPr lang="en-US" altLang="ja-JP" dirty="0" smtClean="0"/>
              <a:t>when the strong convection is in eastern Indian Ocean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0"/>
            <a:ext cx="365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Miura, Maeda, Kimoto (2012, SOLA)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528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41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CINDY/DYNAMO simulations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1068391"/>
            <a:ext cx="389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 smtClean="0"/>
              <a:t>MJO simulations by NICAM</a:t>
            </a:r>
            <a:endParaRPr kumimoji="1" lang="ja-JP" altLang="en-US" sz="2400" u="sng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24" y="2485260"/>
            <a:ext cx="2905760" cy="402336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14228" y="6508620"/>
            <a:ext cx="243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(CINDY web page)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95375" y="1541724"/>
            <a:ext cx="6191250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Slow eastward movement (2006-12) (Miura et al. 2007)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/>
              <a:t>Initiation (2006-11 MISMO) (Miura et al. 2009)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22751" y="3333750"/>
            <a:ext cx="3984624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2000" u="sng" dirty="0" smtClean="0"/>
              <a:t>Current challenges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sz="2000" dirty="0" smtClean="0"/>
              <a:t>Robustness (Dr. </a:t>
            </a:r>
            <a:r>
              <a:rPr lang="en-US" altLang="ja-JP" sz="2000" dirty="0" err="1" smtClean="0"/>
              <a:t>Miyakawa’s</a:t>
            </a:r>
            <a:r>
              <a:rPr lang="en-US" altLang="ja-JP" sz="2000" dirty="0" smtClean="0"/>
              <a:t> talk)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sz="2000" dirty="0" smtClean="0"/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119382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41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CINDY/DYNAMO simulations</a:t>
            </a:r>
            <a:endParaRPr kumimoji="1" lang="ja-JP" altLang="en-US" dirty="0"/>
          </a:p>
        </p:txBody>
      </p:sp>
      <p:pic>
        <p:nvPicPr>
          <p:cNvPr id="3" name="ol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220" y="1103875"/>
            <a:ext cx="3033059" cy="303305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397623" y="1543432"/>
            <a:ext cx="5468471" cy="202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7</a:t>
            </a:r>
            <a:r>
              <a:rPr kumimoji="1" lang="en-US" altLang="ja-JP" dirty="0" smtClean="0">
                <a:solidFill>
                  <a:srgbClr val="FF0000"/>
                </a:solidFill>
              </a:rPr>
              <a:t>-km mesh run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2011-10-16 00z to 2011-12-15 00z (60 days)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NCEP final analysis (ds083.2)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Realistic SST time change (Reynolds SST)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kumimoji="1" lang="en-US" altLang="ja-JP" dirty="0" smtClean="0"/>
              <a:t>Microphysics: NSW6 (Tomita 2008)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Results </a:t>
            </a:r>
            <a:r>
              <a:rPr lang="en-US" altLang="ja-JP" dirty="0" smtClean="0"/>
              <a:t>are</a:t>
            </a:r>
            <a:r>
              <a:rPr lang="en-US" altLang="ja-JP" dirty="0" smtClean="0"/>
              <a:t> </a:t>
            </a:r>
            <a:r>
              <a:rPr lang="en-US" altLang="ja-JP" dirty="0" smtClean="0"/>
              <a:t>sensitive to parameter settings</a:t>
            </a:r>
            <a:r>
              <a:rPr lang="en-US" altLang="ja-JP" dirty="0" smtClean="0"/>
              <a:t>.</a:t>
            </a:r>
            <a:endParaRPr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2432" y="4136933"/>
            <a:ext cx="7344759" cy="274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14-km mesh ensemble runs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Five </a:t>
            </a:r>
            <a:r>
              <a:rPr kumimoji="1" lang="en-US" altLang="ja-JP" dirty="0" smtClean="0"/>
              <a:t>60-day runs initialized at 2011-10-12,13,14,15,16 00z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altLang="ja-JP" dirty="0" smtClean="0"/>
              <a:t>5 SST settings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ja-JP" dirty="0" smtClean="0"/>
              <a:t>Realistic SST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ja-JP" dirty="0" smtClean="0"/>
              <a:t>SST fixed at 2011-10-12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ja-JP" dirty="0" smtClean="0"/>
              <a:t>Climatological monthly mean SST added by 2011-10-12 anomaly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dirty="0" smtClean="0"/>
              <a:t>3.+ ocean mixed layer (depth=15 m)</a:t>
            </a:r>
          </a:p>
          <a:p>
            <a:pPr marL="800100" lvl="1" indent="-342900">
              <a:lnSpc>
                <a:spcPct val="120000"/>
              </a:lnSpc>
              <a:buFont typeface="+mj-lt"/>
              <a:buAutoNum type="arabicPeriod"/>
            </a:pPr>
            <a:r>
              <a:rPr lang="en-US" altLang="ja-JP" dirty="0" smtClean="0"/>
              <a:t>3.+ ocean mixed layer (depth=25 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912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rcp_gl10_1115-12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130"/>
            <a:ext cx="4572000" cy="3531870"/>
          </a:xfrm>
          <a:prstGeom prst="rect">
            <a:avLst/>
          </a:prstGeom>
        </p:spPr>
      </p:pic>
      <p:pic>
        <p:nvPicPr>
          <p:cNvPr id="8" name="図 7" descr="prcp_gl10_1016-11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59"/>
            <a:ext cx="4572000" cy="3531870"/>
          </a:xfrm>
          <a:prstGeom prst="rect">
            <a:avLst/>
          </a:prstGeom>
        </p:spPr>
      </p:pic>
      <p:pic>
        <p:nvPicPr>
          <p:cNvPr id="4" name="図 3" descr="prcp_gpcp_1115-12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130"/>
            <a:ext cx="4572000" cy="3531870"/>
          </a:xfrm>
          <a:prstGeom prst="rect">
            <a:avLst/>
          </a:prstGeom>
        </p:spPr>
      </p:pic>
      <p:pic>
        <p:nvPicPr>
          <p:cNvPr id="3" name="図 2" descr="prcp_gpcp_1016-11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59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Monthly mean?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28751" y="956889"/>
            <a:ext cx="242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Precipitation (GPCP)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8939" y="998818"/>
            <a:ext cx="13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10/16-11/14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8939" y="3902236"/>
            <a:ext cx="183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11/15-12/14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33882" y="941948"/>
            <a:ext cx="119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7-km run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32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u850_ncep_1115-12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130"/>
            <a:ext cx="4572000" cy="3531870"/>
          </a:xfrm>
          <a:prstGeom prst="rect">
            <a:avLst/>
          </a:prstGeom>
        </p:spPr>
      </p:pic>
      <p:pic>
        <p:nvPicPr>
          <p:cNvPr id="13" name="図 12" descr="u850_ncep_1016-11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" y="371759"/>
            <a:ext cx="4572000" cy="3531870"/>
          </a:xfrm>
          <a:prstGeom prst="rect">
            <a:avLst/>
          </a:prstGeom>
        </p:spPr>
      </p:pic>
      <p:pic>
        <p:nvPicPr>
          <p:cNvPr id="12" name="図 11" descr="u850_gl10_1115-12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1" y="3326130"/>
            <a:ext cx="4572000" cy="3531870"/>
          </a:xfrm>
          <a:prstGeom prst="rect">
            <a:avLst/>
          </a:prstGeom>
        </p:spPr>
      </p:pic>
      <p:pic>
        <p:nvPicPr>
          <p:cNvPr id="11" name="図 10" descr="u850_gl10_1016-11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0366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Monthly mean?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6471" y="956889"/>
            <a:ext cx="16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NCEP U850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8939" y="998818"/>
            <a:ext cx="13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10/16-11/14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8939" y="3902236"/>
            <a:ext cx="183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11/15-12/14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33882" y="941948"/>
            <a:ext cx="119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7-km run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230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u200_gl10_1115-12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28" y="3326130"/>
            <a:ext cx="4572000" cy="3531870"/>
          </a:xfrm>
          <a:prstGeom prst="rect">
            <a:avLst/>
          </a:prstGeom>
        </p:spPr>
      </p:pic>
      <p:pic>
        <p:nvPicPr>
          <p:cNvPr id="16" name="図 15" descr="u200_gl10_1016-11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2" y="370366"/>
            <a:ext cx="4572000" cy="3531870"/>
          </a:xfrm>
          <a:prstGeom prst="rect">
            <a:avLst/>
          </a:prstGeom>
        </p:spPr>
      </p:pic>
      <p:pic>
        <p:nvPicPr>
          <p:cNvPr id="15" name="図 14" descr="u200_ncep_1115-12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130"/>
            <a:ext cx="4572000" cy="3531870"/>
          </a:xfrm>
          <a:prstGeom prst="rect">
            <a:avLst/>
          </a:prstGeom>
        </p:spPr>
      </p:pic>
      <p:pic>
        <p:nvPicPr>
          <p:cNvPr id="3" name="図 2" descr="u200_ncep_1016-11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" y="370366"/>
            <a:ext cx="4572000" cy="35318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Monthly mean?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6471" y="956889"/>
            <a:ext cx="16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NCEP U200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78939" y="998818"/>
            <a:ext cx="135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10/16-11/14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78939" y="3902236"/>
            <a:ext cx="183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11/15-12/14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33882" y="941948"/>
            <a:ext cx="119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7-km run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613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1101</Words>
  <Application>Microsoft Macintosh PowerPoint</Application>
  <PresentationFormat>画面に合わせる (4:3)</PresentationFormat>
  <Paragraphs>149</Paragraphs>
  <Slides>23</Slides>
  <Notes>4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5" baseType="lpstr">
      <vt:lpstr>ホワイト</vt:lpstr>
      <vt:lpstr>数式</vt:lpstr>
      <vt:lpstr>Extended Madden-Julian oscillation simulations by NICAM for the CINDY/DYNAMO period</vt:lpstr>
      <vt:lpstr>MJO in MIROC5 model</vt:lpstr>
      <vt:lpstr>PowerPoint プレゼンテーション</vt:lpstr>
      <vt:lpstr>PowerPoint プレゼンテーション</vt:lpstr>
      <vt:lpstr>CINDY/DYNAMO simulations</vt:lpstr>
      <vt:lpstr>CINDY/DYNAMO simulations</vt:lpstr>
      <vt:lpstr>Monthly mean?</vt:lpstr>
      <vt:lpstr>Monthly mean?</vt:lpstr>
      <vt:lpstr>Monthly mean?</vt:lpstr>
      <vt:lpstr>Hovmoller diagram</vt:lpstr>
      <vt:lpstr>RMM plot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RMM plot</vt:lpstr>
      <vt:lpstr>PowerPoint プレゼンテーション</vt:lpstr>
      <vt:lpstr>Sensitivity to SST (Fixed SST)</vt:lpstr>
      <vt:lpstr>Sensitivity to SST (initial anomaly)</vt:lpstr>
      <vt:lpstr>Sensitivity to SST (mixed layer)</vt:lpstr>
      <vt:lpstr>Sensitivity to SST (mixed layer)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Extended Madden-Julian oscillation simulations by NICAM for the CINDY/DYNAMO period</dc:title>
  <dc:creator>三浦 裕亮</dc:creator>
  <cp:lastModifiedBy>三浦 裕亮</cp:lastModifiedBy>
  <cp:revision>213</cp:revision>
  <dcterms:created xsi:type="dcterms:W3CDTF">2014-01-14T08:29:11Z</dcterms:created>
  <dcterms:modified xsi:type="dcterms:W3CDTF">2014-01-16T11:31:17Z</dcterms:modified>
</cp:coreProperties>
</file>