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3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4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5.xml" ContentType="application/vnd.openxmlformats-officedocument.presentationml.notesSlide+xml"/>
  <Override PartName="/ppt/embeddings/oleObject1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35" r:id="rId2"/>
    <p:sldMasterId id="2147483740" r:id="rId3"/>
    <p:sldMasterId id="2147483766" r:id="rId4"/>
    <p:sldMasterId id="2147483778" r:id="rId5"/>
    <p:sldMasterId id="2147483790" r:id="rId6"/>
    <p:sldMasterId id="2147483802" r:id="rId7"/>
    <p:sldMasterId id="2147483807" r:id="rId8"/>
    <p:sldMasterId id="2147483812" r:id="rId9"/>
  </p:sldMasterIdLst>
  <p:notesMasterIdLst>
    <p:notesMasterId r:id="rId45"/>
  </p:notesMasterIdLst>
  <p:sldIdLst>
    <p:sldId id="302" r:id="rId10"/>
    <p:sldId id="319" r:id="rId11"/>
    <p:sldId id="320" r:id="rId12"/>
    <p:sldId id="288" r:id="rId13"/>
    <p:sldId id="318" r:id="rId14"/>
    <p:sldId id="317" r:id="rId15"/>
    <p:sldId id="324" r:id="rId16"/>
    <p:sldId id="290" r:id="rId17"/>
    <p:sldId id="334" r:id="rId18"/>
    <p:sldId id="291" r:id="rId19"/>
    <p:sldId id="329" r:id="rId20"/>
    <p:sldId id="293" r:id="rId21"/>
    <p:sldId id="294" r:id="rId22"/>
    <p:sldId id="295" r:id="rId23"/>
    <p:sldId id="296" r:id="rId24"/>
    <p:sldId id="299" r:id="rId25"/>
    <p:sldId id="323" r:id="rId26"/>
    <p:sldId id="325" r:id="rId27"/>
    <p:sldId id="326" r:id="rId28"/>
    <p:sldId id="327" r:id="rId29"/>
    <p:sldId id="328" r:id="rId30"/>
    <p:sldId id="303" r:id="rId31"/>
    <p:sldId id="307" r:id="rId32"/>
    <p:sldId id="332" r:id="rId33"/>
    <p:sldId id="330" r:id="rId34"/>
    <p:sldId id="331" r:id="rId35"/>
    <p:sldId id="333" r:id="rId36"/>
    <p:sldId id="314" r:id="rId37"/>
    <p:sldId id="321" r:id="rId38"/>
    <p:sldId id="322" r:id="rId39"/>
    <p:sldId id="313" r:id="rId40"/>
    <p:sldId id="312" r:id="rId41"/>
    <p:sldId id="305" r:id="rId42"/>
    <p:sldId id="309" r:id="rId43"/>
    <p:sldId id="335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27B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1760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BE980-D3BA-4CD8-B77E-E1F24933F4AB}" type="datetimeFigureOut">
              <a:rPr lang="en-US" smtClean="0"/>
              <a:t>1/7/14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2CB98-15DE-4499-B057-9F211B6A2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18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76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35892" indent="-283035" defTabSz="913576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32142" indent="-226428" defTabSz="913576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84998" indent="-226428" defTabSz="913576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37855" indent="-226428" defTabSz="913576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0D16401-E024-904E-A50E-22432B5A1F31}" type="slidenum">
              <a:rPr lang="en-US" sz="1200" baseline="0"/>
              <a:pPr/>
              <a:t>1</a:t>
            </a:fld>
            <a:endParaRPr lang="en-US" sz="1200" baseline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latinLnBrk="0" hangingPunct="1">
              <a:spcBef>
                <a:spcPct val="0"/>
              </a:spcBef>
            </a:pPr>
            <a:endParaRPr lang="en-AU" sz="2400" baseline="30000">
              <a:latin typeface="Times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굴림" charset="0"/>
              <a:ea typeface="굴림" charset="0"/>
              <a:cs typeface="굴림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76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35892" indent="-283035" defTabSz="913576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32142" indent="-226428" defTabSz="913576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84998" indent="-226428" defTabSz="913576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37855" indent="-226428" defTabSz="913576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D226423-A22E-2D47-9C79-F618BB0C7496}" type="slidenum">
              <a:rPr lang="en-US" sz="1200" baseline="0">
                <a:solidFill>
                  <a:prstClr val="black"/>
                </a:solidFill>
              </a:rPr>
              <a:pPr/>
              <a:t>2</a:t>
            </a:fld>
            <a:endParaRPr lang="en-US" sz="1200" baseline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2CB98-15DE-4499-B057-9F211B6A22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1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76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35892" indent="-283035" defTabSz="913576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32142" indent="-226428" defTabSz="913576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84998" indent="-226428" defTabSz="913576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37855" indent="-226428" defTabSz="913576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0D16401-E024-904E-A50E-22432B5A1F31}" type="slidenum">
              <a:rPr lang="en-US" sz="1200" baseline="0">
                <a:solidFill>
                  <a:prstClr val="black"/>
                </a:solidFill>
              </a:rPr>
              <a:pPr/>
              <a:t>23</a:t>
            </a:fld>
            <a:endParaRPr lang="en-US" sz="1200" baseline="0">
              <a:solidFill>
                <a:prstClr val="black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latinLnBrk="0" hangingPunct="1">
              <a:spcBef>
                <a:spcPct val="0"/>
              </a:spcBef>
            </a:pPr>
            <a:endParaRPr lang="en-AU" sz="2400" baseline="30000">
              <a:latin typeface="Times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굴림" charset="0"/>
              <a:ea typeface="굴림" charset="0"/>
              <a:cs typeface="굴림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76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35892" indent="-283035" defTabSz="913576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32142" indent="-226428" defTabSz="913576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84998" indent="-226428" defTabSz="913576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37855" indent="-226428" defTabSz="913576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808486C-6199-5941-B345-0F45558D7561}" type="slidenum">
              <a:rPr lang="en-US" sz="1200" baseline="0">
                <a:solidFill>
                  <a:prstClr val="black"/>
                </a:solidFill>
              </a:rPr>
              <a:pPr/>
              <a:t>33</a:t>
            </a:fld>
            <a:endParaRPr lang="en-US" sz="1200" baseline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1600200"/>
            <a:ext cx="6858000" cy="1828800"/>
          </a:xfrm>
          <a:effectLst/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886200"/>
            <a:ext cx="6400800" cy="1752600"/>
          </a:xfrm>
          <a:effectLst/>
        </p:spPr>
        <p:txBody>
          <a:bodyPr/>
          <a:lstStyle>
            <a:lvl1pPr marL="0" indent="0" algn="r">
              <a:buFont typeface="Wingdings" pitchFamily="33" charset="2"/>
              <a:buNone/>
              <a:defRPr sz="2800" i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18F51-4FB0-A04B-8B33-10AB28E215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237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F70C2-F074-1846-AD67-B88AF7B728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18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CBBD0-B6D9-6B43-8ADD-AB60882A92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718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84BAA-F661-7242-B4D3-AB93D2EFA0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3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304-19FE-4F40-8CD7-E6F9544373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A2D69-158C-A642-A273-7FC9114EA1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8536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304-19FE-4F40-8CD7-E6F9544373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A2D69-158C-A642-A273-7FC9114EA1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6515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304-19FE-4F40-8CD7-E6F9544373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A2D69-158C-A642-A273-7FC9114EA1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5090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304-19FE-4F40-8CD7-E6F9544373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A2D69-158C-A642-A273-7FC9114EA1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881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304-19FE-4F40-8CD7-E6F9544373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A2D69-158C-A642-A273-7FC9114EA1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6530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304-19FE-4F40-8CD7-E6F9544373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A2D69-158C-A642-A273-7FC9114EA1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4339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304-19FE-4F40-8CD7-E6F9544373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A2D69-158C-A642-A273-7FC9114EA1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4347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304-19FE-4F40-8CD7-E6F9544373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A2D69-158C-A642-A273-7FC9114EA1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4805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304-19FE-4F40-8CD7-E6F9544373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A2D69-158C-A642-A273-7FC9114EA1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4447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304-19FE-4F40-8CD7-E6F9544373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A2D69-158C-A642-A273-7FC9114EA1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5207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304-19FE-4F40-8CD7-E6F9544373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A2D69-158C-A642-A273-7FC9114EA1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0846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A2415-7EB4-419D-9372-04D14022615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65389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7156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7532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40393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0764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9842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3897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8964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13198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35336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924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0172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950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22139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09014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54253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51934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8197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83862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54043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76664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00606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1586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93226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79977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80485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03588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38753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11903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94552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00236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45496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786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04772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1600200"/>
            <a:ext cx="6858000" cy="1828800"/>
          </a:xfrm>
          <a:effectLst/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886200"/>
            <a:ext cx="6400800" cy="1752600"/>
          </a:xfrm>
          <a:effectLst/>
        </p:spPr>
        <p:txBody>
          <a:bodyPr/>
          <a:lstStyle>
            <a:lvl1pPr marL="0" indent="0" algn="r">
              <a:buFont typeface="Wingdings" pitchFamily="33" charset="2"/>
              <a:buNone/>
              <a:defRPr sz="2800" i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67350-DE20-BE45-97BA-40F8BE2CCB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4001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25694-C183-EB4D-B496-9340D99832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938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BEF7E-8876-0042-BF82-33B4AAABB4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348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E9AE0-C3E8-D341-AC86-F018E8496F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565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1600200"/>
            <a:ext cx="6858000" cy="1828800"/>
          </a:xfrm>
          <a:effectLst/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886200"/>
            <a:ext cx="6400800" cy="1752600"/>
          </a:xfrm>
          <a:effectLst/>
        </p:spPr>
        <p:txBody>
          <a:bodyPr/>
          <a:lstStyle>
            <a:lvl1pPr marL="0" indent="0" algn="r">
              <a:buFont typeface="Wingdings" pitchFamily="33" charset="2"/>
              <a:buNone/>
              <a:defRPr sz="2800" i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67350-DE20-BE45-97BA-40F8BE2CCB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9297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25694-C183-EB4D-B496-9340D99832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48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BEF7E-8876-0042-BF82-33B4AAABB4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55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E9AE0-C3E8-D341-AC86-F018E8496F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4795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777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79174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1925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42335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79500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2195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61654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0849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86007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62197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751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theme" Target="../theme/theme7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5" Type="http://schemas.openxmlformats.org/officeDocument/2006/relationships/theme" Target="../theme/theme8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399" dir="162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162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8588" y="6462713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aseline="300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62713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aseline="300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38975" y="6462713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2B646C-C910-424E-93FB-F25179BDF060}" type="slidenum">
              <a:rPr lang="en-US" baseline="3000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aseline="300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84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  <a:ea typeface="ＭＳ Ｐゴシック" pitchFamily="33" charset="-128"/>
          <a:cs typeface="ＭＳ Ｐゴシック" pitchFamily="33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  <a:ea typeface="ＭＳ Ｐゴシック" pitchFamily="33" charset="-128"/>
          <a:cs typeface="ＭＳ Ｐゴシック" pitchFamily="33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  <a:ea typeface="ＭＳ Ｐゴシック" pitchFamily="33" charset="-128"/>
          <a:cs typeface="ＭＳ Ｐゴシック" pitchFamily="33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  <a:ea typeface="ＭＳ Ｐゴシック" pitchFamily="33" charset="-128"/>
          <a:cs typeface="ＭＳ Ｐゴシック" pitchFamily="33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33" charset="0"/>
          <a:ea typeface="ＭＳ Ｐゴシック" pitchFamily="33" charset="-128"/>
          <a:cs typeface="ＭＳ Ｐゴシック" pitchFamily="33" charset="-128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33" charset="0"/>
          <a:ea typeface="ＭＳ Ｐゴシック" pitchFamily="33" charset="-128"/>
          <a:cs typeface="ＭＳ Ｐゴシック" pitchFamily="33" charset="-128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33" charset="0"/>
          <a:ea typeface="ＭＳ Ｐゴシック" pitchFamily="33" charset="-128"/>
          <a:cs typeface="ＭＳ Ｐゴシック" pitchFamily="33" charset="-128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33" charset="0"/>
          <a:ea typeface="ＭＳ Ｐゴシック" pitchFamily="33" charset="-128"/>
          <a:cs typeface="ＭＳ Ｐゴシック" pitchFamily="3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40"/>
        </a:buClr>
        <a:buFont typeface="Wingdings" charset="0"/>
        <a:buChar char=""/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40"/>
        </a:buClr>
        <a:buFont typeface="Wingdings" charset="0"/>
        <a:buChar char=""/>
        <a:defRPr sz="2800">
          <a:solidFill>
            <a:schemeClr val="tx1"/>
          </a:solidFill>
          <a:latin typeface="Arial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40"/>
        </a:buClr>
        <a:buFont typeface="Wingdings" charset="0"/>
        <a:buChar char=""/>
        <a:defRPr sz="2400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800040"/>
        </a:buClr>
        <a:buFont typeface="Wingdings" charset="0"/>
        <a:buChar char=""/>
        <a:defRPr sz="2000">
          <a:solidFill>
            <a:schemeClr val="tx1"/>
          </a:solidFill>
          <a:latin typeface="Arial" charset="0"/>
          <a:ea typeface="ＭＳ Ｐゴシック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00040"/>
        </a:buClr>
        <a:buFont typeface="Wingdings" charset="0"/>
        <a:buChar char=""/>
        <a:defRPr sz="2000">
          <a:solidFill>
            <a:schemeClr val="tx1"/>
          </a:solidFill>
          <a:latin typeface="Arial" charset="0"/>
          <a:ea typeface="ＭＳ Ｐゴシック" charset="0"/>
          <a:cs typeface="Genev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40"/>
        </a:buClr>
        <a:buFont typeface="Wingdings" pitchFamily="33" charset="2"/>
        <a:buChar char="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40"/>
        </a:buClr>
        <a:buFont typeface="Wingdings" pitchFamily="33" charset="2"/>
        <a:buChar char="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40"/>
        </a:buClr>
        <a:buFont typeface="Wingdings" pitchFamily="33" charset="2"/>
        <a:buChar char="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40"/>
        </a:buClr>
        <a:buFont typeface="Wingdings" pitchFamily="33" charset="2"/>
        <a:buChar char="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28DD304-19FE-4F40-8CD7-E6F9544373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38A2D69-158C-A642-A273-7FC9114EA1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828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078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771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744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399" dir="162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162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8588" y="6462713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aseline="300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62713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aseline="300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38975" y="6462713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CB273B-5B24-A049-9D42-8F6F3E000674}" type="slidenum">
              <a:rPr lang="en-US" baseline="3000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aseline="300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28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  <a:ea typeface="ＭＳ Ｐゴシック" pitchFamily="33" charset="-128"/>
          <a:cs typeface="ＭＳ Ｐゴシック" pitchFamily="33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  <a:ea typeface="ＭＳ Ｐゴシック" pitchFamily="33" charset="-128"/>
          <a:cs typeface="ＭＳ Ｐゴシック" pitchFamily="33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  <a:ea typeface="ＭＳ Ｐゴシック" pitchFamily="33" charset="-128"/>
          <a:cs typeface="ＭＳ Ｐゴシック" pitchFamily="33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  <a:ea typeface="ＭＳ Ｐゴシック" pitchFamily="33" charset="-128"/>
          <a:cs typeface="ＭＳ Ｐゴシック" pitchFamily="33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33" charset="0"/>
          <a:ea typeface="ＭＳ Ｐゴシック" pitchFamily="33" charset="-128"/>
          <a:cs typeface="ＭＳ Ｐゴシック" pitchFamily="33" charset="-128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33" charset="0"/>
          <a:ea typeface="ＭＳ Ｐゴシック" pitchFamily="33" charset="-128"/>
          <a:cs typeface="ＭＳ Ｐゴシック" pitchFamily="33" charset="-128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33" charset="0"/>
          <a:ea typeface="ＭＳ Ｐゴシック" pitchFamily="33" charset="-128"/>
          <a:cs typeface="ＭＳ Ｐゴシック" pitchFamily="33" charset="-128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33" charset="0"/>
          <a:ea typeface="ＭＳ Ｐゴシック" pitchFamily="33" charset="-128"/>
          <a:cs typeface="ＭＳ Ｐゴシック" pitchFamily="3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40"/>
        </a:buClr>
        <a:buFont typeface="Wingdings" charset="0"/>
        <a:buChar char=""/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40"/>
        </a:buClr>
        <a:buFont typeface="Wingdings" charset="0"/>
        <a:buChar char=""/>
        <a:defRPr sz="2800">
          <a:solidFill>
            <a:schemeClr val="tx1"/>
          </a:solidFill>
          <a:latin typeface="Arial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40"/>
        </a:buClr>
        <a:buFont typeface="Wingdings" charset="0"/>
        <a:buChar char=""/>
        <a:defRPr sz="2400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800040"/>
        </a:buClr>
        <a:buFont typeface="Wingdings" charset="0"/>
        <a:buChar char=""/>
        <a:defRPr sz="2000">
          <a:solidFill>
            <a:schemeClr val="tx1"/>
          </a:solidFill>
          <a:latin typeface="Arial" charset="0"/>
          <a:ea typeface="ＭＳ Ｐゴシック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00040"/>
        </a:buClr>
        <a:buFont typeface="Wingdings" charset="0"/>
        <a:buChar char=""/>
        <a:defRPr sz="2000">
          <a:solidFill>
            <a:schemeClr val="tx1"/>
          </a:solidFill>
          <a:latin typeface="Arial" charset="0"/>
          <a:ea typeface="ＭＳ Ｐゴシック" charset="0"/>
          <a:cs typeface="Genev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40"/>
        </a:buClr>
        <a:buFont typeface="Wingdings" pitchFamily="33" charset="2"/>
        <a:buChar char="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40"/>
        </a:buClr>
        <a:buFont typeface="Wingdings" pitchFamily="33" charset="2"/>
        <a:buChar char="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40"/>
        </a:buClr>
        <a:buFont typeface="Wingdings" pitchFamily="33" charset="2"/>
        <a:buChar char="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40"/>
        </a:buClr>
        <a:buFont typeface="Wingdings" pitchFamily="33" charset="2"/>
        <a:buChar char="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399" dir="162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162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8588" y="6462713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aseline="300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62713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aseline="300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38975" y="6462713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CB273B-5B24-A049-9D42-8F6F3E000674}" type="slidenum">
              <a:rPr lang="en-US" baseline="3000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aseline="300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05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  <a:ea typeface="ＭＳ Ｐゴシック" pitchFamily="33" charset="-128"/>
          <a:cs typeface="ＭＳ Ｐゴシック" pitchFamily="33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  <a:ea typeface="ＭＳ Ｐゴシック" pitchFamily="33" charset="-128"/>
          <a:cs typeface="ＭＳ Ｐゴシック" pitchFamily="33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  <a:ea typeface="ＭＳ Ｐゴシック" pitchFamily="33" charset="-128"/>
          <a:cs typeface="ＭＳ Ｐゴシック" pitchFamily="33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  <a:ea typeface="ＭＳ Ｐゴシック" pitchFamily="33" charset="-128"/>
          <a:cs typeface="ＭＳ Ｐゴシック" pitchFamily="33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33" charset="0"/>
          <a:ea typeface="ＭＳ Ｐゴシック" pitchFamily="33" charset="-128"/>
          <a:cs typeface="ＭＳ Ｐゴシック" pitchFamily="33" charset="-128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33" charset="0"/>
          <a:ea typeface="ＭＳ Ｐゴシック" pitchFamily="33" charset="-128"/>
          <a:cs typeface="ＭＳ Ｐゴシック" pitchFamily="33" charset="-128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33" charset="0"/>
          <a:ea typeface="ＭＳ Ｐゴシック" pitchFamily="33" charset="-128"/>
          <a:cs typeface="ＭＳ Ｐゴシック" pitchFamily="33" charset="-128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33" charset="0"/>
          <a:ea typeface="ＭＳ Ｐゴシック" pitchFamily="33" charset="-128"/>
          <a:cs typeface="ＭＳ Ｐゴシック" pitchFamily="3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40"/>
        </a:buClr>
        <a:buFont typeface="Wingdings" charset="0"/>
        <a:buChar char=""/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40"/>
        </a:buClr>
        <a:buFont typeface="Wingdings" charset="0"/>
        <a:buChar char=""/>
        <a:defRPr sz="2800">
          <a:solidFill>
            <a:schemeClr val="tx1"/>
          </a:solidFill>
          <a:latin typeface="Arial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40"/>
        </a:buClr>
        <a:buFont typeface="Wingdings" charset="0"/>
        <a:buChar char=""/>
        <a:defRPr sz="2400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800040"/>
        </a:buClr>
        <a:buFont typeface="Wingdings" charset="0"/>
        <a:buChar char=""/>
        <a:defRPr sz="2000">
          <a:solidFill>
            <a:schemeClr val="tx1"/>
          </a:solidFill>
          <a:latin typeface="Arial" charset="0"/>
          <a:ea typeface="ＭＳ Ｐゴシック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00040"/>
        </a:buClr>
        <a:buFont typeface="Wingdings" charset="0"/>
        <a:buChar char=""/>
        <a:defRPr sz="2000">
          <a:solidFill>
            <a:schemeClr val="tx1"/>
          </a:solidFill>
          <a:latin typeface="Arial" charset="0"/>
          <a:ea typeface="ＭＳ Ｐゴシック" charset="0"/>
          <a:cs typeface="Genev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40"/>
        </a:buClr>
        <a:buFont typeface="Wingdings" pitchFamily="33" charset="2"/>
        <a:buChar char="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40"/>
        </a:buClr>
        <a:buFont typeface="Wingdings" pitchFamily="33" charset="2"/>
        <a:buChar char="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40"/>
        </a:buClr>
        <a:buFont typeface="Wingdings" pitchFamily="33" charset="2"/>
        <a:buChar char="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40"/>
        </a:buClr>
        <a:buFont typeface="Wingdings" pitchFamily="33" charset="2"/>
        <a:buChar char="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127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9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30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3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34.tiff"/><Relationship Id="rId5" Type="http://schemas.openxmlformats.org/officeDocument/2006/relationships/oleObject" Target="../embeddings/oleObject8.bin"/><Relationship Id="rId6" Type="http://schemas.openxmlformats.org/officeDocument/2006/relationships/image" Target="../media/image32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3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4" Type="http://schemas.openxmlformats.org/officeDocument/2006/relationships/oleObject" Target="../embeddings/oleObject10.bin"/><Relationship Id="rId5" Type="http://schemas.openxmlformats.org/officeDocument/2006/relationships/image" Target="../media/image33.e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35.emf"/><Relationship Id="rId8" Type="http://schemas.openxmlformats.org/officeDocument/2006/relationships/oleObject" Target="../embeddings/oleObject12.bin"/><Relationship Id="rId9" Type="http://schemas.openxmlformats.org/officeDocument/2006/relationships/image" Target="../media/image36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5.bin"/><Relationship Id="rId12" Type="http://schemas.openxmlformats.org/officeDocument/2006/relationships/image" Target="../media/image39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0.tiff"/><Relationship Id="rId4" Type="http://schemas.openxmlformats.org/officeDocument/2006/relationships/image" Target="../media/image41.tiff"/><Relationship Id="rId5" Type="http://schemas.openxmlformats.org/officeDocument/2006/relationships/image" Target="../media/image42.tiff"/><Relationship Id="rId6" Type="http://schemas.openxmlformats.org/officeDocument/2006/relationships/image" Target="../media/image43.tiff"/><Relationship Id="rId7" Type="http://schemas.openxmlformats.org/officeDocument/2006/relationships/oleObject" Target="../embeddings/oleObject13.bin"/><Relationship Id="rId8" Type="http://schemas.openxmlformats.org/officeDocument/2006/relationships/image" Target="../media/image32.emf"/><Relationship Id="rId9" Type="http://schemas.openxmlformats.org/officeDocument/2006/relationships/oleObject" Target="../embeddings/oleObject14.bin"/><Relationship Id="rId10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45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46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9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oleObject" Target="../embeddings/oleObject17.bin"/><Relationship Id="rId7" Type="http://schemas.openxmlformats.org/officeDocument/2006/relationships/image" Target="../media/image50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4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9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oleObject" Target="../embeddings/oleObject3.bin"/><Relationship Id="rId5" Type="http://schemas.openxmlformats.org/officeDocument/2006/relationships/image" Target="../media/image1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276600"/>
            <a:ext cx="9144000" cy="609600"/>
          </a:xfrm>
          <a:effectLst>
            <a:outerShdw blurRad="50800" dist="25399" dir="16200000" algn="ctr" rotWithShape="0">
              <a:srgbClr val="FFFFFF">
                <a:alpha val="75000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en-US" sz="3600" i="0" dirty="0">
                <a:latin typeface="Calibri"/>
                <a:cs typeface="Calibri"/>
              </a:rPr>
              <a:t/>
            </a:r>
            <a:br>
              <a:rPr lang="en-US" sz="3600" i="0" dirty="0">
                <a:latin typeface="Calibri"/>
                <a:cs typeface="Calibri"/>
              </a:rPr>
            </a:br>
            <a:r>
              <a:rPr lang="en-US" sz="3600" i="0" dirty="0">
                <a:latin typeface="Calibri"/>
                <a:cs typeface="Calibri"/>
              </a:rPr>
              <a:t>Process-oriented model diagnostics based on the moisture and MSE budgets </a:t>
            </a:r>
            <a:r>
              <a:rPr lang="en-US" sz="3600" i="0" dirty="0" smtClean="0">
                <a:latin typeface="Calibri"/>
                <a:cs typeface="Calibri"/>
              </a:rPr>
              <a:t/>
            </a:r>
            <a:br>
              <a:rPr lang="en-US" sz="3600" i="0" dirty="0" smtClean="0">
                <a:latin typeface="Calibri"/>
                <a:cs typeface="Calibri"/>
              </a:rPr>
            </a:br>
            <a:r>
              <a:rPr lang="en-US" sz="2400" i="0" dirty="0" smtClean="0">
                <a:latin typeface="Calibri"/>
                <a:cs typeface="Calibri"/>
              </a:rPr>
              <a:t/>
            </a:r>
            <a:br>
              <a:rPr lang="en-US" sz="2400" i="0" dirty="0" smtClean="0">
                <a:latin typeface="Calibri"/>
                <a:cs typeface="Calibri"/>
              </a:rPr>
            </a:br>
            <a:r>
              <a:rPr lang="en-US" sz="2400" i="0" dirty="0" smtClean="0">
                <a:latin typeface="Calibri"/>
                <a:cs typeface="Calibri"/>
              </a:rPr>
              <a:t>Eric D. Maloney</a:t>
            </a:r>
            <a:br>
              <a:rPr lang="en-US" sz="2400" i="0" dirty="0" smtClean="0">
                <a:latin typeface="Calibri"/>
                <a:cs typeface="Calibri"/>
              </a:rPr>
            </a:br>
            <a:r>
              <a:rPr lang="en-US" sz="2400" i="0" dirty="0" smtClean="0">
                <a:latin typeface="Calibri"/>
                <a:cs typeface="Calibri"/>
              </a:rPr>
              <a:t>Walter Hannah, Brandon </a:t>
            </a:r>
            <a:r>
              <a:rPr lang="en-US" sz="2400" i="0" dirty="0" err="1" smtClean="0">
                <a:latin typeface="Calibri"/>
                <a:cs typeface="Calibri"/>
              </a:rPr>
              <a:t>Wolding</a:t>
            </a:r>
            <a:r>
              <a:rPr lang="en-US" sz="2400" i="0" dirty="0" smtClean="0">
                <a:latin typeface="Calibri"/>
                <a:cs typeface="Calibri"/>
              </a:rPr>
              <a:t>, Jim Benedict </a:t>
            </a:r>
            <a:br>
              <a:rPr lang="en-US" sz="2400" i="0" dirty="0" smtClean="0">
                <a:latin typeface="Calibri"/>
                <a:cs typeface="Calibri"/>
              </a:rPr>
            </a:br>
            <a:r>
              <a:rPr lang="en-US" sz="2400" i="0" dirty="0" smtClean="0">
                <a:latin typeface="Calibri"/>
                <a:cs typeface="Calibri"/>
              </a:rPr>
              <a:t/>
            </a:r>
            <a:br>
              <a:rPr lang="en-US" sz="2400" i="0" dirty="0" smtClean="0">
                <a:latin typeface="Calibri"/>
                <a:cs typeface="Calibri"/>
              </a:rPr>
            </a:br>
            <a:r>
              <a:rPr lang="en-US" sz="2400" i="0" dirty="0" smtClean="0">
                <a:latin typeface="Calibri"/>
                <a:cs typeface="Calibri"/>
              </a:rPr>
              <a:t>Colorado State University</a:t>
            </a:r>
            <a:br>
              <a:rPr lang="en-US" sz="2400" i="0" dirty="0" smtClean="0">
                <a:latin typeface="Calibri"/>
                <a:cs typeface="Calibri"/>
              </a:rPr>
            </a:br>
            <a:r>
              <a:rPr lang="en-US" sz="2400" i="0" dirty="0">
                <a:latin typeface="Calibri"/>
                <a:cs typeface="Calibri"/>
              </a:rPr>
              <a:t/>
            </a:r>
            <a:br>
              <a:rPr lang="en-US" sz="2400" i="0" dirty="0">
                <a:latin typeface="Calibri"/>
                <a:cs typeface="Calibri"/>
              </a:rPr>
            </a:br>
            <a:r>
              <a:rPr lang="en-US" sz="2400" i="0" dirty="0" smtClean="0">
                <a:latin typeface="Calibri"/>
                <a:cs typeface="Calibri"/>
              </a:rPr>
              <a:t>Others contributors: Adam </a:t>
            </a:r>
            <a:r>
              <a:rPr lang="en-US" sz="2400" i="0" dirty="0" err="1" smtClean="0">
                <a:latin typeface="Calibri"/>
                <a:cs typeface="Calibri"/>
              </a:rPr>
              <a:t>Sobel</a:t>
            </a:r>
            <a:r>
              <a:rPr lang="en-US" sz="2400" i="0" dirty="0" smtClean="0">
                <a:latin typeface="Calibri"/>
                <a:cs typeface="Calibri"/>
              </a:rPr>
              <a:t>, </a:t>
            </a:r>
            <a:r>
              <a:rPr lang="en-US" sz="2400" i="0" dirty="0" err="1" smtClean="0">
                <a:latin typeface="Calibri"/>
                <a:cs typeface="Calibri"/>
              </a:rPr>
              <a:t>Dargan</a:t>
            </a:r>
            <a:r>
              <a:rPr lang="en-US" sz="2400" i="0" dirty="0" smtClean="0">
                <a:latin typeface="Calibri"/>
                <a:cs typeface="Calibri"/>
              </a:rPr>
              <a:t> </a:t>
            </a:r>
            <a:r>
              <a:rPr lang="en-US" sz="2400" i="0" dirty="0" err="1" smtClean="0">
                <a:latin typeface="Calibri"/>
                <a:cs typeface="Calibri"/>
              </a:rPr>
              <a:t>Frierson</a:t>
            </a:r>
            <a:r>
              <a:rPr lang="en-US" sz="2400" i="0" dirty="0" smtClean="0">
                <a:latin typeface="Calibri"/>
                <a:cs typeface="Calibri"/>
              </a:rPr>
              <a:t>, </a:t>
            </a:r>
            <a:r>
              <a:rPr lang="en-US" sz="2400" i="0" dirty="0" err="1" smtClean="0">
                <a:latin typeface="Calibri"/>
                <a:cs typeface="Calibri"/>
              </a:rPr>
              <a:t>Daehyun</a:t>
            </a:r>
            <a:r>
              <a:rPr lang="en-US" sz="2400" i="0" dirty="0" smtClean="0">
                <a:latin typeface="Calibri"/>
                <a:cs typeface="Calibri"/>
              </a:rPr>
              <a:t> Kim</a:t>
            </a:r>
            <a:br>
              <a:rPr lang="en-US" sz="2400" i="0" dirty="0" smtClean="0">
                <a:latin typeface="Calibri"/>
                <a:cs typeface="Calibri"/>
              </a:rPr>
            </a:br>
            <a:r>
              <a:rPr lang="en-US" sz="2400" i="0" dirty="0">
                <a:latin typeface="Calibri"/>
                <a:cs typeface="Calibri"/>
              </a:rPr>
              <a:t/>
            </a:r>
            <a:br>
              <a:rPr lang="en-US" sz="2400" i="0" dirty="0">
                <a:latin typeface="Calibri"/>
                <a:cs typeface="Calibri"/>
              </a:rPr>
            </a:br>
            <a:r>
              <a:rPr lang="en-US" sz="2400" i="0" dirty="0" smtClean="0">
                <a:latin typeface="Calibri"/>
                <a:cs typeface="Calibri"/>
              </a:rPr>
              <a:t/>
            </a:r>
            <a:br>
              <a:rPr lang="en-US" sz="2400" i="0" dirty="0" smtClean="0">
                <a:latin typeface="Calibri"/>
                <a:cs typeface="Calibri"/>
              </a:rPr>
            </a:br>
            <a:r>
              <a:rPr lang="en-US" sz="2400" i="0" dirty="0" smtClean="0">
                <a:latin typeface="Calibri"/>
                <a:cs typeface="Calibri"/>
              </a:rPr>
              <a:t>Sponsors: NSF Climate and Large-Scale Dynamics</a:t>
            </a:r>
            <a:br>
              <a:rPr lang="en-US" sz="2400" i="0" dirty="0" smtClean="0">
                <a:latin typeface="Calibri"/>
                <a:cs typeface="Calibri"/>
              </a:rPr>
            </a:br>
            <a:r>
              <a:rPr lang="en-US" sz="2400" i="0" dirty="0" smtClean="0">
                <a:latin typeface="Calibri"/>
                <a:cs typeface="Calibri"/>
              </a:rPr>
              <a:t>NOAA MAPP</a:t>
            </a:r>
            <a:endParaRPr lang="en-US" sz="2400" i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37912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37159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Vertical Component of GMS (</a:t>
            </a:r>
            <a:r>
              <a:rPr lang="en-US" sz="3600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G</a:t>
            </a:r>
            <a:r>
              <a:rPr lang="en-US" sz="3600" baseline="-25000" dirty="0" err="1" smtClean="0">
                <a:solidFill>
                  <a:srgbClr val="FFFFFF"/>
                </a:solidFill>
              </a:rPr>
              <a:t>v</a:t>
            </a:r>
            <a:r>
              <a:rPr lang="en-US" sz="3600" dirty="0" smtClean="0">
                <a:solidFill>
                  <a:srgbClr val="FFFFFF"/>
                </a:solidFill>
              </a:rPr>
              <a:t>) Versus </a:t>
            </a:r>
            <a:br>
              <a:rPr lang="en-US" sz="3600" dirty="0" smtClean="0">
                <a:solidFill>
                  <a:srgbClr val="FFFFFF"/>
                </a:solidFill>
              </a:rPr>
            </a:br>
            <a:r>
              <a:rPr lang="en-US" sz="3600" dirty="0" smtClean="0">
                <a:solidFill>
                  <a:srgbClr val="FFFFFF"/>
                </a:solidFill>
              </a:rPr>
              <a:t>Model MJO Skill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57200" y="5486400"/>
            <a:ext cx="7924800" cy="1325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Three sets of good-bad MJO model pairs, 10 </a:t>
            </a:r>
            <a:r>
              <a:rPr lang="en-US" dirty="0" err="1" smtClean="0"/>
              <a:t>yr</a:t>
            </a:r>
            <a:r>
              <a:rPr lang="en-US" dirty="0" smtClean="0"/>
              <a:t> simulations.</a:t>
            </a:r>
          </a:p>
          <a:p>
            <a:r>
              <a:rPr lang="en-US" dirty="0" smtClean="0"/>
              <a:t>Models with “good” MJOs have low to negative GMS.</a:t>
            </a:r>
          </a:p>
          <a:p>
            <a:r>
              <a:rPr lang="en-US" dirty="0" smtClean="0"/>
              <a:t>ERA-I has GMS of about 0.025 and E-W ratio of 2.5.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41910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Benedict et al. (2014)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 descr="gms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7800"/>
            <a:ext cx="4204411" cy="389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20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37159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9036424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Vertical Component of GMS (</a:t>
            </a:r>
            <a:r>
              <a:rPr lang="en-US" sz="3600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G</a:t>
            </a:r>
            <a:r>
              <a:rPr lang="en-US" sz="3600" baseline="-25000" dirty="0" err="1" smtClean="0">
                <a:solidFill>
                  <a:srgbClr val="FFFFFF"/>
                </a:solidFill>
              </a:rPr>
              <a:t>v</a:t>
            </a:r>
            <a:r>
              <a:rPr lang="en-US" sz="3600" dirty="0" smtClean="0">
                <a:solidFill>
                  <a:srgbClr val="FFFFFF"/>
                </a:solidFill>
              </a:rPr>
              <a:t>) Versus </a:t>
            </a:r>
            <a:br>
              <a:rPr lang="en-US" sz="3600" dirty="0" smtClean="0">
                <a:solidFill>
                  <a:srgbClr val="FFFFFF"/>
                </a:solidFill>
              </a:rPr>
            </a:br>
            <a:r>
              <a:rPr lang="en-US" sz="3600" dirty="0" smtClean="0">
                <a:solidFill>
                  <a:srgbClr val="FFFFFF"/>
                </a:solidFill>
              </a:rPr>
              <a:t>Boreal Summer East </a:t>
            </a:r>
            <a:r>
              <a:rPr lang="en-US" sz="3600" dirty="0" smtClean="0">
                <a:solidFill>
                  <a:srgbClr val="FFFFFF"/>
                </a:solidFill>
              </a:rPr>
              <a:t>Pacific Leading Mode Amplitude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46705" y="5696325"/>
            <a:ext cx="79248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Models have significant spread of leading mode amplitudes</a:t>
            </a:r>
          </a:p>
          <a:p>
            <a:r>
              <a:rPr lang="en-US" dirty="0" smtClean="0"/>
              <a:t>VGMS lower in models with stronger variability.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4381" y="533509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Maloney et al. (2014)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 descr="scatter.gm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155" y="1523412"/>
            <a:ext cx="4142740" cy="4187190"/>
          </a:xfrm>
          <a:prstGeom prst="rect">
            <a:avLst/>
          </a:prstGeom>
        </p:spPr>
      </p:pic>
      <p:pic>
        <p:nvPicPr>
          <p:cNvPr id="5" name="Picture 4" descr="amplitude.ceof cop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07" y="1453841"/>
            <a:ext cx="3831336" cy="2194560"/>
          </a:xfrm>
          <a:prstGeom prst="rect">
            <a:avLst/>
          </a:prstGeom>
        </p:spPr>
      </p:pic>
      <p:pic>
        <p:nvPicPr>
          <p:cNvPr id="6" name="Picture 5" descr="phase.ceof copy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12" y="3616595"/>
            <a:ext cx="3876142" cy="17940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4479" y="1406500"/>
            <a:ext cx="2774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Leading complex EOF mode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74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19050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02834" cy="18678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1981200"/>
            <a:ext cx="4532684" cy="4675320"/>
          </a:xfrm>
          <a:prstGeom prst="rect">
            <a:avLst/>
          </a:prstGeom>
        </p:spPr>
      </p:pic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3810000" y="533400"/>
            <a:ext cx="4876800" cy="1143000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>
                <a:solidFill>
                  <a:srgbClr val="FFFFFF"/>
                </a:solidFill>
              </a:rPr>
              <a:t>Hindcasts</a:t>
            </a:r>
            <a:r>
              <a:rPr lang="en-US" sz="3600" dirty="0" smtClean="0">
                <a:solidFill>
                  <a:srgbClr val="FFFFFF"/>
                </a:solidFill>
              </a:rPr>
              <a:t> During DYNAMO Period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09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CAM5 Hindcast setup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5278"/>
            <a:ext cx="8229600" cy="54759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CESM 1.0.4</a:t>
            </a:r>
          </a:p>
          <a:p>
            <a:pPr lvl="1"/>
            <a:r>
              <a:rPr lang="en-US" sz="2000" dirty="0" smtClean="0"/>
              <a:t>FV dynamical core</a:t>
            </a:r>
          </a:p>
          <a:p>
            <a:pPr lvl="1"/>
            <a:r>
              <a:rPr lang="en-US" sz="2000" dirty="0"/>
              <a:t>0.9° x 1.25° </a:t>
            </a:r>
            <a:r>
              <a:rPr lang="en-US" sz="2000" dirty="0" smtClean="0"/>
              <a:t>horizontal resolution</a:t>
            </a:r>
          </a:p>
          <a:p>
            <a:pPr lvl="1"/>
            <a:r>
              <a:rPr lang="en-US" sz="2000" dirty="0" smtClean="0"/>
              <a:t>30 vertical levels</a:t>
            </a:r>
          </a:p>
          <a:p>
            <a:pPr lvl="1"/>
            <a:r>
              <a:rPr lang="en-US" sz="2000" dirty="0" smtClean="0"/>
              <a:t>MG microphysics			</a:t>
            </a:r>
            <a:r>
              <a:rPr lang="en-US" sz="1400" dirty="0" smtClean="0"/>
              <a:t>(Morrison and </a:t>
            </a:r>
            <a:r>
              <a:rPr lang="en-US" sz="1400" dirty="0" err="1" smtClean="0"/>
              <a:t>Gettelman</a:t>
            </a:r>
            <a:r>
              <a:rPr lang="en-US" sz="1400" dirty="0" smtClean="0"/>
              <a:t> 2008)</a:t>
            </a:r>
            <a:endParaRPr lang="en-US" sz="2000" dirty="0" smtClean="0"/>
          </a:p>
          <a:p>
            <a:pPr lvl="1"/>
            <a:r>
              <a:rPr lang="en-US" sz="2000" dirty="0" smtClean="0"/>
              <a:t>UW shallow convection scheme	</a:t>
            </a:r>
            <a:r>
              <a:rPr lang="en-US" sz="1400" dirty="0" smtClean="0"/>
              <a:t>(Park and Bretherton 2009a)</a:t>
            </a:r>
          </a:p>
          <a:p>
            <a:pPr lvl="1"/>
            <a:r>
              <a:rPr lang="en-US" sz="2000" dirty="0" smtClean="0"/>
              <a:t>UW moist turbulence scheme		</a:t>
            </a:r>
            <a:r>
              <a:rPr lang="en-US" sz="1400" dirty="0" smtClean="0"/>
              <a:t>(</a:t>
            </a:r>
            <a:r>
              <a:rPr lang="en-US" sz="1400" dirty="0"/>
              <a:t>Park and Bretherton </a:t>
            </a:r>
            <a:r>
              <a:rPr lang="en-US" sz="1400" dirty="0" smtClean="0"/>
              <a:t>2009b)</a:t>
            </a:r>
          </a:p>
          <a:p>
            <a:pPr lvl="1"/>
            <a:r>
              <a:rPr lang="en-US" sz="2000" dirty="0" smtClean="0"/>
              <a:t>ZM deep convection w/dilute CAPE	</a:t>
            </a:r>
            <a:r>
              <a:rPr lang="en-US" sz="1400" dirty="0" smtClean="0"/>
              <a:t>(Zhang and McFarlane 1995, Neale et al. 2008)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Hindcast</a:t>
            </a:r>
          </a:p>
          <a:p>
            <a:pPr lvl="1"/>
            <a:r>
              <a:rPr lang="en-US" sz="2000" dirty="0" smtClean="0"/>
              <a:t>Initial conditions created from ECMWF operational analysis</a:t>
            </a:r>
          </a:p>
          <a:p>
            <a:pPr lvl="1"/>
            <a:r>
              <a:rPr lang="en-US" sz="2000" dirty="0" smtClean="0"/>
              <a:t>Simulations lasted 20-days starting </a:t>
            </a:r>
            <a:br>
              <a:rPr lang="en-US" sz="2000" dirty="0" smtClean="0"/>
            </a:br>
            <a:r>
              <a:rPr lang="en-US" sz="2000" dirty="0" smtClean="0"/>
              <a:t>every 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day from 01 Oct – 15 Dec, 2011</a:t>
            </a:r>
          </a:p>
          <a:p>
            <a:pPr lvl="1"/>
            <a:r>
              <a:rPr lang="en-US" sz="2000" dirty="0"/>
              <a:t>3 </a:t>
            </a:r>
            <a:r>
              <a:rPr lang="en-US" sz="2000" dirty="0" smtClean="0"/>
              <a:t>configurations were used with different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values of entrainment used in the </a:t>
            </a:r>
            <a:br>
              <a:rPr lang="en-US" sz="2000" dirty="0" smtClean="0"/>
            </a:br>
            <a:r>
              <a:rPr lang="en-US" sz="2000" dirty="0" smtClean="0"/>
              <a:t>dilute CAPE calculation (e.g. see Klein et al. 2012)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400349"/>
              </p:ext>
            </p:extLst>
          </p:nvPr>
        </p:nvGraphicFramePr>
        <p:xfrm>
          <a:off x="6324600" y="5029200"/>
          <a:ext cx="2601870" cy="166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{6E25E649-3F16-4E02-A733-19D2CDBF48F0}</a:tableStyleId>
              </a:tblPr>
              <a:tblGrid>
                <a:gridCol w="1175038"/>
                <a:gridCol w="1426832"/>
              </a:tblGrid>
              <a:tr h="46110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Simulation</a:t>
                      </a:r>
                      <a:endParaRPr lang="en-US" sz="1600" b="0" dirty="0">
                        <a:latin typeface="Cambria"/>
                        <a:cs typeface="Cambria"/>
                      </a:endParaRPr>
                    </a:p>
                  </a:txBody>
                  <a:tcPr marL="74815" marR="74815" marT="55880" marB="55880"/>
                </a:tc>
                <a:tc>
                  <a:txBody>
                    <a:bodyPr/>
                    <a:lstStyle/>
                    <a:p>
                      <a:pPr marL="0" marR="0" indent="0" algn="ctr" defTabSz="208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Entrainment </a:t>
                      </a:r>
                      <a:r>
                        <a:rPr lang="en-US" sz="1600" dirty="0" smtClean="0"/>
                        <a:t>[km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b="0" dirty="0" smtClean="0">
                        <a:latin typeface="Cambria"/>
                        <a:cs typeface="Cambria"/>
                      </a:endParaRPr>
                    </a:p>
                  </a:txBody>
                  <a:tcPr marL="74815" marR="74815" marT="55880" marB="55880"/>
                </a:tc>
              </a:tr>
              <a:tr h="25425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ZM_0.2</a:t>
                      </a:r>
                      <a:endParaRPr lang="en-US" sz="1600" dirty="0">
                        <a:latin typeface="Cambria"/>
                        <a:cs typeface="Cambria"/>
                      </a:endParaRPr>
                    </a:p>
                  </a:txBody>
                  <a:tcPr marL="74815" marR="74815" marT="55880" marB="5588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          0.2</a:t>
                      </a:r>
                      <a:endParaRPr lang="en-US" sz="1600" baseline="30000" dirty="0">
                        <a:latin typeface="Cambria"/>
                        <a:cs typeface="Cambria"/>
                      </a:endParaRPr>
                    </a:p>
                  </a:txBody>
                  <a:tcPr marL="74815" marR="74815" marT="55880" marB="55880"/>
                </a:tc>
              </a:tr>
              <a:tr h="25425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cs typeface="+mn-cs"/>
                        </a:rPr>
                        <a:t>ZM_1.0</a:t>
                      </a:r>
                      <a:endParaRPr lang="en-US" sz="1600" dirty="0">
                        <a:latin typeface="Cambria"/>
                        <a:cs typeface="Cambria"/>
                      </a:endParaRPr>
                    </a:p>
                  </a:txBody>
                  <a:tcPr marL="74815" marR="74815" marT="55880" marB="55880"/>
                </a:tc>
                <a:tc>
                  <a:txBody>
                    <a:bodyPr/>
                    <a:lstStyle/>
                    <a:p>
                      <a:pPr marL="0" marR="0" indent="0" algn="l" defTabSz="208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          1.0</a:t>
                      </a:r>
                      <a:endParaRPr lang="en-US" sz="1600" baseline="30000" dirty="0" smtClean="0">
                        <a:latin typeface="Cambria"/>
                        <a:cs typeface="Cambria"/>
                      </a:endParaRPr>
                    </a:p>
                  </a:txBody>
                  <a:tcPr marL="74815" marR="74815" marT="55880" marB="55880"/>
                </a:tc>
              </a:tr>
              <a:tr h="25425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ZM_2.0</a:t>
                      </a:r>
                      <a:endParaRPr lang="en-US" sz="1600" dirty="0">
                        <a:latin typeface="Cambria"/>
                        <a:cs typeface="Cambria"/>
                      </a:endParaRPr>
                    </a:p>
                  </a:txBody>
                  <a:tcPr marL="74815" marR="74815" marT="55880" marB="55880"/>
                </a:tc>
                <a:tc>
                  <a:txBody>
                    <a:bodyPr/>
                    <a:lstStyle/>
                    <a:p>
                      <a:pPr marL="0" marR="0" indent="0" algn="l" defTabSz="208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          2.0</a:t>
                      </a:r>
                      <a:endParaRPr lang="en-US" sz="1600" baseline="30000" dirty="0" smtClean="0">
                        <a:latin typeface="Cambria"/>
                        <a:cs typeface="Cambria"/>
                      </a:endParaRPr>
                    </a:p>
                  </a:txBody>
                  <a:tcPr marL="74815" marR="74815" marT="55880" marB="5588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1808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15" t="4205" r="15094"/>
          <a:stretch/>
        </p:blipFill>
        <p:spPr>
          <a:xfrm>
            <a:off x="2971800" y="2133600"/>
            <a:ext cx="5959490" cy="26435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0" y="1905000"/>
            <a:ext cx="768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TRMM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153722" y="1804910"/>
            <a:ext cx="1905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Highest Entrainment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767984" y="1812546"/>
            <a:ext cx="821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Default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7190427" y="1812546"/>
            <a:ext cx="1867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Lowest Entrainment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724362"/>
            <a:ext cx="31537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lower entrainment leads to less coherent precipitation variability and weaker MJO amplitude at longer lead times</a:t>
            </a:r>
            <a:endParaRPr lang="en-US" sz="2000" dirty="0"/>
          </a:p>
        </p:txBody>
      </p:sp>
      <p:cxnSp>
        <p:nvCxnSpPr>
          <p:cNvPr id="28" name="Straight Connector 27"/>
          <p:cNvCxnSpPr/>
          <p:nvPr/>
        </p:nvCxnSpPr>
        <p:spPr>
          <a:xfrm flipH="1" flipV="1">
            <a:off x="3352800" y="5486400"/>
            <a:ext cx="4898484" cy="2986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8229600" y="4724400"/>
            <a:ext cx="1" cy="7620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te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09800"/>
            <a:ext cx="2078598" cy="21578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white"/>
                </a:solidFill>
                <a:ea typeface="+mj-ea"/>
                <a:cs typeface="+mj-cs"/>
              </a:rPr>
              <a:t>Forecasts at One-Week Lead Time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86000" y="59436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Stronger MSE anomalies maintained in the higher entrainment runs as well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232644" y="1502453"/>
            <a:ext cx="305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Hannah and 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Maloney (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2014)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5479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895600"/>
            <a:ext cx="335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Lowering the entrainment parameter has a dramatic effect on RMM skill scores</a:t>
            </a:r>
          </a:p>
          <a:p>
            <a:endParaRPr lang="en-US" sz="2000" dirty="0"/>
          </a:p>
          <a:p>
            <a:r>
              <a:rPr lang="en-US" sz="2000" dirty="0"/>
              <a:t>The models skill saturates at larger entrainment values</a:t>
            </a:r>
          </a:p>
        </p:txBody>
      </p:sp>
      <p:pic>
        <p:nvPicPr>
          <p:cNvPr id="8" name="Picture 7" descr="RMM.skil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6" t="4959" r="14609"/>
          <a:stretch/>
        </p:blipFill>
        <p:spPr>
          <a:xfrm>
            <a:off x="3807630" y="1117456"/>
            <a:ext cx="4842305" cy="52577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5400" y="1371600"/>
            <a:ext cx="229262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Higher Entrainment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Lower Entrainment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276600" y="2133600"/>
            <a:ext cx="33528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352800" y="1600200"/>
            <a:ext cx="29718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white"/>
                </a:solidFill>
                <a:ea typeface="+mj-ea"/>
                <a:cs typeface="+mj-cs"/>
              </a:rPr>
              <a:t>Higher Entrainment=Better Skill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6606" y="5113169"/>
            <a:ext cx="305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Hannah and Maloney (2014)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1167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alter1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30" y="1342292"/>
            <a:ext cx="6059424" cy="5486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815" y="1600200"/>
            <a:ext cx="3288726" cy="48504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 smtClean="0"/>
              <a:t>The mean VGMS over the equatorial Indian Ocean shows a systematic reduction as entrainment is enhanced, which follows the improvement of the MJO amplitude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However, the value of VGMS is unrealistic.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Effective VGMS however that includes </a:t>
            </a:r>
            <a:r>
              <a:rPr lang="en-US" sz="2000" dirty="0" err="1" smtClean="0"/>
              <a:t>radiative</a:t>
            </a:r>
            <a:r>
              <a:rPr lang="en-US" sz="2000" dirty="0" smtClean="0"/>
              <a:t> feedbacks is commensurate between models and obs.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white"/>
                </a:solidFill>
                <a:ea typeface="+mj-ea"/>
                <a:cs typeface="+mj-cs"/>
              </a:rPr>
              <a:t>Mean  GMS vs. Standard </a:t>
            </a:r>
          </a:p>
          <a:p>
            <a:pPr algn="ctr"/>
            <a:r>
              <a:rPr lang="en-US" sz="4400" dirty="0" smtClean="0">
                <a:solidFill>
                  <a:prstClr val="white"/>
                </a:solidFill>
                <a:ea typeface="+mj-ea"/>
                <a:cs typeface="+mj-cs"/>
              </a:rPr>
              <a:t>Deviation of MSE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67200" y="1676400"/>
            <a:ext cx="404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baseline="-25000" dirty="0" err="1" smtClean="0"/>
              <a:t>h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6553200" y="304800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baseline="-25000" dirty="0" err="1"/>
              <a:t>v</a:t>
            </a:r>
            <a:endParaRPr lang="en-US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5638800" y="3048000"/>
            <a:ext cx="38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53278" y="6015849"/>
            <a:ext cx="305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Hannah and Maloney (2014)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8545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815" y="1600200"/>
            <a:ext cx="3288726" cy="4850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Too severe a reduction in VGMS compensates for </a:t>
            </a:r>
            <a:r>
              <a:rPr lang="en-US" sz="2000" dirty="0" err="1" smtClean="0"/>
              <a:t>radiative</a:t>
            </a:r>
            <a:r>
              <a:rPr lang="en-US" sz="2000" dirty="0" smtClean="0"/>
              <a:t> feedbacks in CAM5 that are too weak in all </a:t>
            </a:r>
            <a:r>
              <a:rPr lang="en-US" sz="2000" dirty="0" smtClean="0"/>
              <a:t>simulations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Similar to result recently found by </a:t>
            </a:r>
            <a:r>
              <a:rPr lang="en-US" sz="2000" dirty="0" err="1" smtClean="0"/>
              <a:t>Daehyun</a:t>
            </a:r>
            <a:r>
              <a:rPr lang="en-US" sz="2000" dirty="0" smtClean="0"/>
              <a:t> Kim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prstClr val="white"/>
                </a:solidFill>
                <a:ea typeface="+mj-ea"/>
                <a:cs typeface="+mj-cs"/>
              </a:rPr>
              <a:t>Radiative</a:t>
            </a:r>
            <a:r>
              <a:rPr lang="en-US" sz="4400" dirty="0" smtClean="0">
                <a:solidFill>
                  <a:prstClr val="white"/>
                </a:solidFill>
                <a:ea typeface="+mj-ea"/>
                <a:cs typeface="+mj-cs"/>
              </a:rPr>
              <a:t> Feedbacks in CAM5 Too Weak</a:t>
            </a:r>
            <a:endParaRPr lang="en-US" dirty="0"/>
          </a:p>
        </p:txBody>
      </p:sp>
      <p:pic>
        <p:nvPicPr>
          <p:cNvPr id="4" name="Picture 3" descr="walter2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00200"/>
            <a:ext cx="6196584" cy="5044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92154" y="275492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3139" y="4346942"/>
            <a:ext cx="305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Hannah and Maloney (2014)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133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814" y="1600200"/>
            <a:ext cx="8354585" cy="4850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Under WTG the vertical MSE advection can be rewritten: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Hence, under WTG effective VGMS provides measure of the cancellation of condensational drying and vertical moisture advection. 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white"/>
                </a:solidFill>
                <a:ea typeface="+mj-ea"/>
                <a:cs typeface="+mj-cs"/>
              </a:rPr>
              <a:t>Relationship Between MSE and Moistures Under </a:t>
            </a:r>
            <a:r>
              <a:rPr lang="en-US" sz="4400" dirty="0" smtClean="0">
                <a:solidFill>
                  <a:prstClr val="white"/>
                </a:solidFill>
                <a:ea typeface="+mj-ea"/>
                <a:cs typeface="+mj-cs"/>
              </a:rPr>
              <a:t>WTG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492154" y="275492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231399"/>
              </p:ext>
            </p:extLst>
          </p:nvPr>
        </p:nvGraphicFramePr>
        <p:xfrm>
          <a:off x="1828800" y="3962400"/>
          <a:ext cx="3954462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5" name="Equation" r:id="rId3" imgW="2197100" imgH="457200" progId="Equation.3">
                  <p:embed/>
                </p:oleObj>
              </mc:Choice>
              <mc:Fallback>
                <p:oleObj name="Equation" r:id="rId3" imgW="21971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28800" y="3962400"/>
                        <a:ext cx="3954462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802612"/>
              </p:ext>
            </p:extLst>
          </p:nvPr>
        </p:nvGraphicFramePr>
        <p:xfrm>
          <a:off x="2433638" y="2133600"/>
          <a:ext cx="3200400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6" name="Equation" r:id="rId5" imgW="1778000" imgH="457200" progId="Equation.3">
                  <p:embed/>
                </p:oleObj>
              </mc:Choice>
              <mc:Fallback>
                <p:oleObj name="Equation" r:id="rId5" imgW="1778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33638" y="2133600"/>
                        <a:ext cx="3200400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0401471"/>
              </p:ext>
            </p:extLst>
          </p:nvPr>
        </p:nvGraphicFramePr>
        <p:xfrm>
          <a:off x="2841625" y="3048000"/>
          <a:ext cx="2697163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7" name="Equation" r:id="rId7" imgW="1498600" imgH="457200" progId="Equation.3">
                  <p:embed/>
                </p:oleObj>
              </mc:Choice>
              <mc:Fallback>
                <p:oleObj name="Equation" r:id="rId7" imgW="149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41625" y="3048000"/>
                        <a:ext cx="2697163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3007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white"/>
                </a:solidFill>
                <a:ea typeface="+mj-ea"/>
                <a:cs typeface="+mj-cs"/>
              </a:rPr>
              <a:t>How Well Does it Work?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492154" y="275492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brandon1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49" y="1600200"/>
            <a:ext cx="7724851" cy="47365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71949" y="5943600"/>
            <a:ext cx="2133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7001815"/>
              </p:ext>
            </p:extLst>
          </p:nvPr>
        </p:nvGraphicFramePr>
        <p:xfrm>
          <a:off x="4495800" y="5867400"/>
          <a:ext cx="2171700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06" name="Equation" r:id="rId5" imgW="1206500" imgH="457200" progId="Equation.3">
                  <p:embed/>
                </p:oleObj>
              </mc:Choice>
              <mc:Fallback>
                <p:oleObj name="Equation" r:id="rId5" imgW="12065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95800" y="5867400"/>
                        <a:ext cx="2171700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 rot="16200000">
            <a:off x="771449" y="3467100"/>
            <a:ext cx="2133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728812"/>
              </p:ext>
            </p:extLst>
          </p:nvPr>
        </p:nvGraphicFramePr>
        <p:xfrm>
          <a:off x="381000" y="3581400"/>
          <a:ext cx="1600200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07" name="Equation" r:id="rId7" imgW="889000" imgH="457200" progId="Equation.3">
                  <p:embed/>
                </p:oleObj>
              </mc:Choice>
              <mc:Fallback>
                <p:oleObj name="Equation" r:id="rId7" imgW="889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1000" y="3581400"/>
                        <a:ext cx="1600200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90800" y="2209800"/>
            <a:ext cx="841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r</a:t>
            </a:r>
            <a:r>
              <a:rPr lang="en-US" sz="2400" b="1" dirty="0" smtClean="0">
                <a:solidFill>
                  <a:srgbClr val="FF0000"/>
                </a:solidFill>
              </a:rPr>
              <a:t>=0.7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1447800"/>
            <a:ext cx="74689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ERA-I: Indian </a:t>
            </a:r>
            <a:r>
              <a:rPr lang="en-US" sz="3200" dirty="0" smtClean="0">
                <a:solidFill>
                  <a:srgbClr val="660066"/>
                </a:solidFill>
              </a:rPr>
              <a:t>Ocean (20-100 day anomalies)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3635" y="6078826"/>
            <a:ext cx="305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Calibri"/>
              </a:rPr>
              <a:t>Wolding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 (2014)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0231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EWratio_symm_vs_vNGM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632200"/>
            <a:ext cx="37211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그림 4" descr="prcp.rh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3562350"/>
            <a:ext cx="4706937" cy="2765425"/>
          </a:xfrm>
          <a:prstGeom prst="rect">
            <a:avLst/>
          </a:prstGeom>
          <a:noFill/>
          <a:ln w="25400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3584575" cy="2505075"/>
          </a:xfrm>
          <a:prstGeom prst="rect">
            <a:avLst/>
          </a:prstGeom>
          <a:noFill/>
          <a:ln w="25400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Box 26"/>
          <p:cNvSpPr txBox="1">
            <a:spLocks noChangeArrowheads="1"/>
          </p:cNvSpPr>
          <p:nvPr/>
        </p:nvSpPr>
        <p:spPr bwMode="auto">
          <a:xfrm>
            <a:off x="896938" y="935038"/>
            <a:ext cx="1219200" cy="300037"/>
          </a:xfrm>
          <a:prstGeom prst="rect">
            <a:avLst/>
          </a:prstGeom>
          <a:noFill/>
          <a:ln w="25400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aseline="0" smtClean="0">
                <a:solidFill>
                  <a:srgbClr val="000000"/>
                </a:solidFill>
              </a:rPr>
              <a:t>Zhu et al 2010</a:t>
            </a:r>
          </a:p>
        </p:txBody>
      </p:sp>
      <p:sp>
        <p:nvSpPr>
          <p:cNvPr id="14341" name="TextBox 29"/>
          <p:cNvSpPr txBox="1">
            <a:spLocks noChangeArrowheads="1"/>
          </p:cNvSpPr>
          <p:nvPr/>
        </p:nvSpPr>
        <p:spPr bwMode="auto">
          <a:xfrm>
            <a:off x="4413250" y="3554413"/>
            <a:ext cx="1860550" cy="461962"/>
          </a:xfrm>
          <a:prstGeom prst="rect">
            <a:avLst/>
          </a:prstGeom>
          <a:noFill/>
          <a:ln w="25400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aseline="0" smtClean="0">
                <a:solidFill>
                  <a:srgbClr val="000000"/>
                </a:solidFill>
              </a:rPr>
              <a:t>Thayer-Calder and Randall 2009; Kim et al 2009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13949" y="0"/>
            <a:ext cx="82546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8000" indent="-50800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WGNE MJO Task Force </a:t>
            </a:r>
            <a:r>
              <a:rPr lang="en-US" sz="2400" dirty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Subproject: Process-Oriented </a:t>
            </a:r>
            <a:r>
              <a:rPr lang="en-US" sz="2400" dirty="0" smtClean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Diagnostics</a:t>
            </a:r>
            <a:endParaRPr lang="en-US" sz="2400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4343" name="TextBox 3"/>
          <p:cNvSpPr txBox="1">
            <a:spLocks noChangeArrowheads="1"/>
          </p:cNvSpPr>
          <p:nvPr/>
        </p:nvSpPr>
        <p:spPr bwMode="auto">
          <a:xfrm>
            <a:off x="4114800" y="914400"/>
            <a:ext cx="4876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aseline="0" dirty="0" smtClean="0">
                <a:solidFill>
                  <a:srgbClr val="000000"/>
                </a:solidFill>
                <a:latin typeface="Calibri"/>
                <a:cs typeface="Calibri"/>
              </a:rPr>
              <a:t>Exploring Diagnostics/Metrics that provide more insight into why a model may have a good/poor MJO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aseline="0" dirty="0" smtClean="0">
                <a:solidFill>
                  <a:srgbClr val="000000"/>
                </a:solidFill>
                <a:latin typeface="Calibri"/>
                <a:cs typeface="Calibri"/>
              </a:rPr>
              <a:t>Facilitate improvements in convective and other physical parameterizations relevant to the MJO.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2000" baseline="0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2000" baseline="0" dirty="0" smtClean="0">
              <a:solidFill>
                <a:srgbClr val="000000"/>
              </a:solidFill>
            </a:endParaRPr>
          </a:p>
        </p:txBody>
      </p:sp>
      <p:sp>
        <p:nvSpPr>
          <p:cNvPr id="14344" name="TextBox 26"/>
          <p:cNvSpPr txBox="1">
            <a:spLocks noChangeArrowheads="1"/>
          </p:cNvSpPr>
          <p:nvPr/>
        </p:nvSpPr>
        <p:spPr bwMode="auto">
          <a:xfrm>
            <a:off x="330200" y="3668713"/>
            <a:ext cx="3367088" cy="276225"/>
          </a:xfrm>
          <a:prstGeom prst="rect">
            <a:avLst/>
          </a:prstGeom>
          <a:noFill/>
          <a:ln w="25400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aseline="0" smtClean="0">
                <a:solidFill>
                  <a:srgbClr val="000000"/>
                </a:solidFill>
              </a:rPr>
              <a:t>Hannah and Maloney 2011; Benedict et al. 2013</a:t>
            </a:r>
          </a:p>
        </p:txBody>
      </p:sp>
    </p:spTree>
    <p:extLst>
      <p:ext uri="{BB962C8B-B14F-4D97-AF65-F5344CB8AC3E}">
        <p14:creationId xmlns:p14="http://schemas.microsoft.com/office/powerpoint/2010/main" val="46393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525000" cy="12954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white"/>
                </a:solidFill>
                <a:ea typeface="+mj-ea"/>
                <a:cs typeface="+mj-cs"/>
              </a:rPr>
              <a:t>Vertical Advection Exceeds Precipitation on </a:t>
            </a:r>
            <a:r>
              <a:rPr lang="en-US" sz="4400" dirty="0" err="1" smtClean="0">
                <a:solidFill>
                  <a:prstClr val="white"/>
                </a:solidFill>
                <a:ea typeface="+mj-ea"/>
                <a:cs typeface="+mj-cs"/>
              </a:rPr>
              <a:t>Intraseasonal</a:t>
            </a:r>
            <a:r>
              <a:rPr lang="en-US" sz="4400" dirty="0" smtClean="0">
                <a:solidFill>
                  <a:prstClr val="white"/>
                </a:solidFill>
                <a:ea typeface="+mj-ea"/>
                <a:cs typeface="+mj-cs"/>
              </a:rPr>
              <a:t> Timescales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492154" y="275492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71949" y="5943600"/>
            <a:ext cx="2133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6200000">
            <a:off x="771449" y="3467100"/>
            <a:ext cx="2133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randon2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69" y="1447800"/>
            <a:ext cx="7907731" cy="4572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6200000">
            <a:off x="495300" y="3619500"/>
            <a:ext cx="2133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3930334"/>
              </p:ext>
            </p:extLst>
          </p:nvPr>
        </p:nvGraphicFramePr>
        <p:xfrm>
          <a:off x="381000" y="3581400"/>
          <a:ext cx="1600200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81" name="Equation" r:id="rId4" imgW="889000" imgH="457200" progId="Equation.3">
                  <p:embed/>
                </p:oleObj>
              </mc:Choice>
              <mc:Fallback>
                <p:oleObj name="Equation" r:id="rId4" imgW="889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0" y="3581400"/>
                        <a:ext cx="1600200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4495800" y="5638800"/>
            <a:ext cx="2133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4856869"/>
              </p:ext>
            </p:extLst>
          </p:nvPr>
        </p:nvGraphicFramePr>
        <p:xfrm>
          <a:off x="5165725" y="5911850"/>
          <a:ext cx="411163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82" name="Equation" r:id="rId6" imgW="228600" imgH="152400" progId="Equation.3">
                  <p:embed/>
                </p:oleObj>
              </mc:Choice>
              <mc:Fallback>
                <p:oleObj name="Equation" r:id="rId6" imgW="2286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65725" y="5911850"/>
                        <a:ext cx="411163" cy="274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1949250"/>
              </p:ext>
            </p:extLst>
          </p:nvPr>
        </p:nvGraphicFramePr>
        <p:xfrm>
          <a:off x="122238" y="5867400"/>
          <a:ext cx="4068762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83" name="Equation" r:id="rId8" imgW="2260600" imgH="457200" progId="Equation.3">
                  <p:embed/>
                </p:oleObj>
              </mc:Choice>
              <mc:Fallback>
                <p:oleObj name="Equation" r:id="rId8" imgW="2260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2238" y="5867400"/>
                        <a:ext cx="4068762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28600" y="1447800"/>
            <a:ext cx="34722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ERA-I: Indian Ocean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21078" y="6194285"/>
            <a:ext cx="305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Calibri"/>
              </a:rPr>
              <a:t>Wolding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 (2014)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56831" y="1968385"/>
            <a:ext cx="1134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a=-0.13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860955" y="3663198"/>
            <a:ext cx="10495" cy="797717"/>
          </a:xfrm>
          <a:prstGeom prst="straightConnector1">
            <a:avLst/>
          </a:prstGeom>
          <a:ln w="50800">
            <a:solidFill>
              <a:srgbClr val="BD27B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823226" y="2907467"/>
            <a:ext cx="5467" cy="729694"/>
          </a:xfrm>
          <a:prstGeom prst="straightConnector1">
            <a:avLst/>
          </a:prstGeom>
          <a:ln w="50800">
            <a:solidFill>
              <a:srgbClr val="BD27B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900638" y="3873123"/>
            <a:ext cx="124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D27B6"/>
                </a:solidFill>
              </a:rPr>
              <a:t>Moistening</a:t>
            </a:r>
            <a:endParaRPr lang="en-US" dirty="0">
              <a:solidFill>
                <a:srgbClr val="BD27B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07766" y="3143837"/>
            <a:ext cx="794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D27B6"/>
                </a:solidFill>
              </a:rPr>
              <a:t>Drying</a:t>
            </a:r>
            <a:endParaRPr lang="en-US" dirty="0">
              <a:solidFill>
                <a:srgbClr val="BD27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04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525000" cy="12954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white"/>
                </a:solidFill>
                <a:ea typeface="+mj-ea"/>
                <a:cs typeface="+mj-cs"/>
              </a:rPr>
              <a:t>Budget Terms Relative to </a:t>
            </a:r>
          </a:p>
          <a:p>
            <a:pPr algn="ctr"/>
            <a:r>
              <a:rPr lang="en-US" sz="4400" dirty="0" smtClean="0">
                <a:solidFill>
                  <a:prstClr val="white"/>
                </a:solidFill>
                <a:ea typeface="+mj-ea"/>
                <a:cs typeface="+mj-cs"/>
              </a:rPr>
              <a:t>Maximum  Humidity (ERA-I)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492154" y="275492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71949" y="5943600"/>
            <a:ext cx="2133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6200000">
            <a:off x="771449" y="3467100"/>
            <a:ext cx="2133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randon3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6400"/>
            <a:ext cx="3813048" cy="2412187"/>
          </a:xfrm>
          <a:prstGeom prst="rect">
            <a:avLst/>
          </a:prstGeom>
        </p:spPr>
      </p:pic>
      <p:pic>
        <p:nvPicPr>
          <p:cNvPr id="4" name="Picture 3" descr="brandon4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76400"/>
            <a:ext cx="3948379" cy="2582266"/>
          </a:xfrm>
          <a:prstGeom prst="rect">
            <a:avLst/>
          </a:prstGeom>
        </p:spPr>
      </p:pic>
      <p:pic>
        <p:nvPicPr>
          <p:cNvPr id="7" name="Picture 6" descr="brandon5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25696"/>
            <a:ext cx="4239158" cy="2432304"/>
          </a:xfrm>
          <a:prstGeom prst="rect">
            <a:avLst/>
          </a:prstGeom>
        </p:spPr>
      </p:pic>
      <p:pic>
        <p:nvPicPr>
          <p:cNvPr id="8" name="Picture 7" descr="brandon6.tif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401922"/>
            <a:ext cx="4059936" cy="245607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741010" y="2698489"/>
            <a:ext cx="3276600" cy="0"/>
          </a:xfrm>
          <a:prstGeom prst="line">
            <a:avLst/>
          </a:prstGeom>
          <a:ln w="38100">
            <a:solidFill>
              <a:srgbClr val="BD27B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955078" y="2693445"/>
            <a:ext cx="3276600" cy="0"/>
          </a:xfrm>
          <a:prstGeom prst="line">
            <a:avLst/>
          </a:prstGeom>
          <a:ln w="38100">
            <a:solidFill>
              <a:srgbClr val="BD27B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97573" y="5448920"/>
            <a:ext cx="3276600" cy="0"/>
          </a:xfrm>
          <a:prstGeom prst="line">
            <a:avLst/>
          </a:prstGeom>
          <a:ln w="38100">
            <a:solidFill>
              <a:srgbClr val="BD27B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72933" y="5385942"/>
            <a:ext cx="3276600" cy="0"/>
          </a:xfrm>
          <a:prstGeom prst="line">
            <a:avLst/>
          </a:prstGeom>
          <a:ln w="38100">
            <a:solidFill>
              <a:srgbClr val="BD27B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527403"/>
              </p:ext>
            </p:extLst>
          </p:nvPr>
        </p:nvGraphicFramePr>
        <p:xfrm>
          <a:off x="5681765" y="1364516"/>
          <a:ext cx="1381549" cy="46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67" name="Equation" r:id="rId7" imgW="1206500" imgH="457200" progId="Equation.3">
                  <p:embed/>
                </p:oleObj>
              </mc:Choice>
              <mc:Fallback>
                <p:oleObj name="Equation" r:id="rId7" imgW="12065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81765" y="1364516"/>
                        <a:ext cx="1381549" cy="465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5574770"/>
              </p:ext>
            </p:extLst>
          </p:nvPr>
        </p:nvGraphicFramePr>
        <p:xfrm>
          <a:off x="2187575" y="1362075"/>
          <a:ext cx="465138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68" name="Equation" r:id="rId9" imgW="406400" imgH="431800" progId="Equation.3">
                  <p:embed/>
                </p:oleObj>
              </mc:Choice>
              <mc:Fallback>
                <p:oleObj name="Equation" r:id="rId9" imgW="4064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87575" y="1362075"/>
                        <a:ext cx="465138" cy="43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1745624"/>
              </p:ext>
            </p:extLst>
          </p:nvPr>
        </p:nvGraphicFramePr>
        <p:xfrm>
          <a:off x="1804551" y="4153713"/>
          <a:ext cx="1228725" cy="27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69" name="Equation" r:id="rId11" imgW="952500" imgH="241300" progId="Equation.3">
                  <p:embed/>
                </p:oleObj>
              </mc:Choice>
              <mc:Fallback>
                <p:oleObj name="Equation" r:id="rId11" imgW="952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804551" y="4153713"/>
                        <a:ext cx="1228725" cy="274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898340" y="4114537"/>
            <a:ext cx="974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Residual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3467" y="1632374"/>
            <a:ext cx="575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-180</a:t>
            </a:r>
            <a:r>
              <a:rPr lang="en-US" sz="1400" baseline="30000" dirty="0" smtClean="0">
                <a:solidFill>
                  <a:srgbClr val="800000"/>
                </a:solidFill>
              </a:rPr>
              <a:t>o</a:t>
            </a:r>
            <a:endParaRPr lang="en-US" sz="1400" baseline="30000" dirty="0">
              <a:solidFill>
                <a:srgbClr val="8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1409" y="3411696"/>
            <a:ext cx="520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180</a:t>
            </a:r>
            <a:r>
              <a:rPr lang="en-US" sz="1400" baseline="30000" dirty="0" smtClean="0">
                <a:solidFill>
                  <a:srgbClr val="800000"/>
                </a:solidFill>
              </a:rPr>
              <a:t>o</a:t>
            </a:r>
            <a:endParaRPr lang="en-US" sz="1400" baseline="30000" dirty="0">
              <a:solidFill>
                <a:srgbClr val="8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4877" y="2530010"/>
            <a:ext cx="338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0</a:t>
            </a:r>
            <a:r>
              <a:rPr lang="en-US" sz="1400" baseline="30000" dirty="0" smtClean="0">
                <a:solidFill>
                  <a:srgbClr val="800000"/>
                </a:solidFill>
              </a:rPr>
              <a:t>o</a:t>
            </a:r>
            <a:endParaRPr lang="en-US" sz="1400" baseline="30000" dirty="0">
              <a:solidFill>
                <a:srgbClr val="8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45086" y="3632117"/>
            <a:ext cx="429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</a:rPr>
              <a:t>6</a:t>
            </a:r>
            <a:r>
              <a:rPr lang="en-US" sz="1400" dirty="0" smtClean="0">
                <a:solidFill>
                  <a:srgbClr val="800000"/>
                </a:solidFill>
              </a:rPr>
              <a:t>0</a:t>
            </a:r>
            <a:r>
              <a:rPr lang="en-US" sz="1400" baseline="30000" dirty="0" smtClean="0">
                <a:solidFill>
                  <a:srgbClr val="800000"/>
                </a:solidFill>
              </a:rPr>
              <a:t>o</a:t>
            </a:r>
            <a:endParaRPr lang="en-US" sz="1400" baseline="30000" dirty="0">
              <a:solidFill>
                <a:srgbClr val="8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15761" y="3658562"/>
            <a:ext cx="520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240</a:t>
            </a:r>
            <a:r>
              <a:rPr lang="en-US" sz="1400" baseline="30000" dirty="0" smtClean="0">
                <a:solidFill>
                  <a:srgbClr val="800000"/>
                </a:solidFill>
              </a:rPr>
              <a:t>o</a:t>
            </a:r>
            <a:endParaRPr lang="en-US" sz="1400" baseline="30000" dirty="0">
              <a:solidFill>
                <a:srgbClr val="8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76654" y="3653518"/>
            <a:ext cx="520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180</a:t>
            </a:r>
            <a:r>
              <a:rPr lang="en-US" sz="1400" baseline="30000" dirty="0" smtClean="0">
                <a:solidFill>
                  <a:srgbClr val="800000"/>
                </a:solidFill>
              </a:rPr>
              <a:t>o</a:t>
            </a:r>
            <a:endParaRPr lang="en-US" sz="1400" baseline="30000" dirty="0">
              <a:solidFill>
                <a:srgbClr val="8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16556" y="3637979"/>
            <a:ext cx="520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120</a:t>
            </a:r>
            <a:r>
              <a:rPr lang="en-US" sz="1400" baseline="30000" dirty="0" smtClean="0">
                <a:solidFill>
                  <a:srgbClr val="800000"/>
                </a:solidFill>
              </a:rPr>
              <a:t>o</a:t>
            </a:r>
            <a:endParaRPr lang="en-US" sz="1400" baseline="30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7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1269865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Conclusions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We have been developing process-oriented model diagnostics based on the moist static energy budget. Can be applied successfully in </a:t>
            </a:r>
            <a:r>
              <a:rPr lang="en-US" dirty="0" err="1" smtClean="0"/>
              <a:t>hindcast</a:t>
            </a:r>
            <a:r>
              <a:rPr lang="en-US" dirty="0" smtClean="0"/>
              <a:t> mode.</a:t>
            </a:r>
          </a:p>
          <a:p>
            <a:r>
              <a:rPr lang="en-US" dirty="0" smtClean="0"/>
              <a:t>Models producing better MJO activity have lower gross moist stability, meaning convection and associated divergent circulations are less efficient at discharging moisture from the column </a:t>
            </a:r>
          </a:p>
          <a:p>
            <a:r>
              <a:rPr lang="en-US" dirty="0" smtClean="0"/>
              <a:t>The vertical component of GMS is often too low </a:t>
            </a:r>
            <a:r>
              <a:rPr lang="en-US" dirty="0" smtClean="0"/>
              <a:t>for good MJO models, which might explain their mean state </a:t>
            </a:r>
            <a:r>
              <a:rPr lang="en-US" dirty="0" smtClean="0"/>
              <a:t>biases, as increased horizontal advection appears to compensate. Might compensate for too weak of </a:t>
            </a:r>
            <a:r>
              <a:rPr lang="en-US" dirty="0" err="1" smtClean="0"/>
              <a:t>diabatic</a:t>
            </a:r>
            <a:r>
              <a:rPr lang="en-US" dirty="0" smtClean="0"/>
              <a:t> feedbacks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27652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8B12-A395-F24C-A11D-BFA98BE7B5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7104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819400"/>
            <a:ext cx="9144000" cy="609600"/>
          </a:xfrm>
          <a:effectLst>
            <a:outerShdw blurRad="50800" dist="25399" dir="16200000" algn="ctr" rotWithShape="0">
              <a:srgbClr val="FFFFFF">
                <a:alpha val="75000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en-US" sz="3600" i="0" dirty="0"/>
              <a:t/>
            </a:r>
            <a:br>
              <a:rPr lang="en-US" sz="3600" i="0" dirty="0"/>
            </a:br>
            <a:r>
              <a:rPr lang="en-US" sz="3600" i="0" dirty="0" smtClean="0">
                <a:latin typeface="Calibri"/>
                <a:cs typeface="Calibri"/>
              </a:rPr>
              <a:t>Thanks</a:t>
            </a:r>
            <a:endParaRPr lang="en-US" sz="2400" i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54239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white"/>
                </a:solidFill>
                <a:latin typeface="Calibri"/>
              </a:rPr>
              <a:t>Initial Calculation </a:t>
            </a:r>
            <a:r>
              <a:rPr lang="en-US" sz="4400" dirty="0" smtClean="0">
                <a:solidFill>
                  <a:prstClr val="white"/>
                </a:solidFill>
                <a:latin typeface="Calibri"/>
              </a:rPr>
              <a:t>of GMS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38800" y="3048000"/>
            <a:ext cx="38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11405" y="4682822"/>
            <a:ext cx="3052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Hannah and </a:t>
            </a:r>
            <a:endParaRPr lang="en-US" dirty="0" smtClean="0">
              <a:solidFill>
                <a:srgbClr val="FF0000"/>
              </a:solidFill>
              <a:latin typeface="Calibri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Maloney 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(2014)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3" name="Picture 2" descr="linea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810"/>
            <a:ext cx="7085330" cy="52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white"/>
                </a:solidFill>
                <a:latin typeface="Calibri"/>
              </a:rPr>
              <a:t>Calculation of GMS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38800" y="3048000"/>
            <a:ext cx="38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0867" y="6110316"/>
            <a:ext cx="305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Hannah and Maloney (2014)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6" name="Picture 5" descr="gm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13" y="1453415"/>
            <a:ext cx="6080760" cy="44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03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white"/>
                </a:solidFill>
                <a:latin typeface="Calibri"/>
              </a:rPr>
              <a:t>Reasons for GMS Diff.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38800" y="3048000"/>
            <a:ext cx="38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0867" y="6110316"/>
            <a:ext cx="305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Hannah and Maloney (2014)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3" name="Picture 2" descr="partitio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65" y="1974850"/>
            <a:ext cx="4864100" cy="4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71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37159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ERA-I Mean Moist Static Energy Advection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152400" y="1752600"/>
            <a:ext cx="35814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Vertical advection weakly exports energy in the Indo-Pacific warm pool in ERA-I</a:t>
            </a:r>
          </a:p>
          <a:p>
            <a:r>
              <a:rPr lang="en-US" dirty="0"/>
              <a:t>H</a:t>
            </a:r>
            <a:r>
              <a:rPr lang="en-US" dirty="0" smtClean="0"/>
              <a:t>orizontal advection is a stronger discharge term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19200" y="5029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Benedict et al. (2014)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" name="Picture 1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503630"/>
            <a:ext cx="5105670" cy="535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1269865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Weak Temperature Gradient Theory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Major thermodynamic balance at sufficiently long timescales: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Under such conditions, gravity wave solutions are not admitted.</a:t>
            </a:r>
          </a:p>
          <a:p>
            <a:r>
              <a:rPr lang="en-US" dirty="0" smtClean="0"/>
              <a:t>Modes are admitted in which the dynamics are strongly regulated by processes that control the growth and propagation of moisture (and convection) anomalies (e.g. </a:t>
            </a:r>
            <a:r>
              <a:rPr lang="en-US" dirty="0" err="1" smtClean="0"/>
              <a:t>Sobel</a:t>
            </a:r>
            <a:r>
              <a:rPr lang="en-US" dirty="0" smtClean="0"/>
              <a:t> et al. 2001; Raymond et al. 2009; i.e. </a:t>
            </a:r>
            <a:r>
              <a:rPr lang="en-US" b="1" dirty="0" smtClean="0">
                <a:solidFill>
                  <a:srgbClr val="FF0000"/>
                </a:solidFill>
              </a:rPr>
              <a:t>moisture modes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Convection only occurs where the troposphere is moist, and resulting convection regulates the </a:t>
            </a:r>
            <a:r>
              <a:rPr lang="en-US" dirty="0" err="1" smtClean="0"/>
              <a:t>vorticity</a:t>
            </a:r>
            <a:r>
              <a:rPr lang="en-US" dirty="0" smtClean="0"/>
              <a:t> and divergence fields through the mandated WTG thermodynamic balance</a:t>
            </a:r>
          </a:p>
          <a:p>
            <a:r>
              <a:rPr lang="en-US" dirty="0" smtClean="0"/>
              <a:t>The diagnosis of the tropical atmosphere in such a framework is typically done with the vertically-integrated moist static </a:t>
            </a:r>
            <a:r>
              <a:rPr lang="en-US" dirty="0"/>
              <a:t>e</a:t>
            </a:r>
            <a:r>
              <a:rPr lang="en-US" dirty="0" smtClean="0"/>
              <a:t>nergy budget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27652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8B12-A395-F24C-A11D-BFA98BE7B5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2506282"/>
              </p:ext>
            </p:extLst>
          </p:nvPr>
        </p:nvGraphicFramePr>
        <p:xfrm>
          <a:off x="2298700" y="2044700"/>
          <a:ext cx="11938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46" name="Equation" r:id="rId3" imgW="596900" imgH="431800" progId="Equation.3">
                  <p:embed/>
                </p:oleObj>
              </mc:Choice>
              <mc:Fallback>
                <p:oleObj name="Equation" r:id="rId3" imgW="596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98700" y="2044700"/>
                        <a:ext cx="11938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24400" y="2133600"/>
            <a:ext cx="202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  <a:latin typeface="Times"/>
                <a:cs typeface="Times"/>
              </a:rPr>
              <a:t>Q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=</a:t>
            </a:r>
            <a:r>
              <a:rPr lang="en-US" dirty="0" err="1" smtClean="0">
                <a:solidFill>
                  <a:srgbClr val="0000FF"/>
                </a:solidFill>
                <a:latin typeface="Calibri"/>
              </a:rPr>
              <a:t>diabatic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 heating</a:t>
            </a:r>
          </a:p>
          <a:p>
            <a:r>
              <a:rPr lang="en-US" i="1" dirty="0" smtClean="0">
                <a:solidFill>
                  <a:srgbClr val="0000FF"/>
                </a:solidFill>
                <a:latin typeface="Calibri"/>
              </a:rPr>
              <a:t>s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= dry static energy</a:t>
            </a:r>
          </a:p>
        </p:txBody>
      </p:sp>
    </p:spTree>
    <p:extLst>
      <p:ext uri="{BB962C8B-B14F-4D97-AF65-F5344CB8AC3E}">
        <p14:creationId xmlns:p14="http://schemas.microsoft.com/office/powerpoint/2010/main" val="3364360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600200"/>
            <a:ext cx="4463143" cy="494887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22578"/>
            <a:ext cx="7924800" cy="11430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Q</a:t>
            </a:r>
            <a:r>
              <a:rPr lang="en-US" baseline="-25000" dirty="0" smtClean="0">
                <a:solidFill>
                  <a:prstClr val="white"/>
                </a:solidFill>
              </a:rPr>
              <a:t>1</a:t>
            </a:r>
            <a:r>
              <a:rPr lang="en-US" dirty="0" smtClean="0">
                <a:solidFill>
                  <a:prstClr val="white"/>
                </a:solidFill>
              </a:rPr>
              <a:t>/Q</a:t>
            </a:r>
            <a:r>
              <a:rPr lang="en-US" baseline="-25000" dirty="0" smtClean="0">
                <a:solidFill>
                  <a:prstClr val="white"/>
                </a:solidFill>
              </a:rPr>
              <a:t>2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prstClr val="white"/>
                </a:solidFill>
              </a:rPr>
              <a:t>at One-Week Lead Time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05200" y="1295400"/>
            <a:ext cx="417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1295400"/>
            <a:ext cx="417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-250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5400" y="2057400"/>
            <a:ext cx="68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ERA-I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3124200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igh </a:t>
            </a:r>
          </a:p>
          <a:p>
            <a:r>
              <a:rPr lang="en-US" dirty="0" smtClean="0"/>
              <a:t>entrainment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95400" y="42672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Default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95400" y="5257800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</a:t>
            </a:r>
          </a:p>
          <a:p>
            <a:r>
              <a:rPr lang="en-US" dirty="0" smtClean="0"/>
              <a:t>entrainment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109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22" name="Text Box 58"/>
          <p:cNvSpPr txBox="1">
            <a:spLocks noChangeArrowheads="1"/>
          </p:cNvSpPr>
          <p:nvPr/>
        </p:nvSpPr>
        <p:spPr bwMode="auto">
          <a:xfrm>
            <a:off x="0" y="104775"/>
            <a:ext cx="91440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AU" sz="3200" baseline="30000" dirty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Applying a RCP (</a:t>
            </a:r>
            <a:r>
              <a:rPr lang="en-AU" sz="3200" b="1" baseline="30000" dirty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R</a:t>
            </a:r>
            <a:r>
              <a:rPr lang="en-AU" sz="3200" baseline="30000" dirty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elative humidity </a:t>
            </a:r>
            <a:r>
              <a:rPr lang="en-AU" sz="3200" b="1" baseline="30000" dirty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C</a:t>
            </a:r>
            <a:r>
              <a:rPr lang="en-AU" sz="3200" baseline="30000" dirty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omposites as a function of </a:t>
            </a:r>
            <a:r>
              <a:rPr lang="en-AU" sz="3200" b="1" baseline="30000" dirty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P</a:t>
            </a:r>
            <a:r>
              <a:rPr lang="en-AU" sz="3200" baseline="30000" dirty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recipitation) diagnostic to a subset of CMIP3 and CMIP5 models</a:t>
            </a:r>
          </a:p>
        </p:txBody>
      </p:sp>
      <p:sp>
        <p:nvSpPr>
          <p:cNvPr id="36926" name="Text Box 62"/>
          <p:cNvSpPr txBox="1">
            <a:spLocks noChangeArrowheads="1"/>
          </p:cNvSpPr>
          <p:nvPr/>
        </p:nvSpPr>
        <p:spPr bwMode="auto">
          <a:xfrm>
            <a:off x="4752975" y="1643063"/>
            <a:ext cx="43910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400" dirty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A metric is derived from the RCP diagnostic by using the </a:t>
            </a:r>
            <a:r>
              <a:rPr lang="en-US" sz="1400" dirty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lower-tropospheric (850-500hPa) mean RH for upper 1% of rain events and the east-west precipitation power ratio in the MJO band.</a:t>
            </a:r>
            <a:endParaRPr lang="en-AU" sz="1400" dirty="0">
              <a:solidFill>
                <a:srgbClr val="000000"/>
              </a:solidFill>
              <a:latin typeface="Gill Sans MT" charset="0"/>
              <a:ea typeface="ＭＳ Ｐゴシック" charset="0"/>
              <a:cs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/>
            </a:pPr>
            <a:endParaRPr lang="en-AU" sz="1400" dirty="0">
              <a:solidFill>
                <a:srgbClr val="000000"/>
              </a:solidFill>
              <a:latin typeface="Gill Sans MT" charset="0"/>
              <a:ea typeface="ＭＳ Ｐゴシック" charset="0"/>
              <a:cs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This scatter plot shows the good relationship between this metric and model</a:t>
            </a:r>
            <a:r>
              <a:rPr lang="ja-JP" altLang="en-US" sz="1400" dirty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1400" dirty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s MJO strength.</a:t>
            </a:r>
            <a:endParaRPr lang="en-AU" sz="1400" dirty="0">
              <a:solidFill>
                <a:srgbClr val="000000"/>
              </a:solidFill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927" name="Line 63"/>
          <p:cNvSpPr>
            <a:spLocks noChangeShapeType="1"/>
          </p:cNvSpPr>
          <p:nvPr/>
        </p:nvSpPr>
        <p:spPr bwMode="auto">
          <a:xfrm>
            <a:off x="6619875" y="3284538"/>
            <a:ext cx="473075" cy="809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aseline="300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388" name="Picture 1" descr="fig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346200"/>
            <a:ext cx="4581525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fig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4332288"/>
            <a:ext cx="3990975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 descr="scal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4924425"/>
            <a:ext cx="35671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4"/>
          <p:cNvSpPr txBox="1">
            <a:spLocks noChangeArrowheads="1"/>
          </p:cNvSpPr>
          <p:nvPr/>
        </p:nvSpPr>
        <p:spPr bwMode="auto">
          <a:xfrm>
            <a:off x="1662113" y="1296988"/>
            <a:ext cx="2365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aseline="0" smtClean="0">
                <a:solidFill>
                  <a:srgbClr val="000000"/>
                </a:solidFill>
                <a:latin typeface="Arial" charset="0"/>
                <a:cs typeface="Arial" charset="0"/>
              </a:rPr>
              <a:t>ERA-I RH Composite</a:t>
            </a:r>
            <a:endParaRPr lang="en-US" sz="1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6392" name="TextBox 5"/>
          <p:cNvSpPr txBox="1">
            <a:spLocks noChangeArrowheads="1"/>
          </p:cNvSpPr>
          <p:nvPr/>
        </p:nvSpPr>
        <p:spPr bwMode="auto">
          <a:xfrm>
            <a:off x="2978855" y="6133394"/>
            <a:ext cx="2004873" cy="4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Kim et al. (2014)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52778" y="5410905"/>
            <a:ext cx="3513666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Thayer-Calder and Randall (2009)</a:t>
            </a:r>
            <a:endParaRPr lang="en-US" sz="3200" dirty="0" smtClean="0">
              <a:solidFill>
                <a:srgbClr val="FF0000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55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077"/>
          <a:stretch/>
        </p:blipFill>
        <p:spPr>
          <a:xfrm>
            <a:off x="2963333" y="1447800"/>
            <a:ext cx="6172200" cy="517989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815" y="1600200"/>
            <a:ext cx="3288726" cy="4850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The standard deviation of both HGMS and VGMS increases with increased entrainment, but is much larger than reanalysis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848727" y="4854906"/>
            <a:ext cx="1970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5-9 day lead only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3763"/>
            <a:ext cx="9144000" cy="12954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white"/>
                </a:solidFill>
                <a:ea typeface="+mj-ea"/>
                <a:cs typeface="+mj-cs"/>
              </a:rPr>
              <a:t>Standard Deviation of GMS vs. Standard Deviation of MSE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71800" y="2057400"/>
            <a:ext cx="54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sG</a:t>
            </a:r>
            <a:r>
              <a:rPr lang="en-US" baseline="-25000" dirty="0" err="1" smtClean="0"/>
              <a:t>h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6079067" y="212795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sG</a:t>
            </a:r>
            <a:r>
              <a:rPr lang="en-US" baseline="-25000" dirty="0" err="1" smtClean="0"/>
              <a:t>v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776339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07" y="609600"/>
            <a:ext cx="4191218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Higher Entrainment Runs are Able to Maintain Stronger MSE Anomalies 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614" y="4554171"/>
            <a:ext cx="3688255" cy="1571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At leads of 5-9 days,</a:t>
            </a:r>
            <a:br>
              <a:rPr lang="en-US" sz="2400" dirty="0" smtClean="0"/>
            </a:br>
            <a:r>
              <a:rPr lang="en-US" sz="2400" dirty="0" smtClean="0"/>
              <a:t>all tendencies are weaker with lower entrainment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 descr="budget.MSE.hov.ano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8" t="32560" r="9209" b="24287"/>
          <a:stretch/>
        </p:blipFill>
        <p:spPr>
          <a:xfrm>
            <a:off x="4593837" y="1577461"/>
            <a:ext cx="4442070" cy="1890335"/>
          </a:xfrm>
          <a:prstGeom prst="rect">
            <a:avLst/>
          </a:prstGeom>
        </p:spPr>
      </p:pic>
      <p:pic>
        <p:nvPicPr>
          <p:cNvPr id="7" name="Picture 6" descr="budget.MSE.hov.anom.DYNAMO_09_05-0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5" t="31543" r="9230" b="25590"/>
          <a:stretch/>
        </p:blipFill>
        <p:spPr>
          <a:xfrm>
            <a:off x="4593836" y="3045882"/>
            <a:ext cx="4442069" cy="1874280"/>
          </a:xfrm>
          <a:prstGeom prst="rect">
            <a:avLst/>
          </a:prstGeom>
        </p:spPr>
      </p:pic>
      <p:pic>
        <p:nvPicPr>
          <p:cNvPr id="8" name="Picture 7" descr="budget.MSE.hov.anom.DYNAMO_13_05-09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5" t="31373" r="9230" b="24640"/>
          <a:stretch/>
        </p:blipFill>
        <p:spPr>
          <a:xfrm>
            <a:off x="4593836" y="4554172"/>
            <a:ext cx="4442069" cy="19232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95405" y="1600200"/>
            <a:ext cx="738967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ERAi</a:t>
            </a:r>
            <a:endParaRPr lang="en-US" sz="1400" dirty="0" smtClean="0">
              <a:solidFill>
                <a:prstClr val="black"/>
              </a:solidFill>
              <a:latin typeface="Calibri"/>
            </a:endParaRPr>
          </a:p>
          <a:p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endParaRPr lang="en-US" sz="1400" dirty="0" smtClean="0">
              <a:solidFill>
                <a:prstClr val="black"/>
              </a:solidFill>
              <a:latin typeface="Calibri"/>
            </a:endParaRPr>
          </a:p>
          <a:p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endParaRPr lang="en-US" sz="1400" dirty="0" smtClean="0">
              <a:solidFill>
                <a:prstClr val="black"/>
              </a:solidFill>
              <a:latin typeface="Calibri"/>
            </a:endParaRPr>
          </a:p>
          <a:p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endParaRPr lang="en-US" sz="1400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ZM_1.0</a:t>
            </a:r>
          </a:p>
          <a:p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endParaRPr lang="en-US" sz="1400" dirty="0" smtClean="0">
              <a:solidFill>
                <a:prstClr val="black"/>
              </a:solidFill>
              <a:latin typeface="Calibri"/>
            </a:endParaRPr>
          </a:p>
          <a:p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endParaRPr lang="en-US" sz="1400" dirty="0" smtClean="0">
              <a:solidFill>
                <a:prstClr val="black"/>
              </a:solidFill>
              <a:latin typeface="Calibri"/>
            </a:endParaRPr>
          </a:p>
          <a:p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endParaRPr lang="en-US" sz="1400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ZM_0.2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016687"/>
              </p:ext>
            </p:extLst>
          </p:nvPr>
        </p:nvGraphicFramePr>
        <p:xfrm>
          <a:off x="4648200" y="533400"/>
          <a:ext cx="4331438" cy="428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24" name="Equation" r:id="rId6" imgW="3111500" imgH="279400" progId="Equation.3">
                  <p:embed/>
                </p:oleObj>
              </mc:Choice>
              <mc:Fallback>
                <p:oleObj name="Equation" r:id="rId6" imgW="31115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48200" y="533400"/>
                        <a:ext cx="4331438" cy="428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eft Brace 13"/>
          <p:cNvSpPr/>
          <p:nvPr/>
        </p:nvSpPr>
        <p:spPr>
          <a:xfrm rot="16200000">
            <a:off x="8060735" y="143384"/>
            <a:ext cx="197465" cy="1743893"/>
          </a:xfrm>
          <a:prstGeom prst="leftBrace">
            <a:avLst>
              <a:gd name="adj1" fmla="val 43632"/>
              <a:gd name="adj2" fmla="val 4818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918167" y="1063272"/>
            <a:ext cx="388785" cy="5141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877175" y="1063272"/>
            <a:ext cx="436303" cy="4944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142276" y="1157264"/>
            <a:ext cx="269036" cy="4004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374947" y="6488668"/>
            <a:ext cx="2767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5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-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9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day Hindcast lead times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490798" y="5296852"/>
            <a:ext cx="1103038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134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52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8B12-A395-F24C-A11D-BFA98BE7B5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 descr="2011jcli4177.1-f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5219700" cy="635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72200" y="3581400"/>
            <a:ext cx="1720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Kim et al. (2011)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61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EWratio_symm_vs_vNGM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632200"/>
            <a:ext cx="37211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그림 4" descr="prcp.rh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3562350"/>
            <a:ext cx="4706937" cy="2765425"/>
          </a:xfrm>
          <a:prstGeom prst="rect">
            <a:avLst/>
          </a:prstGeom>
          <a:noFill/>
          <a:ln w="25400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3584575" cy="2505075"/>
          </a:xfrm>
          <a:prstGeom prst="rect">
            <a:avLst/>
          </a:prstGeom>
          <a:noFill/>
          <a:ln w="25400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Box 26"/>
          <p:cNvSpPr txBox="1">
            <a:spLocks noChangeArrowheads="1"/>
          </p:cNvSpPr>
          <p:nvPr/>
        </p:nvSpPr>
        <p:spPr bwMode="auto">
          <a:xfrm>
            <a:off x="896938" y="935038"/>
            <a:ext cx="1219200" cy="300037"/>
          </a:xfrm>
          <a:prstGeom prst="rect">
            <a:avLst/>
          </a:prstGeom>
          <a:noFill/>
          <a:ln w="25400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aseline="0" smtClean="0">
                <a:solidFill>
                  <a:srgbClr val="000000"/>
                </a:solidFill>
              </a:rPr>
              <a:t>Zhu et al 2010</a:t>
            </a:r>
          </a:p>
        </p:txBody>
      </p:sp>
      <p:sp>
        <p:nvSpPr>
          <p:cNvPr id="14341" name="TextBox 29"/>
          <p:cNvSpPr txBox="1">
            <a:spLocks noChangeArrowheads="1"/>
          </p:cNvSpPr>
          <p:nvPr/>
        </p:nvSpPr>
        <p:spPr bwMode="auto">
          <a:xfrm>
            <a:off x="4413250" y="3554413"/>
            <a:ext cx="1860550" cy="461962"/>
          </a:xfrm>
          <a:prstGeom prst="rect">
            <a:avLst/>
          </a:prstGeom>
          <a:noFill/>
          <a:ln w="25400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aseline="0" smtClean="0">
                <a:solidFill>
                  <a:srgbClr val="000000"/>
                </a:solidFill>
              </a:rPr>
              <a:t>Thayer-Calder and Randall 2009; Kim et al 2009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375" y="22225"/>
            <a:ext cx="8096250" cy="457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8000" indent="-50800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MJO TF Subproject: Process-Oriented Diagnostics/Metrics</a:t>
            </a:r>
            <a:endParaRPr lang="en-US" sz="2400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343" name="TextBox 3"/>
          <p:cNvSpPr txBox="1">
            <a:spLocks noChangeArrowheads="1"/>
          </p:cNvSpPr>
          <p:nvPr/>
        </p:nvSpPr>
        <p:spPr bwMode="auto">
          <a:xfrm>
            <a:off x="4114800" y="914400"/>
            <a:ext cx="4876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aseline="0" smtClean="0">
                <a:solidFill>
                  <a:srgbClr val="000000"/>
                </a:solidFill>
              </a:rPr>
              <a:t>Exploring Diagnostics/Metrics that provide more insight into why a model may have a good/poor MJO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aseline="0" smtClean="0">
                <a:solidFill>
                  <a:srgbClr val="000000"/>
                </a:solidFill>
              </a:rPr>
              <a:t>Facilitate improvements in convective and other physical parameterizations relevant to the MJO.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2000" baseline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2000" baseline="0" smtClean="0">
              <a:solidFill>
                <a:srgbClr val="000000"/>
              </a:solidFill>
            </a:endParaRPr>
          </a:p>
        </p:txBody>
      </p:sp>
      <p:sp>
        <p:nvSpPr>
          <p:cNvPr id="14344" name="TextBox 26"/>
          <p:cNvSpPr txBox="1">
            <a:spLocks noChangeArrowheads="1"/>
          </p:cNvSpPr>
          <p:nvPr/>
        </p:nvSpPr>
        <p:spPr bwMode="auto">
          <a:xfrm>
            <a:off x="330200" y="3668713"/>
            <a:ext cx="3367088" cy="276225"/>
          </a:xfrm>
          <a:prstGeom prst="rect">
            <a:avLst/>
          </a:prstGeom>
          <a:noFill/>
          <a:ln w="25400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aseline="0" smtClean="0">
                <a:solidFill>
                  <a:srgbClr val="000000"/>
                </a:solidFill>
              </a:rPr>
              <a:t>Hannah and Maloney 2011; Benedict et al. 2013</a:t>
            </a:r>
          </a:p>
        </p:txBody>
      </p:sp>
    </p:spTree>
    <p:extLst>
      <p:ext uri="{BB962C8B-B14F-4D97-AF65-F5344CB8AC3E}">
        <p14:creationId xmlns:p14="http://schemas.microsoft.com/office/powerpoint/2010/main" val="4218904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37159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Vertical and Horizontal Advection Versus Precipitation Rate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533400" y="2209800"/>
            <a:ext cx="4495800" cy="41148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95400" y="167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Benedict et al. (2013)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 descr="gms2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33728"/>
            <a:ext cx="3221736" cy="52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18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"/>
            <a:ext cx="9144000" cy="1269865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700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Major thermodynamic balance at sufficiently long timescales: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Under such conditions, gravity wave solutions are not admitted.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Modes are admitted in which the dynamics are strongly regulated by processes that control the growth and propagation of moisture (and convection) anomalies (e.g. Raymond 2001; </a:t>
            </a:r>
            <a:r>
              <a:rPr lang="en-US" dirty="0" err="1" smtClean="0">
                <a:latin typeface="Calibri"/>
                <a:cs typeface="Calibri"/>
              </a:rPr>
              <a:t>Sobel</a:t>
            </a:r>
            <a:r>
              <a:rPr lang="en-US" dirty="0" smtClean="0">
                <a:latin typeface="Calibri"/>
                <a:cs typeface="Calibri"/>
              </a:rPr>
              <a:t> et al. 2001; Raymond et al. 2009; i.e. 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moisture modes</a:t>
            </a:r>
            <a:r>
              <a:rPr lang="en-US" dirty="0" smtClean="0">
                <a:latin typeface="Calibri"/>
                <a:cs typeface="Calibri"/>
              </a:rPr>
              <a:t>)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Convection only occurs where the troposphere is moist, and resulting convection regulates the </a:t>
            </a:r>
            <a:r>
              <a:rPr lang="en-US" dirty="0" err="1" smtClean="0">
                <a:latin typeface="Calibri"/>
                <a:cs typeface="Calibri"/>
              </a:rPr>
              <a:t>vorticity</a:t>
            </a:r>
            <a:r>
              <a:rPr lang="en-US" dirty="0" smtClean="0">
                <a:latin typeface="Calibri"/>
                <a:cs typeface="Calibri"/>
              </a:rPr>
              <a:t> and divergence fields through the mandated WTG thermodynamic balance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The diagnosis of the tropical atmosphere in such a framework is typically done with the vertically-integrated moist static </a:t>
            </a:r>
            <a:r>
              <a:rPr lang="en-US" dirty="0">
                <a:latin typeface="Calibri"/>
                <a:cs typeface="Calibri"/>
              </a:rPr>
              <a:t>e</a:t>
            </a:r>
            <a:r>
              <a:rPr lang="en-US" dirty="0" smtClean="0">
                <a:latin typeface="Calibri"/>
                <a:cs typeface="Calibri"/>
              </a:rPr>
              <a:t>nergy budget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27652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8B12-A395-F24C-A11D-BFA98BE7B5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150791"/>
              </p:ext>
            </p:extLst>
          </p:nvPr>
        </p:nvGraphicFramePr>
        <p:xfrm>
          <a:off x="2298700" y="2044700"/>
          <a:ext cx="11938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3" name="Equation" r:id="rId3" imgW="596900" imgH="431800" progId="Equation.3">
                  <p:embed/>
                </p:oleObj>
              </mc:Choice>
              <mc:Fallback>
                <p:oleObj name="Equation" r:id="rId3" imgW="596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98700" y="2044700"/>
                        <a:ext cx="11938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24400" y="2133600"/>
            <a:ext cx="202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  <a:latin typeface="Times"/>
                <a:cs typeface="Times"/>
              </a:rPr>
              <a:t>Q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=</a:t>
            </a:r>
            <a:r>
              <a:rPr lang="en-US" dirty="0" err="1" smtClean="0">
                <a:solidFill>
                  <a:srgbClr val="0000FF"/>
                </a:solidFill>
                <a:latin typeface="Calibri"/>
              </a:rPr>
              <a:t>diabatic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 heating</a:t>
            </a:r>
          </a:p>
          <a:p>
            <a:r>
              <a:rPr lang="en-US" i="1" dirty="0" smtClean="0">
                <a:solidFill>
                  <a:srgbClr val="0000FF"/>
                </a:solidFill>
                <a:latin typeface="Calibri"/>
              </a:rPr>
              <a:t>s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= dry static energy</a:t>
            </a:r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 bwMode="auto">
          <a:xfrm>
            <a:off x="356839" y="8397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399" dir="16200000" algn="ctr" rotWithShape="0">
              <a:srgbClr val="FFFFFF">
                <a:alpha val="75000"/>
              </a:srgbClr>
            </a:outerShdw>
          </a:effectLst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cs typeface="Calibri"/>
              </a:rPr>
              <a:t>Weak Temperature Gradient</a:t>
            </a:r>
            <a:r>
              <a:rPr kumimoji="0" lang="en-US" sz="4000" i="0" u="none" strike="noStrike" kern="0" cap="none" spc="0" normalizeH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cs typeface="Calibri"/>
              </a:rPr>
              <a:t> Theory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3598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1269865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Vertically-Integrated MSE Budget Becomes a Moisture Equation Under WTG Balance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For weak tropical temperature gradients (WTG):</a:t>
            </a:r>
          </a:p>
          <a:p>
            <a:endParaRPr lang="en-US" sz="3400" dirty="0" smtClean="0"/>
          </a:p>
          <a:p>
            <a:endParaRPr lang="en-US" sz="3400" dirty="0"/>
          </a:p>
          <a:p>
            <a:pPr marL="0" indent="0">
              <a:buNone/>
            </a:pPr>
            <a:endParaRPr lang="en-US" sz="3400" dirty="0" smtClean="0"/>
          </a:p>
          <a:p>
            <a:r>
              <a:rPr lang="en-US" sz="2600" dirty="0" smtClean="0"/>
              <a:t>The vertical </a:t>
            </a:r>
            <a:r>
              <a:rPr lang="en-US" sz="2600" dirty="0" smtClean="0"/>
              <a:t>advection </a:t>
            </a:r>
            <a:r>
              <a:rPr lang="en-US" sz="2600" dirty="0" smtClean="0"/>
              <a:t>term (plus </a:t>
            </a:r>
            <a:r>
              <a:rPr lang="en-US" sz="2600" dirty="0" err="1" smtClean="0"/>
              <a:t>radiative</a:t>
            </a:r>
            <a:r>
              <a:rPr lang="en-US" sz="2600" dirty="0" smtClean="0"/>
              <a:t> heating) implicitly accounts </a:t>
            </a:r>
            <a:r>
              <a:rPr lang="en-US" sz="2600" dirty="0" smtClean="0"/>
              <a:t>for the cancelation of </a:t>
            </a:r>
            <a:r>
              <a:rPr lang="en-US" sz="2600" dirty="0" smtClean="0"/>
              <a:t>vertical moisture advection </a:t>
            </a:r>
            <a:r>
              <a:rPr lang="en-US" sz="2600" dirty="0" smtClean="0"/>
              <a:t>and condensational </a:t>
            </a:r>
            <a:r>
              <a:rPr lang="en-US" sz="2600" dirty="0" smtClean="0"/>
              <a:t>drying.</a:t>
            </a:r>
            <a:endParaRPr lang="en-US" sz="2600" dirty="0" smtClean="0"/>
          </a:p>
          <a:p>
            <a:endParaRPr lang="en-US" sz="2600" dirty="0" smtClean="0"/>
          </a:p>
          <a:p>
            <a:r>
              <a:rPr lang="en-US" sz="2600" dirty="0" smtClean="0"/>
              <a:t>Vertically-integrated MSE budget thus becomes a convenient way of diagnosing and modeling MJO dynamics, assuming MJO is regulated by WTG theory and resembles a moisture mode</a:t>
            </a:r>
          </a:p>
          <a:p>
            <a:endParaRPr lang="en-US" sz="3400" dirty="0" smtClean="0"/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27652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8B12-A395-F24C-A11D-BFA98BE7B5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669320"/>
              </p:ext>
            </p:extLst>
          </p:nvPr>
        </p:nvGraphicFramePr>
        <p:xfrm>
          <a:off x="304800" y="2743200"/>
          <a:ext cx="5052060" cy="822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9" name="Equation" r:id="rId3" imgW="2806700" imgH="457200" progId="Equation.3">
                  <p:embed/>
                </p:oleObj>
              </mc:Choice>
              <mc:Fallback>
                <p:oleObj name="Equation" r:id="rId3" imgW="28067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2743200"/>
                        <a:ext cx="5052060" cy="822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172200" y="2057400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Times"/>
                <a:cs typeface="Times"/>
              </a:rPr>
              <a:t>s</a:t>
            </a:r>
            <a:r>
              <a:rPr lang="en-US" i="1" dirty="0" smtClean="0">
                <a:solidFill>
                  <a:srgbClr val="0000FF"/>
                </a:solidFill>
                <a:latin typeface="Times"/>
                <a:cs typeface="Times"/>
              </a:rPr>
              <a:t>=</a:t>
            </a: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dry static energy</a:t>
            </a:r>
          </a:p>
          <a:p>
            <a:r>
              <a:rPr lang="en-US" i="1" dirty="0" smtClean="0">
                <a:solidFill>
                  <a:srgbClr val="0000FF"/>
                </a:solidFill>
                <a:latin typeface="Times"/>
                <a:cs typeface="Times"/>
              </a:rPr>
              <a:t>m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=moist static energy</a:t>
            </a:r>
          </a:p>
          <a:p>
            <a:r>
              <a:rPr lang="en-US" i="1" dirty="0" smtClean="0">
                <a:solidFill>
                  <a:srgbClr val="0000FF"/>
                </a:solidFill>
                <a:latin typeface="Calibri"/>
              </a:rPr>
              <a:t>LE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= Latent heat flux</a:t>
            </a:r>
          </a:p>
          <a:p>
            <a:r>
              <a:rPr lang="en-US" i="1" dirty="0" smtClean="0">
                <a:solidFill>
                  <a:srgbClr val="0000FF"/>
                </a:solidFill>
                <a:latin typeface="Calibri"/>
              </a:rPr>
              <a:t>SH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=sensible heat flux</a:t>
            </a:r>
          </a:p>
          <a:p>
            <a:r>
              <a:rPr lang="en-US" i="1" dirty="0" smtClean="0">
                <a:solidFill>
                  <a:srgbClr val="0000FF"/>
                </a:solidFill>
                <a:latin typeface="Calibri"/>
              </a:rPr>
              <a:t>R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= </a:t>
            </a:r>
            <a:r>
              <a:rPr lang="en-US" dirty="0" err="1" smtClean="0">
                <a:solidFill>
                  <a:srgbClr val="0000FF"/>
                </a:solidFill>
                <a:latin typeface="Calibri"/>
              </a:rPr>
              <a:t>radiative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 heating</a:t>
            </a:r>
            <a:endParaRPr lang="en-US" dirty="0">
              <a:solidFill>
                <a:srgbClr val="0000FF"/>
              </a:solidFill>
              <a:latin typeface="Calibri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424129"/>
              </p:ext>
            </p:extLst>
          </p:nvPr>
        </p:nvGraphicFramePr>
        <p:xfrm>
          <a:off x="2590800" y="1981200"/>
          <a:ext cx="1074420" cy="777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0" name="Equation" r:id="rId5" imgW="596900" imgH="431800" progId="Equation.3">
                  <p:embed/>
                </p:oleObj>
              </mc:Choice>
              <mc:Fallback>
                <p:oleObj name="Equation" r:id="rId5" imgW="596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90800" y="1981200"/>
                        <a:ext cx="1074420" cy="777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831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1269865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We Initially Study Three Model Pairs with Both a Good and Bad MJO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25780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GFDL AM2-CTL and AM2-Tokioka</a:t>
            </a:r>
          </a:p>
          <a:p>
            <a:r>
              <a:rPr lang="en-US" sz="2600" dirty="0"/>
              <a:t>GFDL AM3-CTL and modified </a:t>
            </a:r>
            <a:r>
              <a:rPr lang="en-US" sz="2600" dirty="0" smtClean="0"/>
              <a:t>AM3</a:t>
            </a:r>
          </a:p>
          <a:p>
            <a:r>
              <a:rPr lang="en-US" sz="2600" dirty="0" smtClean="0"/>
              <a:t>NCAR CAM3 and SP-CAM</a:t>
            </a:r>
          </a:p>
          <a:p>
            <a:endParaRPr lang="en-US" sz="2600" dirty="0"/>
          </a:p>
          <a:p>
            <a:endParaRPr lang="en-US" sz="2600" dirty="0" smtClean="0"/>
          </a:p>
          <a:p>
            <a:endParaRPr lang="en-US" sz="2600" dirty="0"/>
          </a:p>
          <a:p>
            <a:endParaRPr lang="en-US" sz="2600" dirty="0" smtClean="0"/>
          </a:p>
          <a:p>
            <a:endParaRPr lang="en-US" sz="2600" dirty="0"/>
          </a:p>
          <a:p>
            <a:endParaRPr lang="en-US" sz="2600" dirty="0" smtClean="0"/>
          </a:p>
          <a:p>
            <a:endParaRPr lang="en-US" sz="2600" dirty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endParaRPr lang="en-US" sz="3400" dirty="0" smtClean="0"/>
          </a:p>
          <a:p>
            <a:endParaRPr lang="en-US" sz="2600" i="1" dirty="0" smtClean="0"/>
          </a:p>
          <a:p>
            <a:endParaRPr lang="en-US" sz="3400" dirty="0" smtClean="0"/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27652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8B12-A395-F24C-A11D-BFA98BE7B5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 descr="hov1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124200"/>
            <a:ext cx="2298192" cy="3401568"/>
          </a:xfrm>
          <a:prstGeom prst="rect">
            <a:avLst/>
          </a:prstGeom>
        </p:spPr>
      </p:pic>
      <p:pic>
        <p:nvPicPr>
          <p:cNvPr id="11" name="Picture 10" descr="hov2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267200"/>
            <a:ext cx="2225040" cy="2237232"/>
          </a:xfrm>
          <a:prstGeom prst="rect">
            <a:avLst/>
          </a:prstGeom>
        </p:spPr>
      </p:pic>
      <p:pic>
        <p:nvPicPr>
          <p:cNvPr id="12" name="Picture 11" descr="hov3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266297"/>
            <a:ext cx="2377440" cy="26029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90773" y="31503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Benedict et al. (2014)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866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1269865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We Initially Study Three Model Pairs with Both a Good and Bad MJO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GFDL AM2-CTL and AM2-Tokioka</a:t>
            </a:r>
          </a:p>
          <a:p>
            <a:r>
              <a:rPr lang="en-US" sz="2600" dirty="0"/>
              <a:t>GFDL AM3-CTL and modified </a:t>
            </a:r>
            <a:r>
              <a:rPr lang="en-US" sz="2600" dirty="0" smtClean="0"/>
              <a:t>AM3</a:t>
            </a:r>
          </a:p>
          <a:p>
            <a:r>
              <a:rPr lang="en-US" sz="2600" dirty="0" smtClean="0"/>
              <a:t>NCAR CAM3 and SP-CAM</a:t>
            </a:r>
          </a:p>
          <a:p>
            <a:endParaRPr lang="en-US" sz="2600" dirty="0"/>
          </a:p>
          <a:p>
            <a:endParaRPr lang="en-US" sz="2600" dirty="0" smtClean="0"/>
          </a:p>
          <a:p>
            <a:endParaRPr lang="en-US" sz="2600" dirty="0"/>
          </a:p>
          <a:p>
            <a:endParaRPr lang="en-US" sz="2600" dirty="0" smtClean="0"/>
          </a:p>
          <a:p>
            <a:endParaRPr lang="en-US" sz="2600" dirty="0"/>
          </a:p>
          <a:p>
            <a:endParaRPr lang="en-US" sz="2600" dirty="0" smtClean="0"/>
          </a:p>
          <a:p>
            <a:endParaRPr lang="en-US" sz="2600" dirty="0"/>
          </a:p>
          <a:p>
            <a:r>
              <a:rPr lang="en-US" sz="2600" dirty="0" smtClean="0"/>
              <a:t>Models with better MJO import energy by vertical advection </a:t>
            </a:r>
          </a:p>
          <a:p>
            <a:pPr marL="0" indent="0">
              <a:buNone/>
            </a:pPr>
            <a:endParaRPr lang="en-US" sz="3400" dirty="0" smtClean="0"/>
          </a:p>
          <a:p>
            <a:endParaRPr lang="en-US" sz="2600" i="1" dirty="0" smtClean="0"/>
          </a:p>
          <a:p>
            <a:endParaRPr lang="en-US" sz="3400" dirty="0" smtClean="0"/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27652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8B12-A395-F24C-A11D-BFA98BE7B5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 descr="mean2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0"/>
            <a:ext cx="8698687" cy="1670609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7101269"/>
              </p:ext>
            </p:extLst>
          </p:nvPr>
        </p:nvGraphicFramePr>
        <p:xfrm>
          <a:off x="5257800" y="2895600"/>
          <a:ext cx="1120775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22" name="Equation" r:id="rId4" imgW="622300" imgH="457200" progId="Equation.3">
                  <p:embed/>
                </p:oleObj>
              </mc:Choice>
              <mc:Fallback>
                <p:oleObj name="Equation" r:id="rId4" imgW="622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57800" y="2895600"/>
                        <a:ext cx="1120775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47800" y="3200400"/>
            <a:ext cx="3662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Boreal winter Indo-Pacific warm pool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57517" y="207974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Benedict et al. (2014)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829" y="5479054"/>
            <a:ext cx="564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30</a:t>
            </a:r>
            <a:r>
              <a:rPr lang="en-US" sz="1600" baseline="30000" dirty="0" smtClean="0">
                <a:solidFill>
                  <a:srgbClr val="0000FF"/>
                </a:solidFill>
              </a:rPr>
              <a:t>o</a:t>
            </a:r>
            <a:r>
              <a:rPr lang="en-US" sz="1600" dirty="0" smtClean="0">
                <a:solidFill>
                  <a:srgbClr val="0000FF"/>
                </a:solidFill>
              </a:rPr>
              <a:t>E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7797" y="5484507"/>
            <a:ext cx="668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210</a:t>
            </a:r>
            <a:r>
              <a:rPr lang="en-US" sz="1600" baseline="30000" dirty="0" smtClean="0">
                <a:solidFill>
                  <a:srgbClr val="0000FF"/>
                </a:solidFill>
              </a:rPr>
              <a:t>o</a:t>
            </a:r>
            <a:r>
              <a:rPr lang="en-US" sz="1600" dirty="0" smtClean="0">
                <a:solidFill>
                  <a:srgbClr val="0000FF"/>
                </a:solidFill>
              </a:rPr>
              <a:t>E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01260" y="5510951"/>
            <a:ext cx="668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150</a:t>
            </a:r>
            <a:r>
              <a:rPr lang="en-US" sz="1600" baseline="30000" dirty="0" smtClean="0">
                <a:solidFill>
                  <a:srgbClr val="0000FF"/>
                </a:solidFill>
              </a:rPr>
              <a:t>o</a:t>
            </a:r>
            <a:r>
              <a:rPr lang="en-US" sz="1600" dirty="0" smtClean="0">
                <a:solidFill>
                  <a:srgbClr val="0000FF"/>
                </a:solidFill>
              </a:rPr>
              <a:t>E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02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37159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Column-Integrated MSE (or Entropy) Export Binned by Some Measure of Convective Activity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6" name="Content Placeholder 5" descr="gm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28600" y="2362200"/>
            <a:ext cx="4237787" cy="3607765"/>
          </a:xfrm>
        </p:spPr>
      </p:pic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Analysis from (older) NCEP forecast model, which produced poor MJO activity</a:t>
            </a:r>
          </a:p>
          <a:p>
            <a:r>
              <a:rPr lang="en-US" dirty="0" smtClean="0"/>
              <a:t>X-axis is some measure of convective activity, in this case vertically-integrated moisture convergence, for a convective region of the tropical west Pacific (could be </a:t>
            </a:r>
            <a:r>
              <a:rPr lang="en-US" dirty="0" err="1" smtClean="0"/>
              <a:t>precip</a:t>
            </a:r>
            <a:r>
              <a:rPr lang="en-US" dirty="0" smtClean="0"/>
              <a:t> or mass flux)</a:t>
            </a:r>
          </a:p>
          <a:p>
            <a:r>
              <a:rPr lang="en-US" dirty="0" smtClean="0"/>
              <a:t>Export due to vertical MSE or entropy advection (y-axis) implicitly includes sum of vertical moisture advection and drying due to precipitation </a:t>
            </a:r>
          </a:p>
          <a:p>
            <a:r>
              <a:rPr lang="en-US" dirty="0" smtClean="0"/>
              <a:t>In GFS, for </a:t>
            </a:r>
            <a:r>
              <a:rPr lang="en-US" dirty="0"/>
              <a:t>positive column-integrated moisture convergence, </a:t>
            </a:r>
            <a:r>
              <a:rPr lang="en-US" dirty="0" smtClean="0"/>
              <a:t>MSE export due to vertical advection </a:t>
            </a:r>
            <a:r>
              <a:rPr lang="en-US" dirty="0"/>
              <a:t>is </a:t>
            </a:r>
            <a:r>
              <a:rPr lang="en-US" dirty="0" smtClean="0"/>
              <a:t>positive </a:t>
            </a:r>
            <a:r>
              <a:rPr lang="en-US" dirty="0"/>
              <a:t>even for periods of modest </a:t>
            </a:r>
            <a:r>
              <a:rPr lang="en-US" dirty="0" smtClean="0"/>
              <a:t>convergence</a:t>
            </a:r>
          </a:p>
          <a:p>
            <a:r>
              <a:rPr lang="en-US" dirty="0" smtClean="0"/>
              <a:t>Raymond and Fuchs (2009) argue that negative gross moist stability may be needed for successful MJO simulation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6096000"/>
            <a:ext cx="2729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Raymond and Fuchs (2009)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-600453" y="3676063"/>
            <a:ext cx="242308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Integrated MSE Export (W m</a:t>
            </a:r>
            <a:r>
              <a:rPr lang="en-US" sz="1400" baseline="30000" dirty="0" smtClean="0"/>
              <a:t>-2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4694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1269865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The Advection Terms Can Be Rewritten by Normalizing by Convective Activity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 smtClean="0"/>
              <a:t>Normalize by convective activity </a:t>
            </a:r>
            <a:r>
              <a:rPr lang="en-US" sz="2600" i="1" dirty="0" smtClean="0"/>
              <a:t>C</a:t>
            </a:r>
          </a:p>
          <a:p>
            <a:endParaRPr lang="en-US" sz="3400" i="1" dirty="0"/>
          </a:p>
          <a:p>
            <a:endParaRPr lang="en-US" sz="3400" i="1" dirty="0" smtClean="0"/>
          </a:p>
          <a:p>
            <a:endParaRPr lang="en-US" sz="3400" dirty="0"/>
          </a:p>
          <a:p>
            <a:pPr marL="0" indent="0">
              <a:buNone/>
            </a:pPr>
            <a:endParaRPr lang="en-US" sz="3400" dirty="0" smtClean="0"/>
          </a:p>
          <a:p>
            <a:endParaRPr lang="en-US" sz="2600" i="1" dirty="0" smtClean="0"/>
          </a:p>
          <a:p>
            <a:r>
              <a:rPr lang="en-US" sz="2600" i="1" dirty="0" smtClean="0"/>
              <a:t>C</a:t>
            </a:r>
            <a:r>
              <a:rPr lang="en-US" sz="2600" dirty="0" smtClean="0"/>
              <a:t> might be: vertically integrated moisture convergence or dry static energy export, mass flux, precipitation, etc..</a:t>
            </a:r>
          </a:p>
          <a:p>
            <a:r>
              <a:rPr lang="en-US" sz="2600" dirty="0" err="1">
                <a:latin typeface="Symbol" charset="2"/>
                <a:cs typeface="Symbol" charset="2"/>
              </a:rPr>
              <a:t>G</a:t>
            </a:r>
            <a:r>
              <a:rPr lang="en-US" sz="2600" i="1" baseline="-25000" dirty="0" err="1" smtClean="0">
                <a:latin typeface="Times New Roman"/>
                <a:cs typeface="Times New Roman"/>
              </a:rPr>
              <a:t>v</a:t>
            </a:r>
            <a:r>
              <a:rPr lang="en-US" sz="2600" i="1" dirty="0" smtClean="0">
                <a:latin typeface="Times New Roman"/>
                <a:cs typeface="Times New Roman"/>
              </a:rPr>
              <a:t> </a:t>
            </a:r>
            <a:r>
              <a:rPr lang="en-US" sz="2600" dirty="0" smtClean="0"/>
              <a:t>and </a:t>
            </a:r>
            <a:r>
              <a:rPr lang="en-US" sz="2600" dirty="0" err="1">
                <a:latin typeface="Symbol" charset="2"/>
                <a:cs typeface="Symbol" charset="2"/>
              </a:rPr>
              <a:t>G</a:t>
            </a:r>
            <a:r>
              <a:rPr lang="en-US" sz="2600" i="1" baseline="-25000" dirty="0" err="1" smtClean="0">
                <a:latin typeface="Times New Roman"/>
                <a:cs typeface="Times New Roman"/>
              </a:rPr>
              <a:t>h</a:t>
            </a:r>
            <a:r>
              <a:rPr lang="en-US" sz="2600" dirty="0" smtClean="0"/>
              <a:t> (and sometimes combined)are typically referred to as the vertical and horizontal components of “</a:t>
            </a:r>
            <a:r>
              <a:rPr lang="en-US" sz="2600" b="1" dirty="0" smtClean="0">
                <a:solidFill>
                  <a:srgbClr val="FF0000"/>
                </a:solidFill>
              </a:rPr>
              <a:t>gross moist stability (GMS)</a:t>
            </a:r>
            <a:r>
              <a:rPr lang="en-US" sz="2600" dirty="0" smtClean="0"/>
              <a:t>”, or the efficiency of moist static energy discharge from the column (per unit convective activity). </a:t>
            </a:r>
          </a:p>
          <a:p>
            <a:r>
              <a:rPr lang="en-US" sz="2600" dirty="0" smtClean="0"/>
              <a:t>If the moisture anomaly associated with the MJO were to survive, we would want GMS to be low or negative, making convective inefficient at discharging moisture from the column</a:t>
            </a:r>
          </a:p>
          <a:p>
            <a:endParaRPr lang="en-US" sz="3400" dirty="0" smtClean="0"/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27652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8B12-A395-F24C-A11D-BFA98BE7B5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620874"/>
              </p:ext>
            </p:extLst>
          </p:nvPr>
        </p:nvGraphicFramePr>
        <p:xfrm>
          <a:off x="1104900" y="1981200"/>
          <a:ext cx="2838450" cy="165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" name="Equation" r:id="rId3" imgW="1892300" imgH="1104900" progId="Equation.3">
                  <p:embed/>
                </p:oleObj>
              </mc:Choice>
              <mc:Fallback>
                <p:oleObj name="Equation" r:id="rId3" imgW="1892300" imgH="1104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4900" y="1981200"/>
                        <a:ext cx="2838450" cy="165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954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lter_11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425" y="1150698"/>
            <a:ext cx="4465930" cy="46250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37159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Vertical Component of GMS (</a:t>
            </a:r>
            <a:r>
              <a:rPr lang="en-US" sz="3600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G</a:t>
            </a:r>
            <a:r>
              <a:rPr lang="en-US" sz="3600" baseline="-25000" dirty="0" err="1" smtClean="0">
                <a:solidFill>
                  <a:srgbClr val="FFFFFF"/>
                </a:solidFill>
              </a:rPr>
              <a:t>v</a:t>
            </a:r>
            <a:r>
              <a:rPr lang="en-US" sz="3600" dirty="0" smtClean="0">
                <a:solidFill>
                  <a:srgbClr val="FFFFFF"/>
                </a:solidFill>
              </a:rPr>
              <a:t>) </a:t>
            </a:r>
            <a:r>
              <a:rPr lang="en-US" sz="3600" dirty="0" smtClean="0">
                <a:solidFill>
                  <a:srgbClr val="FFFFFF"/>
                </a:solidFill>
              </a:rPr>
              <a:t>As a Function of Precipitation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247295" y="5671368"/>
            <a:ext cx="7924800" cy="13255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Two versions of CAM3/RAS with different strength </a:t>
            </a:r>
            <a:r>
              <a:rPr lang="en-US" sz="2000" dirty="0" err="1" smtClean="0"/>
              <a:t>Tokioka</a:t>
            </a:r>
            <a:r>
              <a:rPr lang="en-US" sz="2000" dirty="0" smtClean="0"/>
              <a:t> minimum entrainment parameters (strong and weak)</a:t>
            </a:r>
            <a:r>
              <a:rPr lang="en-US" sz="2000" dirty="0" smtClean="0"/>
              <a:t>. </a:t>
            </a:r>
            <a:endParaRPr lang="en-US" sz="2000" dirty="0"/>
          </a:p>
          <a:p>
            <a:r>
              <a:rPr lang="en-US" sz="2000" dirty="0" smtClean="0"/>
              <a:t>GMS significantly lower in model with higher minimum entrainment 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80623" y="3132667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Hannah and Maloney (2011)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547555" y="3457222"/>
            <a:ext cx="381001" cy="1552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66852" y="2822221"/>
            <a:ext cx="2277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Min. Entrainment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>
            <a:off x="6561667" y="3006887"/>
            <a:ext cx="305185" cy="1540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23909" y="3524955"/>
            <a:ext cx="2320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Min. Entrainment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689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4_Earth">
  <a:themeElements>
    <a:clrScheme name="Earth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14_Eart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Eart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rth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rth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5_Earth">
  <a:themeElements>
    <a:clrScheme name="Earth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14_Eart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Eart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rth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rth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6_Earth">
  <a:themeElements>
    <a:clrScheme name="Earth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14_Eart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Eart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rth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rth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21648</TotalTime>
  <Words>1692</Words>
  <Application>Microsoft Macintosh PowerPoint</Application>
  <PresentationFormat>On-screen Show (4:3)</PresentationFormat>
  <Paragraphs>276</Paragraphs>
  <Slides>35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1_Office Theme</vt:lpstr>
      <vt:lpstr>14_Earth</vt:lpstr>
      <vt:lpstr>2_Office Theme</vt:lpstr>
      <vt:lpstr>3_Office Theme</vt:lpstr>
      <vt:lpstr>4_Office Theme</vt:lpstr>
      <vt:lpstr>5_Office Theme</vt:lpstr>
      <vt:lpstr>15_Earth</vt:lpstr>
      <vt:lpstr>16_Earth</vt:lpstr>
      <vt:lpstr>6_Office Theme</vt:lpstr>
      <vt:lpstr>Microsoft Equation</vt:lpstr>
      <vt:lpstr>Equation</vt:lpstr>
      <vt:lpstr> Process-oriented model diagnostics based on the moisture and MSE budgets   Eric D. Maloney Walter Hannah, Brandon Wolding, Jim Benedict   Colorado State University  Others contributors: Adam Sobel, Dargan Frierson, Daehyun Kim   Sponsors: NSF Climate and Large-Scale Dynamics NOAA MAPP</vt:lpstr>
      <vt:lpstr>PowerPoint Presentation</vt:lpstr>
      <vt:lpstr>PowerPoint Presentation</vt:lpstr>
      <vt:lpstr>Vertically-Integrated MSE Budget Becomes a Moisture Equation Under WTG Balance</vt:lpstr>
      <vt:lpstr>We Initially Study Three Model Pairs with Both a Good and Bad MJO</vt:lpstr>
      <vt:lpstr>We Initially Study Three Model Pairs with Both a Good and Bad MJO</vt:lpstr>
      <vt:lpstr>Column-Integrated MSE (or Entropy) Export Binned by Some Measure of Convective Activity</vt:lpstr>
      <vt:lpstr>The Advection Terms Can Be Rewritten by Normalizing by Convective Activity</vt:lpstr>
      <vt:lpstr>Vertical Component of GMS (Gv) As a Function of Precipitation</vt:lpstr>
      <vt:lpstr>Vertical Component of GMS (Gv) Versus  Model MJO Skill</vt:lpstr>
      <vt:lpstr>Vertical Component of GMS (Gv) Versus  Boreal Summer East Pacific Leading Mode Amplitude</vt:lpstr>
      <vt:lpstr>Hindcasts During DYNAMO Period</vt:lpstr>
      <vt:lpstr>CAM5 Hindcast setup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 Thanks</vt:lpstr>
      <vt:lpstr>PowerPoint Presentation</vt:lpstr>
      <vt:lpstr>PowerPoint Presentation</vt:lpstr>
      <vt:lpstr>PowerPoint Presentation</vt:lpstr>
      <vt:lpstr>ERA-I Mean Moist Static Energy Advection</vt:lpstr>
      <vt:lpstr>Weak Temperature Gradient Theory</vt:lpstr>
      <vt:lpstr>Q1/Q2 at One-Week Lead Time</vt:lpstr>
      <vt:lpstr>PowerPoint Presentation</vt:lpstr>
      <vt:lpstr>Higher Entrainment Runs are Able to Maintain Stronger MSE Anomalies </vt:lpstr>
      <vt:lpstr>PowerPoint Presentation</vt:lpstr>
      <vt:lpstr>PowerPoint Presentation</vt:lpstr>
      <vt:lpstr>Vertical and Horizontal Advection Versus Precipitation Rate</vt:lpstr>
      <vt:lpstr>Weak Temperature Gradient Theory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YOTC MJO Task Force</dc:title>
  <dc:creator/>
  <cp:lastModifiedBy>Eric Maloney</cp:lastModifiedBy>
  <cp:revision>266</cp:revision>
  <dcterms:created xsi:type="dcterms:W3CDTF">2006-08-16T00:00:00Z</dcterms:created>
  <dcterms:modified xsi:type="dcterms:W3CDTF">2014-01-14T06:48:13Z</dcterms:modified>
</cp:coreProperties>
</file>