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44" r:id="rId5"/>
    <p:sldMasterId id="2147483768" r:id="rId6"/>
    <p:sldMasterId id="2147483780" r:id="rId7"/>
    <p:sldMasterId id="2147483792" r:id="rId8"/>
    <p:sldMasterId id="2147483816" r:id="rId9"/>
    <p:sldMasterId id="2147485961" r:id="rId10"/>
  </p:sldMasterIdLst>
  <p:notesMasterIdLst>
    <p:notesMasterId r:id="rId37"/>
  </p:notesMasterIdLst>
  <p:handoutMasterIdLst>
    <p:handoutMasterId r:id="rId38"/>
  </p:handoutMasterIdLst>
  <p:sldIdLst>
    <p:sldId id="257" r:id="rId11"/>
    <p:sldId id="704" r:id="rId12"/>
    <p:sldId id="730" r:id="rId13"/>
    <p:sldId id="848" r:id="rId14"/>
    <p:sldId id="849" r:id="rId15"/>
    <p:sldId id="837" r:id="rId16"/>
    <p:sldId id="816" r:id="rId17"/>
    <p:sldId id="803" r:id="rId18"/>
    <p:sldId id="815" r:id="rId19"/>
    <p:sldId id="804" r:id="rId20"/>
    <p:sldId id="805" r:id="rId21"/>
    <p:sldId id="731" r:id="rId22"/>
    <p:sldId id="823" r:id="rId23"/>
    <p:sldId id="834" r:id="rId24"/>
    <p:sldId id="828" r:id="rId25"/>
    <p:sldId id="822" r:id="rId26"/>
    <p:sldId id="811" r:id="rId27"/>
    <p:sldId id="819" r:id="rId28"/>
    <p:sldId id="840" r:id="rId29"/>
    <p:sldId id="332" r:id="rId30"/>
    <p:sldId id="800" r:id="rId31"/>
    <p:sldId id="844" r:id="rId32"/>
    <p:sldId id="847" r:id="rId33"/>
    <p:sldId id="845" r:id="rId34"/>
    <p:sldId id="850" r:id="rId35"/>
    <p:sldId id="851" r:id="rId36"/>
  </p:sldIdLst>
  <p:sldSz cx="9144000" cy="6858000" type="screen4x3"/>
  <p:notesSz cx="6797675" cy="9928225"/>
  <p:defaultTex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p:defaultTextStyle>
  <p:extLst>
    <p:ext uri="{EFAFB233-063F-42B5-8137-9DF3F51BA10A}">
      <p15:sldGuideLst xmlns:p15="http://schemas.microsoft.com/office/powerpoint/2012/main" xmlns="">
        <p15:guide id="1" orient="horz" pos="3929">
          <p15:clr>
            <a:srgbClr val="A4A3A4"/>
          </p15:clr>
        </p15:guide>
        <p15:guide id="2" pos="5602">
          <p15:clr>
            <a:srgbClr val="A4A3A4"/>
          </p15:clr>
        </p15:guide>
        <p15:guide id="3" pos="2744">
          <p15:clr>
            <a:srgbClr val="A4A3A4"/>
          </p15:clr>
        </p15:guide>
        <p15:guide id="4" pos="138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3331"/>
    <a:srgbClr val="003A1A"/>
    <a:srgbClr val="00602B"/>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688" autoAdjust="0"/>
    <p:restoredTop sz="92297" autoAdjust="0"/>
  </p:normalViewPr>
  <p:slideViewPr>
    <p:cSldViewPr showGuides="1">
      <p:cViewPr varScale="1">
        <p:scale>
          <a:sx n="57" d="100"/>
          <a:sy n="57" d="100"/>
        </p:scale>
        <p:origin x="-852" y="-84"/>
      </p:cViewPr>
      <p:guideLst>
        <p:guide orient="horz" pos="3929"/>
        <p:guide pos="5602"/>
        <p:guide pos="2744"/>
        <p:guide pos="1383"/>
      </p:guideLst>
    </p:cSldViewPr>
  </p:slideViewPr>
  <p:notesTextViewPr>
    <p:cViewPr>
      <p:scale>
        <a:sx n="3" d="2"/>
        <a:sy n="3" d="2"/>
      </p:scale>
      <p:origin x="0" y="0"/>
    </p:cViewPr>
  </p:notesTextViewPr>
  <p:sorterViewPr>
    <p:cViewPr>
      <p:scale>
        <a:sx n="68" d="100"/>
        <a:sy n="68" d="100"/>
      </p:scale>
      <p:origin x="0" y="30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research_2012_11\micro_paper\omega_prcp2.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research_2012_11\micro_paper\omega_prcp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67621469015956"/>
          <c:y val="0.20241228471098144"/>
          <c:w val="0.80562261423957227"/>
          <c:h val="0.62993405092823718"/>
        </c:manualLayout>
      </c:layout>
      <c:scatterChart>
        <c:scatterStyle val="smoothMarker"/>
        <c:varyColors val="0"/>
        <c:ser>
          <c:idx val="6"/>
          <c:order val="0"/>
          <c:tx>
            <c:strRef>
              <c:f>micro_prcp_final!$D$1</c:f>
              <c:strCache>
                <c:ptCount val="1"/>
                <c:pt idx="0">
                  <c:v>TRMM</c:v>
                </c:pt>
              </c:strCache>
            </c:strRef>
          </c:tx>
          <c:spPr>
            <a:ln w="44450">
              <a:solidFill>
                <a:schemeClr val="tx1"/>
              </a:solidFill>
            </a:ln>
          </c:spPr>
          <c:marker>
            <c:symbol val="none"/>
          </c:marker>
          <c:xVal>
            <c:numRef>
              <c:f>micro_prcp_final!$A$2:$A$20</c:f>
              <c:numCache>
                <c:formatCode>General</c:formatCode>
                <c:ptCount val="19"/>
                <c:pt idx="0">
                  <c:v>1</c:v>
                </c:pt>
                <c:pt idx="1">
                  <c:v>3</c:v>
                </c:pt>
                <c:pt idx="2">
                  <c:v>5</c:v>
                </c:pt>
                <c:pt idx="3">
                  <c:v>7</c:v>
                </c:pt>
                <c:pt idx="4">
                  <c:v>9</c:v>
                </c:pt>
                <c:pt idx="5">
                  <c:v>12.5</c:v>
                </c:pt>
                <c:pt idx="6">
                  <c:v>17.5</c:v>
                </c:pt>
                <c:pt idx="7">
                  <c:v>25</c:v>
                </c:pt>
                <c:pt idx="8">
                  <c:v>35</c:v>
                </c:pt>
                <c:pt idx="9">
                  <c:v>45</c:v>
                </c:pt>
                <c:pt idx="10">
                  <c:v>55</c:v>
                </c:pt>
                <c:pt idx="11">
                  <c:v>70</c:v>
                </c:pt>
                <c:pt idx="12">
                  <c:v>90</c:v>
                </c:pt>
                <c:pt idx="13">
                  <c:v>125</c:v>
                </c:pt>
                <c:pt idx="14">
                  <c:v>178</c:v>
                </c:pt>
                <c:pt idx="15">
                  <c:v>225</c:v>
                </c:pt>
                <c:pt idx="16">
                  <c:v>275</c:v>
                </c:pt>
                <c:pt idx="17">
                  <c:v>350</c:v>
                </c:pt>
                <c:pt idx="18">
                  <c:v>450</c:v>
                </c:pt>
              </c:numCache>
            </c:numRef>
          </c:xVal>
          <c:yVal>
            <c:numRef>
              <c:f>micro_prcp_final!$D$2:$D$20</c:f>
              <c:numCache>
                <c:formatCode>General</c:formatCode>
                <c:ptCount val="19"/>
                <c:pt idx="0">
                  <c:v>93.071740000000005</c:v>
                </c:pt>
                <c:pt idx="1">
                  <c:v>0.65349000000000002</c:v>
                </c:pt>
                <c:pt idx="2">
                  <c:v>0.48381999999999997</c:v>
                </c:pt>
                <c:pt idx="3">
                  <c:v>0.42991000000000001</c:v>
                </c:pt>
                <c:pt idx="4">
                  <c:v>0.33861999999999998</c:v>
                </c:pt>
                <c:pt idx="5">
                  <c:v>0.81054999999999999</c:v>
                </c:pt>
                <c:pt idx="6">
                  <c:v>0.66073000000000004</c:v>
                </c:pt>
                <c:pt idx="7">
                  <c:v>0.93906000000000001</c:v>
                </c:pt>
                <c:pt idx="8">
                  <c:v>0.62433000000000005</c:v>
                </c:pt>
                <c:pt idx="9">
                  <c:v>0.43369999999999997</c:v>
                </c:pt>
                <c:pt idx="10">
                  <c:v>0.31617000000000001</c:v>
                </c:pt>
                <c:pt idx="11">
                  <c:v>0.43423</c:v>
                </c:pt>
                <c:pt idx="12">
                  <c:v>0.26108999999999999</c:v>
                </c:pt>
                <c:pt idx="13">
                  <c:v>0.29053000000000001</c:v>
                </c:pt>
                <c:pt idx="14">
                  <c:v>0.11616</c:v>
                </c:pt>
                <c:pt idx="15">
                  <c:v>5.7619999999999998E-2</c:v>
                </c:pt>
                <c:pt idx="16">
                  <c:v>3.2059999999999998E-2</c:v>
                </c:pt>
                <c:pt idx="17">
                  <c:v>3.2620000000000003E-2</c:v>
                </c:pt>
                <c:pt idx="18">
                  <c:v>1.3559999999999999E-2</c:v>
                </c:pt>
              </c:numCache>
            </c:numRef>
          </c:yVal>
          <c:smooth val="1"/>
        </c:ser>
        <c:ser>
          <c:idx val="9"/>
          <c:order val="1"/>
          <c:tx>
            <c:strRef>
              <c:f>micro_prcp_final!$I$1</c:f>
              <c:strCache>
                <c:ptCount val="1"/>
                <c:pt idx="0">
                  <c:v>No Convection</c:v>
                </c:pt>
              </c:strCache>
            </c:strRef>
          </c:tx>
          <c:spPr>
            <a:ln w="31750">
              <a:solidFill>
                <a:srgbClr val="C00000"/>
              </a:solidFill>
            </a:ln>
          </c:spPr>
          <c:marker>
            <c:symbol val="none"/>
          </c:marker>
          <c:xVal>
            <c:numRef>
              <c:f>micro_prcp_final!$A$2:$A$20</c:f>
              <c:numCache>
                <c:formatCode>General</c:formatCode>
                <c:ptCount val="19"/>
                <c:pt idx="0">
                  <c:v>1</c:v>
                </c:pt>
                <c:pt idx="1">
                  <c:v>3</c:v>
                </c:pt>
                <c:pt idx="2">
                  <c:v>5</c:v>
                </c:pt>
                <c:pt idx="3">
                  <c:v>7</c:v>
                </c:pt>
                <c:pt idx="4">
                  <c:v>9</c:v>
                </c:pt>
                <c:pt idx="5">
                  <c:v>12.5</c:v>
                </c:pt>
                <c:pt idx="6">
                  <c:v>17.5</c:v>
                </c:pt>
                <c:pt idx="7">
                  <c:v>25</c:v>
                </c:pt>
                <c:pt idx="8">
                  <c:v>35</c:v>
                </c:pt>
                <c:pt idx="9">
                  <c:v>45</c:v>
                </c:pt>
                <c:pt idx="10">
                  <c:v>55</c:v>
                </c:pt>
                <c:pt idx="11">
                  <c:v>70</c:v>
                </c:pt>
                <c:pt idx="12">
                  <c:v>90</c:v>
                </c:pt>
                <c:pt idx="13">
                  <c:v>125</c:v>
                </c:pt>
                <c:pt idx="14">
                  <c:v>178</c:v>
                </c:pt>
                <c:pt idx="15">
                  <c:v>225</c:v>
                </c:pt>
                <c:pt idx="16">
                  <c:v>275</c:v>
                </c:pt>
                <c:pt idx="17">
                  <c:v>350</c:v>
                </c:pt>
                <c:pt idx="18">
                  <c:v>450</c:v>
                </c:pt>
              </c:numCache>
            </c:numRef>
          </c:xVal>
          <c:yVal>
            <c:numRef>
              <c:f>micro_prcp_final!$I$2:$I$20</c:f>
              <c:numCache>
                <c:formatCode>General</c:formatCode>
                <c:ptCount val="19"/>
                <c:pt idx="0">
                  <c:v>78.85181</c:v>
                </c:pt>
                <c:pt idx="1">
                  <c:v>10.079409999999999</c:v>
                </c:pt>
                <c:pt idx="2">
                  <c:v>3.4817300000000002</c:v>
                </c:pt>
                <c:pt idx="3">
                  <c:v>1.84846</c:v>
                </c:pt>
                <c:pt idx="4">
                  <c:v>1.19025</c:v>
                </c:pt>
                <c:pt idx="5">
                  <c:v>1.66692</c:v>
                </c:pt>
                <c:pt idx="6">
                  <c:v>0.86633000000000004</c:v>
                </c:pt>
                <c:pt idx="7">
                  <c:v>0.88161</c:v>
                </c:pt>
                <c:pt idx="8">
                  <c:v>0.41877999999999999</c:v>
                </c:pt>
                <c:pt idx="9">
                  <c:v>0.22727</c:v>
                </c:pt>
                <c:pt idx="10">
                  <c:v>0.14166999999999999</c:v>
                </c:pt>
                <c:pt idx="11">
                  <c:v>0.15326999999999999</c:v>
                </c:pt>
                <c:pt idx="12">
                  <c:v>7.8659999999999994E-2</c:v>
                </c:pt>
                <c:pt idx="13">
                  <c:v>8.1860000000000002E-2</c:v>
                </c:pt>
                <c:pt idx="14">
                  <c:v>2.4E-2</c:v>
                </c:pt>
                <c:pt idx="15">
                  <c:v>1.4999999999999999E-2</c:v>
                </c:pt>
                <c:pt idx="16">
                  <c:v>1.3500000000000001E-3</c:v>
                </c:pt>
                <c:pt idx="17">
                  <c:v>4.4999999999999997E-3</c:v>
                </c:pt>
                <c:pt idx="18">
                  <c:v>0</c:v>
                </c:pt>
              </c:numCache>
            </c:numRef>
          </c:yVal>
          <c:smooth val="1"/>
        </c:ser>
        <c:ser>
          <c:idx val="0"/>
          <c:order val="2"/>
          <c:tx>
            <c:strRef>
              <c:f>micro_prcp_final!$P$1</c:f>
              <c:strCache>
                <c:ptCount val="1"/>
                <c:pt idx="0">
                  <c:v>BULK_Triggering</c:v>
                </c:pt>
              </c:strCache>
            </c:strRef>
          </c:tx>
          <c:spPr>
            <a:ln w="31750"/>
          </c:spPr>
          <c:marker>
            <c:symbol val="none"/>
          </c:marker>
          <c:xVal>
            <c:numRef>
              <c:f>micro_prcp_final!$A$2:$A$20</c:f>
              <c:numCache>
                <c:formatCode>General</c:formatCode>
                <c:ptCount val="19"/>
                <c:pt idx="0">
                  <c:v>1</c:v>
                </c:pt>
                <c:pt idx="1">
                  <c:v>3</c:v>
                </c:pt>
                <c:pt idx="2">
                  <c:v>5</c:v>
                </c:pt>
                <c:pt idx="3">
                  <c:v>7</c:v>
                </c:pt>
                <c:pt idx="4">
                  <c:v>9</c:v>
                </c:pt>
                <c:pt idx="5">
                  <c:v>12.5</c:v>
                </c:pt>
                <c:pt idx="6">
                  <c:v>17.5</c:v>
                </c:pt>
                <c:pt idx="7">
                  <c:v>25</c:v>
                </c:pt>
                <c:pt idx="8">
                  <c:v>35</c:v>
                </c:pt>
                <c:pt idx="9">
                  <c:v>45</c:v>
                </c:pt>
                <c:pt idx="10">
                  <c:v>55</c:v>
                </c:pt>
                <c:pt idx="11">
                  <c:v>70</c:v>
                </c:pt>
                <c:pt idx="12">
                  <c:v>90</c:v>
                </c:pt>
                <c:pt idx="13">
                  <c:v>125</c:v>
                </c:pt>
                <c:pt idx="14">
                  <c:v>178</c:v>
                </c:pt>
                <c:pt idx="15">
                  <c:v>225</c:v>
                </c:pt>
                <c:pt idx="16">
                  <c:v>275</c:v>
                </c:pt>
                <c:pt idx="17">
                  <c:v>350</c:v>
                </c:pt>
                <c:pt idx="18">
                  <c:v>450</c:v>
                </c:pt>
              </c:numCache>
            </c:numRef>
          </c:xVal>
          <c:yVal>
            <c:numRef>
              <c:f>micro_prcp_final!$H$2:$H$20</c:f>
              <c:numCache>
                <c:formatCode>General</c:formatCode>
                <c:ptCount val="19"/>
                <c:pt idx="0">
                  <c:v>85.3</c:v>
                </c:pt>
                <c:pt idx="1">
                  <c:v>6.1</c:v>
                </c:pt>
                <c:pt idx="2">
                  <c:v>1.05</c:v>
                </c:pt>
                <c:pt idx="3">
                  <c:v>0.82</c:v>
                </c:pt>
                <c:pt idx="4">
                  <c:v>0.47570000000000001</c:v>
                </c:pt>
                <c:pt idx="5">
                  <c:v>0.68888000000000005</c:v>
                </c:pt>
                <c:pt idx="6">
                  <c:v>0.29270000000000002</c:v>
                </c:pt>
                <c:pt idx="7">
                  <c:v>0.26355000000000001</c:v>
                </c:pt>
                <c:pt idx="8">
                  <c:v>0.113022</c:v>
                </c:pt>
                <c:pt idx="9">
                  <c:v>8.7847999999999996E-2</c:v>
                </c:pt>
                <c:pt idx="10">
                  <c:v>6.0415999999999997E-2</c:v>
                </c:pt>
                <c:pt idx="11">
                  <c:v>6.5976000000000007E-2</c:v>
                </c:pt>
                <c:pt idx="12">
                  <c:v>2.1700000000000001E-2</c:v>
                </c:pt>
                <c:pt idx="13">
                  <c:v>3.0556E-2</c:v>
                </c:pt>
                <c:pt idx="14">
                  <c:v>1.7187999999999998E-2</c:v>
                </c:pt>
                <c:pt idx="15">
                  <c:v>9.0279999999999996E-3</c:v>
                </c:pt>
                <c:pt idx="16">
                  <c:v>1.2449999999999999E-5</c:v>
                </c:pt>
                <c:pt idx="17">
                  <c:v>0</c:v>
                </c:pt>
                <c:pt idx="18">
                  <c:v>0</c:v>
                </c:pt>
              </c:numCache>
            </c:numRef>
          </c:yVal>
          <c:smooth val="1"/>
        </c:ser>
        <c:ser>
          <c:idx val="2"/>
          <c:order val="3"/>
          <c:tx>
            <c:strRef>
              <c:f>micro_prcp_final!$E$1</c:f>
              <c:strCache>
                <c:ptCount val="1"/>
                <c:pt idx="0">
                  <c:v>BULK_original</c:v>
                </c:pt>
              </c:strCache>
            </c:strRef>
          </c:tx>
          <c:spPr>
            <a:ln w="31750">
              <a:solidFill>
                <a:srgbClr val="7030A0"/>
              </a:solidFill>
            </a:ln>
          </c:spPr>
          <c:marker>
            <c:symbol val="none"/>
          </c:marker>
          <c:xVal>
            <c:numRef>
              <c:f>micro_prcp_final!$A$2:$A$20</c:f>
              <c:numCache>
                <c:formatCode>General</c:formatCode>
                <c:ptCount val="19"/>
                <c:pt idx="0">
                  <c:v>1</c:v>
                </c:pt>
                <c:pt idx="1">
                  <c:v>3</c:v>
                </c:pt>
                <c:pt idx="2">
                  <c:v>5</c:v>
                </c:pt>
                <c:pt idx="3">
                  <c:v>7</c:v>
                </c:pt>
                <c:pt idx="4">
                  <c:v>9</c:v>
                </c:pt>
                <c:pt idx="5">
                  <c:v>12.5</c:v>
                </c:pt>
                <c:pt idx="6">
                  <c:v>17.5</c:v>
                </c:pt>
                <c:pt idx="7">
                  <c:v>25</c:v>
                </c:pt>
                <c:pt idx="8">
                  <c:v>35</c:v>
                </c:pt>
                <c:pt idx="9">
                  <c:v>45</c:v>
                </c:pt>
                <c:pt idx="10">
                  <c:v>55</c:v>
                </c:pt>
                <c:pt idx="11">
                  <c:v>70</c:v>
                </c:pt>
                <c:pt idx="12">
                  <c:v>90</c:v>
                </c:pt>
                <c:pt idx="13">
                  <c:v>125</c:v>
                </c:pt>
                <c:pt idx="14">
                  <c:v>178</c:v>
                </c:pt>
                <c:pt idx="15">
                  <c:v>225</c:v>
                </c:pt>
                <c:pt idx="16">
                  <c:v>275</c:v>
                </c:pt>
                <c:pt idx="17">
                  <c:v>350</c:v>
                </c:pt>
                <c:pt idx="18">
                  <c:v>450</c:v>
                </c:pt>
              </c:numCache>
            </c:numRef>
          </c:xVal>
          <c:yVal>
            <c:numRef>
              <c:f>micro_prcp_final!$E$2:$E$20</c:f>
              <c:numCache>
                <c:formatCode>General</c:formatCode>
                <c:ptCount val="19"/>
                <c:pt idx="0">
                  <c:v>96.992689999999996</c:v>
                </c:pt>
                <c:pt idx="1">
                  <c:v>1.2001200000000001</c:v>
                </c:pt>
                <c:pt idx="2">
                  <c:v>0.46566999999999997</c:v>
                </c:pt>
                <c:pt idx="3">
                  <c:v>0.26924999999999999</c:v>
                </c:pt>
                <c:pt idx="4">
                  <c:v>0.18090999999999999</c:v>
                </c:pt>
                <c:pt idx="5">
                  <c:v>0.27899000000000002</c:v>
                </c:pt>
                <c:pt idx="6">
                  <c:v>0.19921</c:v>
                </c:pt>
                <c:pt idx="7">
                  <c:v>0.34268999999999999</c:v>
                </c:pt>
                <c:pt idx="8">
                  <c:v>5.9339999999999997E-2</c:v>
                </c:pt>
                <c:pt idx="9">
                  <c:v>3.456E-2</c:v>
                </c:pt>
                <c:pt idx="10">
                  <c:v>3.2509999999999997E-2</c:v>
                </c:pt>
                <c:pt idx="11">
                  <c:v>1.5630000000000002E-2</c:v>
                </c:pt>
                <c:pt idx="12">
                  <c:v>1.023E-2</c:v>
                </c:pt>
                <c:pt idx="13">
                  <c:v>3.16E-3</c:v>
                </c:pt>
                <c:pt idx="14">
                  <c:v>8.9499999999999996E-4</c:v>
                </c:pt>
                <c:pt idx="15">
                  <c:v>0</c:v>
                </c:pt>
                <c:pt idx="16">
                  <c:v>0</c:v>
                </c:pt>
                <c:pt idx="17">
                  <c:v>0</c:v>
                </c:pt>
              </c:numCache>
            </c:numRef>
          </c:yVal>
          <c:smooth val="1"/>
        </c:ser>
        <c:dLbls>
          <c:showLegendKey val="0"/>
          <c:showVal val="0"/>
          <c:showCatName val="0"/>
          <c:showSerName val="0"/>
          <c:showPercent val="0"/>
          <c:showBubbleSize val="0"/>
        </c:dLbls>
        <c:axId val="80895296"/>
        <c:axId val="80920576"/>
      </c:scatterChart>
      <c:valAx>
        <c:axId val="80895296"/>
        <c:scaling>
          <c:logBase val="10"/>
          <c:orientation val="minMax"/>
          <c:max val="450"/>
        </c:scaling>
        <c:delete val="0"/>
        <c:axPos val="b"/>
        <c:title>
          <c:tx>
            <c:rich>
              <a:bodyPr/>
              <a:lstStyle/>
              <a:p>
                <a:pPr>
                  <a:defRPr b="0"/>
                </a:pPr>
                <a:r>
                  <a:rPr lang="en-US" altLang="ko-KR" b="0"/>
                  <a:t>Precipitation (mm/day)</a:t>
                </a:r>
                <a:endParaRPr lang="ko-KR" altLang="en-US" b="0"/>
              </a:p>
            </c:rich>
          </c:tx>
          <c:layout/>
          <c:overlay val="0"/>
        </c:title>
        <c:numFmt formatCode="General" sourceLinked="1"/>
        <c:majorTickMark val="out"/>
        <c:minorTickMark val="out"/>
        <c:tickLblPos val="nextTo"/>
        <c:spPr>
          <a:ln w="19050">
            <a:solidFill>
              <a:schemeClr val="tx1"/>
            </a:solidFill>
          </a:ln>
        </c:spPr>
        <c:crossAx val="80920576"/>
        <c:crossesAt val="1.0000000000000008E-5"/>
        <c:crossBetween val="midCat"/>
      </c:valAx>
      <c:valAx>
        <c:axId val="80920576"/>
        <c:scaling>
          <c:logBase val="10"/>
          <c:orientation val="minMax"/>
          <c:min val="1.0000000000000002E-2"/>
        </c:scaling>
        <c:delete val="0"/>
        <c:axPos val="l"/>
        <c:majorGridlines>
          <c:spPr>
            <a:ln>
              <a:noFill/>
            </a:ln>
          </c:spPr>
        </c:majorGridlines>
        <c:title>
          <c:tx>
            <c:rich>
              <a:bodyPr/>
              <a:lstStyle/>
              <a:p>
                <a:pPr>
                  <a:defRPr sz="1600" b="0" i="0"/>
                </a:pPr>
                <a:r>
                  <a:rPr lang="en-US" altLang="ko-KR" sz="1600" b="0" i="0"/>
                  <a:t>Frequency</a:t>
                </a:r>
                <a:r>
                  <a:rPr lang="en-US" altLang="ko-KR" sz="1600" b="0" i="0" baseline="0"/>
                  <a:t> (%)</a:t>
                </a:r>
                <a:endParaRPr lang="ko-KR" altLang="en-US" sz="1600" b="0" i="0"/>
              </a:p>
            </c:rich>
          </c:tx>
          <c:layout>
            <c:manualLayout>
              <c:xMode val="edge"/>
              <c:yMode val="edge"/>
              <c:x val="2.9278808029693765E-2"/>
              <c:y val="0.39037751079697192"/>
            </c:manualLayout>
          </c:layout>
          <c:overlay val="0"/>
        </c:title>
        <c:numFmt formatCode="General" sourceLinked="1"/>
        <c:majorTickMark val="out"/>
        <c:minorTickMark val="out"/>
        <c:tickLblPos val="nextTo"/>
        <c:spPr>
          <a:ln w="19050">
            <a:solidFill>
              <a:schemeClr val="tx1"/>
            </a:solidFill>
          </a:ln>
        </c:spPr>
        <c:crossAx val="80895296"/>
        <c:crosses val="autoZero"/>
        <c:crossBetween val="midCat"/>
      </c:valAx>
      <c:spPr>
        <a:ln w="19050">
          <a:solidFill>
            <a:schemeClr val="tx1"/>
          </a:solidFill>
          <a:prstDash val="solid"/>
        </a:ln>
      </c:spPr>
    </c:plotArea>
    <c:plotVisOnly val="1"/>
    <c:dispBlanksAs val="gap"/>
    <c:showDLblsOverMax val="0"/>
  </c:chart>
  <c:spPr>
    <a:ln>
      <a:noFill/>
    </a:ln>
  </c:spPr>
  <c:txPr>
    <a:bodyPr/>
    <a:lstStyle/>
    <a:p>
      <a:pPr>
        <a:defRPr sz="1600"/>
      </a:pPr>
      <a:endParaRPr lang="ko-K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95029767795822"/>
          <c:y val="0.24016555087287256"/>
          <c:w val="0.76840582692713477"/>
          <c:h val="0.60999736725922082"/>
        </c:manualLayout>
      </c:layout>
      <c:scatterChart>
        <c:scatterStyle val="smoothMarker"/>
        <c:varyColors val="0"/>
        <c:ser>
          <c:idx val="6"/>
          <c:order val="0"/>
          <c:tx>
            <c:strRef>
              <c:f>[omega_prcp2.xlsx]micro_prcp_final!$D$1</c:f>
              <c:strCache>
                <c:ptCount val="1"/>
                <c:pt idx="0">
                  <c:v>TRMM</c:v>
                </c:pt>
              </c:strCache>
            </c:strRef>
          </c:tx>
          <c:spPr>
            <a:ln w="34925">
              <a:solidFill>
                <a:schemeClr val="tx1"/>
              </a:solidFill>
            </a:ln>
          </c:spPr>
          <c:marker>
            <c:symbol val="none"/>
          </c:marker>
          <c:xVal>
            <c:numRef>
              <c:f>[omega_prcp2.xlsx]micro_prcp_final!$A$2:$A$20</c:f>
              <c:numCache>
                <c:formatCode>General</c:formatCode>
                <c:ptCount val="19"/>
                <c:pt idx="0">
                  <c:v>1</c:v>
                </c:pt>
                <c:pt idx="1">
                  <c:v>3</c:v>
                </c:pt>
                <c:pt idx="2">
                  <c:v>5</c:v>
                </c:pt>
                <c:pt idx="3">
                  <c:v>7</c:v>
                </c:pt>
                <c:pt idx="4">
                  <c:v>9</c:v>
                </c:pt>
                <c:pt idx="5">
                  <c:v>12.5</c:v>
                </c:pt>
                <c:pt idx="6">
                  <c:v>17.5</c:v>
                </c:pt>
                <c:pt idx="7">
                  <c:v>25</c:v>
                </c:pt>
                <c:pt idx="8">
                  <c:v>35</c:v>
                </c:pt>
                <c:pt idx="9">
                  <c:v>45</c:v>
                </c:pt>
                <c:pt idx="10">
                  <c:v>55</c:v>
                </c:pt>
                <c:pt idx="11">
                  <c:v>70</c:v>
                </c:pt>
                <c:pt idx="12">
                  <c:v>90</c:v>
                </c:pt>
                <c:pt idx="13">
                  <c:v>125</c:v>
                </c:pt>
                <c:pt idx="14">
                  <c:v>178</c:v>
                </c:pt>
                <c:pt idx="15">
                  <c:v>225</c:v>
                </c:pt>
                <c:pt idx="16">
                  <c:v>275</c:v>
                </c:pt>
                <c:pt idx="17">
                  <c:v>350</c:v>
                </c:pt>
                <c:pt idx="18">
                  <c:v>450</c:v>
                </c:pt>
              </c:numCache>
            </c:numRef>
          </c:xVal>
          <c:yVal>
            <c:numRef>
              <c:f>[omega_prcp2.xlsx]micro_prcp_final!$D$2:$D$20</c:f>
              <c:numCache>
                <c:formatCode>General</c:formatCode>
                <c:ptCount val="19"/>
                <c:pt idx="0">
                  <c:v>90</c:v>
                </c:pt>
                <c:pt idx="1">
                  <c:v>0.65349000000000002</c:v>
                </c:pt>
                <c:pt idx="2">
                  <c:v>0.48381999999999997</c:v>
                </c:pt>
                <c:pt idx="3">
                  <c:v>0.42991000000000001</c:v>
                </c:pt>
                <c:pt idx="4">
                  <c:v>0.33861999999999998</c:v>
                </c:pt>
                <c:pt idx="5">
                  <c:v>0.81054999999999999</c:v>
                </c:pt>
                <c:pt idx="6">
                  <c:v>0.66073000000000004</c:v>
                </c:pt>
                <c:pt idx="7">
                  <c:v>0.93906000000000001</c:v>
                </c:pt>
                <c:pt idx="8">
                  <c:v>0.62433000000000005</c:v>
                </c:pt>
                <c:pt idx="9">
                  <c:v>0.43369999999999997</c:v>
                </c:pt>
                <c:pt idx="10">
                  <c:v>0.31617000000000001</c:v>
                </c:pt>
                <c:pt idx="11">
                  <c:v>0.43423</c:v>
                </c:pt>
                <c:pt idx="12">
                  <c:v>0.26108999999999999</c:v>
                </c:pt>
                <c:pt idx="13">
                  <c:v>0.29053000000000001</c:v>
                </c:pt>
                <c:pt idx="14">
                  <c:v>0.11616</c:v>
                </c:pt>
                <c:pt idx="15">
                  <c:v>5.7619999999999998E-2</c:v>
                </c:pt>
                <c:pt idx="16">
                  <c:v>3.2059999999999998E-2</c:v>
                </c:pt>
                <c:pt idx="17">
                  <c:v>3.2620000000000003E-2</c:v>
                </c:pt>
                <c:pt idx="18">
                  <c:v>1.3559999999999999E-2</c:v>
                </c:pt>
              </c:numCache>
            </c:numRef>
          </c:yVal>
          <c:smooth val="1"/>
        </c:ser>
        <c:ser>
          <c:idx val="11"/>
          <c:order val="1"/>
          <c:tx>
            <c:strRef>
              <c:f>[omega_prcp2.xlsx]micro_prcp_final!$C$1</c:f>
              <c:strCache>
                <c:ptCount val="1"/>
                <c:pt idx="0">
                  <c:v>MPS</c:v>
                </c:pt>
              </c:strCache>
            </c:strRef>
          </c:tx>
          <c:spPr>
            <a:ln>
              <a:solidFill>
                <a:srgbClr val="7030A0"/>
              </a:solidFill>
            </a:ln>
          </c:spPr>
          <c:marker>
            <c:symbol val="none"/>
          </c:marker>
          <c:xVal>
            <c:numRef>
              <c:f>[omega_prcp2.xlsx]micro_prcp_final!$A$2:$A$20</c:f>
              <c:numCache>
                <c:formatCode>General</c:formatCode>
                <c:ptCount val="19"/>
                <c:pt idx="0">
                  <c:v>1</c:v>
                </c:pt>
                <c:pt idx="1">
                  <c:v>3</c:v>
                </c:pt>
                <c:pt idx="2">
                  <c:v>5</c:v>
                </c:pt>
                <c:pt idx="3">
                  <c:v>7</c:v>
                </c:pt>
                <c:pt idx="4">
                  <c:v>9</c:v>
                </c:pt>
                <c:pt idx="5">
                  <c:v>12.5</c:v>
                </c:pt>
                <c:pt idx="6">
                  <c:v>17.5</c:v>
                </c:pt>
                <c:pt idx="7">
                  <c:v>25</c:v>
                </c:pt>
                <c:pt idx="8">
                  <c:v>35</c:v>
                </c:pt>
                <c:pt idx="9">
                  <c:v>45</c:v>
                </c:pt>
                <c:pt idx="10">
                  <c:v>55</c:v>
                </c:pt>
                <c:pt idx="11">
                  <c:v>70</c:v>
                </c:pt>
                <c:pt idx="12">
                  <c:v>90</c:v>
                </c:pt>
                <c:pt idx="13">
                  <c:v>125</c:v>
                </c:pt>
                <c:pt idx="14">
                  <c:v>178</c:v>
                </c:pt>
                <c:pt idx="15">
                  <c:v>225</c:v>
                </c:pt>
                <c:pt idx="16">
                  <c:v>275</c:v>
                </c:pt>
                <c:pt idx="17">
                  <c:v>350</c:v>
                </c:pt>
                <c:pt idx="18">
                  <c:v>450</c:v>
                </c:pt>
              </c:numCache>
            </c:numRef>
          </c:xVal>
          <c:yVal>
            <c:numRef>
              <c:f>[omega_prcp2.xlsx]micro_prcp_final!$C$2:$C$20</c:f>
              <c:numCache>
                <c:formatCode>General</c:formatCode>
                <c:ptCount val="19"/>
                <c:pt idx="0">
                  <c:v>92.1</c:v>
                </c:pt>
                <c:pt idx="1">
                  <c:v>2.1255220000000001</c:v>
                </c:pt>
                <c:pt idx="2">
                  <c:v>0.78322599999999998</c:v>
                </c:pt>
                <c:pt idx="3">
                  <c:v>0.46359000000000006</c:v>
                </c:pt>
                <c:pt idx="4">
                  <c:v>0.335814</c:v>
                </c:pt>
                <c:pt idx="5">
                  <c:v>0.56916999999999995</c:v>
                </c:pt>
                <c:pt idx="6">
                  <c:v>0.35443400000000003</c:v>
                </c:pt>
                <c:pt idx="7">
                  <c:v>0.43641600000000003</c:v>
                </c:pt>
                <c:pt idx="8">
                  <c:v>0.24892400000000003</c:v>
                </c:pt>
                <c:pt idx="9">
                  <c:v>0.15521200000000002</c:v>
                </c:pt>
                <c:pt idx="10">
                  <c:v>0.11537</c:v>
                </c:pt>
                <c:pt idx="11">
                  <c:v>0.16192400000000001</c:v>
                </c:pt>
                <c:pt idx="12">
                  <c:v>0.10803400000000001</c:v>
                </c:pt>
                <c:pt idx="13">
                  <c:v>0.151092</c:v>
                </c:pt>
                <c:pt idx="14">
                  <c:v>7.2344000000000006E-2</c:v>
                </c:pt>
                <c:pt idx="15">
                  <c:v>4.2525999999999994E-2</c:v>
                </c:pt>
                <c:pt idx="16">
                  <c:v>2.8299999999999999E-2</c:v>
                </c:pt>
                <c:pt idx="17">
                  <c:v>3.3352E-2</c:v>
                </c:pt>
                <c:pt idx="18">
                  <c:v>1.8282E-2</c:v>
                </c:pt>
              </c:numCache>
            </c:numRef>
          </c:yVal>
          <c:smooth val="1"/>
        </c:ser>
        <c:ser>
          <c:idx val="8"/>
          <c:order val="2"/>
          <c:tx>
            <c:strRef>
              <c:f>[omega_prcp2.xlsx]micro_prcp_final!$F$1</c:f>
              <c:strCache>
                <c:ptCount val="1"/>
                <c:pt idx="0">
                  <c:v>MMPS+CONV</c:v>
                </c:pt>
              </c:strCache>
            </c:strRef>
          </c:tx>
          <c:spPr>
            <a:ln>
              <a:solidFill>
                <a:srgbClr val="FF0000"/>
              </a:solidFill>
            </a:ln>
          </c:spPr>
          <c:marker>
            <c:symbol val="none"/>
          </c:marker>
          <c:xVal>
            <c:numRef>
              <c:f>[omega_prcp2.xlsx]micro_prcp_final!$A$2:$A$20</c:f>
              <c:numCache>
                <c:formatCode>General</c:formatCode>
                <c:ptCount val="19"/>
                <c:pt idx="0">
                  <c:v>1</c:v>
                </c:pt>
                <c:pt idx="1">
                  <c:v>3</c:v>
                </c:pt>
                <c:pt idx="2">
                  <c:v>5</c:v>
                </c:pt>
                <c:pt idx="3">
                  <c:v>7</c:v>
                </c:pt>
                <c:pt idx="4">
                  <c:v>9</c:v>
                </c:pt>
                <c:pt idx="5">
                  <c:v>12.5</c:v>
                </c:pt>
                <c:pt idx="6">
                  <c:v>17.5</c:v>
                </c:pt>
                <c:pt idx="7">
                  <c:v>25</c:v>
                </c:pt>
                <c:pt idx="8">
                  <c:v>35</c:v>
                </c:pt>
                <c:pt idx="9">
                  <c:v>45</c:v>
                </c:pt>
                <c:pt idx="10">
                  <c:v>55</c:v>
                </c:pt>
                <c:pt idx="11">
                  <c:v>70</c:v>
                </c:pt>
                <c:pt idx="12">
                  <c:v>90</c:v>
                </c:pt>
                <c:pt idx="13">
                  <c:v>125</c:v>
                </c:pt>
                <c:pt idx="14">
                  <c:v>178</c:v>
                </c:pt>
                <c:pt idx="15">
                  <c:v>225</c:v>
                </c:pt>
                <c:pt idx="16">
                  <c:v>275</c:v>
                </c:pt>
                <c:pt idx="17">
                  <c:v>350</c:v>
                </c:pt>
                <c:pt idx="18">
                  <c:v>450</c:v>
                </c:pt>
              </c:numCache>
            </c:numRef>
          </c:xVal>
          <c:yVal>
            <c:numRef>
              <c:f>[omega_prcp2.xlsx]micro_prcp_final!$F$2:$F$20</c:f>
              <c:numCache>
                <c:formatCode>General</c:formatCode>
                <c:ptCount val="19"/>
                <c:pt idx="0">
                  <c:v>91.515069999999994</c:v>
                </c:pt>
                <c:pt idx="1">
                  <c:v>2.3239299999999998</c:v>
                </c:pt>
                <c:pt idx="2">
                  <c:v>1.03443</c:v>
                </c:pt>
                <c:pt idx="3">
                  <c:v>0.68081999999999998</c:v>
                </c:pt>
                <c:pt idx="4">
                  <c:v>0.51202999999999999</c:v>
                </c:pt>
                <c:pt idx="5">
                  <c:v>0.89473999999999998</c:v>
                </c:pt>
                <c:pt idx="6">
                  <c:v>0.56852999999999998</c:v>
                </c:pt>
                <c:pt idx="7">
                  <c:v>0.64688000000000001</c:v>
                </c:pt>
                <c:pt idx="8">
                  <c:v>0.36812</c:v>
                </c:pt>
                <c:pt idx="9">
                  <c:v>0.25699</c:v>
                </c:pt>
                <c:pt idx="10">
                  <c:v>0.19586000000000001</c:v>
                </c:pt>
                <c:pt idx="11">
                  <c:v>0.31657999999999997</c:v>
                </c:pt>
                <c:pt idx="12">
                  <c:v>0.20444000000000001</c:v>
                </c:pt>
                <c:pt idx="13">
                  <c:v>0.22977</c:v>
                </c:pt>
                <c:pt idx="14">
                  <c:v>0.11089</c:v>
                </c:pt>
                <c:pt idx="15">
                  <c:v>6.13E-2</c:v>
                </c:pt>
                <c:pt idx="16">
                  <c:v>3.5920000000000001E-2</c:v>
                </c:pt>
                <c:pt idx="17">
                  <c:v>5.3100000000000001E-2</c:v>
                </c:pt>
                <c:pt idx="18">
                  <c:v>1.3559999999999999E-2</c:v>
                </c:pt>
              </c:numCache>
            </c:numRef>
          </c:yVal>
          <c:smooth val="1"/>
        </c:ser>
        <c:ser>
          <c:idx val="9"/>
          <c:order val="3"/>
          <c:tx>
            <c:strRef>
              <c:f>[omega_prcp2.xlsx]micro_prcp_final!$H$1</c:f>
              <c:strCache>
                <c:ptCount val="1"/>
                <c:pt idx="0">
                  <c:v>BULK</c:v>
                </c:pt>
              </c:strCache>
            </c:strRef>
          </c:tx>
          <c:spPr>
            <a:ln>
              <a:solidFill>
                <a:schemeClr val="accent1">
                  <a:lumMod val="75000"/>
                </a:schemeClr>
              </a:solidFill>
            </a:ln>
          </c:spPr>
          <c:marker>
            <c:symbol val="none"/>
          </c:marker>
          <c:xVal>
            <c:numRef>
              <c:f>[omega_prcp2.xlsx]micro_prcp_final!$A$2:$A$20</c:f>
              <c:numCache>
                <c:formatCode>General</c:formatCode>
                <c:ptCount val="19"/>
                <c:pt idx="0">
                  <c:v>1</c:v>
                </c:pt>
                <c:pt idx="1">
                  <c:v>3</c:v>
                </c:pt>
                <c:pt idx="2">
                  <c:v>5</c:v>
                </c:pt>
                <c:pt idx="3">
                  <c:v>7</c:v>
                </c:pt>
                <c:pt idx="4">
                  <c:v>9</c:v>
                </c:pt>
                <c:pt idx="5">
                  <c:v>12.5</c:v>
                </c:pt>
                <c:pt idx="6">
                  <c:v>17.5</c:v>
                </c:pt>
                <c:pt idx="7">
                  <c:v>25</c:v>
                </c:pt>
                <c:pt idx="8">
                  <c:v>35</c:v>
                </c:pt>
                <c:pt idx="9">
                  <c:v>45</c:v>
                </c:pt>
                <c:pt idx="10">
                  <c:v>55</c:v>
                </c:pt>
                <c:pt idx="11">
                  <c:v>70</c:v>
                </c:pt>
                <c:pt idx="12">
                  <c:v>90</c:v>
                </c:pt>
                <c:pt idx="13">
                  <c:v>125</c:v>
                </c:pt>
                <c:pt idx="14">
                  <c:v>178</c:v>
                </c:pt>
                <c:pt idx="15">
                  <c:v>225</c:v>
                </c:pt>
                <c:pt idx="16">
                  <c:v>275</c:v>
                </c:pt>
                <c:pt idx="17">
                  <c:v>350</c:v>
                </c:pt>
                <c:pt idx="18">
                  <c:v>450</c:v>
                </c:pt>
              </c:numCache>
            </c:numRef>
          </c:xVal>
          <c:yVal>
            <c:numRef>
              <c:f>[omega_prcp2.xlsx]micro_prcp_final!$H$2:$H$20</c:f>
              <c:numCache>
                <c:formatCode>General</c:formatCode>
                <c:ptCount val="19"/>
                <c:pt idx="0">
                  <c:v>92.3</c:v>
                </c:pt>
                <c:pt idx="1">
                  <c:v>6.1</c:v>
                </c:pt>
                <c:pt idx="2">
                  <c:v>1.05</c:v>
                </c:pt>
                <c:pt idx="3">
                  <c:v>0.82</c:v>
                </c:pt>
                <c:pt idx="4">
                  <c:v>0.47570000000000001</c:v>
                </c:pt>
                <c:pt idx="5">
                  <c:v>0.68888000000000005</c:v>
                </c:pt>
                <c:pt idx="6">
                  <c:v>0.29270000000000002</c:v>
                </c:pt>
                <c:pt idx="7">
                  <c:v>0.26355000000000001</c:v>
                </c:pt>
                <c:pt idx="8">
                  <c:v>0.113022</c:v>
                </c:pt>
                <c:pt idx="9">
                  <c:v>8.7847999999999996E-2</c:v>
                </c:pt>
                <c:pt idx="10">
                  <c:v>6.0415999999999997E-2</c:v>
                </c:pt>
                <c:pt idx="11">
                  <c:v>6.5976000000000007E-2</c:v>
                </c:pt>
                <c:pt idx="12">
                  <c:v>2.1700000000000001E-2</c:v>
                </c:pt>
                <c:pt idx="13">
                  <c:v>3.0556E-2</c:v>
                </c:pt>
                <c:pt idx="14">
                  <c:v>1.7187999999999998E-2</c:v>
                </c:pt>
                <c:pt idx="15">
                  <c:v>9.0279999999999996E-3</c:v>
                </c:pt>
                <c:pt idx="16">
                  <c:v>1.2449999999999999E-5</c:v>
                </c:pt>
                <c:pt idx="17">
                  <c:v>0</c:v>
                </c:pt>
                <c:pt idx="18">
                  <c:v>0</c:v>
                </c:pt>
              </c:numCache>
            </c:numRef>
          </c:yVal>
          <c:smooth val="1"/>
        </c:ser>
        <c:dLbls>
          <c:showLegendKey val="0"/>
          <c:showVal val="0"/>
          <c:showCatName val="0"/>
          <c:showSerName val="0"/>
          <c:showPercent val="0"/>
          <c:showBubbleSize val="0"/>
        </c:dLbls>
        <c:axId val="80924608"/>
        <c:axId val="80925184"/>
      </c:scatterChart>
      <c:valAx>
        <c:axId val="80924608"/>
        <c:scaling>
          <c:logBase val="10"/>
          <c:orientation val="minMax"/>
          <c:max val="450"/>
        </c:scaling>
        <c:delete val="0"/>
        <c:axPos val="b"/>
        <c:title>
          <c:tx>
            <c:rich>
              <a:bodyPr/>
              <a:lstStyle/>
              <a:p>
                <a:pPr>
                  <a:defRPr sz="1800" b="0"/>
                </a:pPr>
                <a:r>
                  <a:rPr lang="en-US" altLang="ko-KR" sz="1800" b="0" dirty="0"/>
                  <a:t>Precipitation (mm/day)</a:t>
                </a:r>
                <a:endParaRPr lang="ko-KR" altLang="en-US" sz="1800" b="0" dirty="0"/>
              </a:p>
            </c:rich>
          </c:tx>
          <c:layout/>
          <c:overlay val="0"/>
        </c:title>
        <c:numFmt formatCode="General" sourceLinked="1"/>
        <c:majorTickMark val="out"/>
        <c:minorTickMark val="out"/>
        <c:tickLblPos val="nextTo"/>
        <c:spPr>
          <a:ln w="19050">
            <a:solidFill>
              <a:schemeClr val="tx1"/>
            </a:solidFill>
          </a:ln>
        </c:spPr>
        <c:crossAx val="80925184"/>
        <c:crossesAt val="1.0000000000000008E-5"/>
        <c:crossBetween val="midCat"/>
      </c:valAx>
      <c:valAx>
        <c:axId val="80925184"/>
        <c:scaling>
          <c:logBase val="10"/>
          <c:orientation val="minMax"/>
          <c:min val="1.0000000000000002E-2"/>
        </c:scaling>
        <c:delete val="0"/>
        <c:axPos val="l"/>
        <c:majorGridlines>
          <c:spPr>
            <a:ln>
              <a:noFill/>
            </a:ln>
          </c:spPr>
        </c:majorGridlines>
        <c:title>
          <c:tx>
            <c:rich>
              <a:bodyPr/>
              <a:lstStyle/>
              <a:p>
                <a:pPr>
                  <a:defRPr sz="1800" b="0" i="0"/>
                </a:pPr>
                <a:r>
                  <a:rPr lang="en-US" altLang="ko-KR" sz="1800" b="0" i="0"/>
                  <a:t>Frequency</a:t>
                </a:r>
                <a:r>
                  <a:rPr lang="en-US" altLang="ko-KR" sz="1800" b="0" i="0" baseline="0"/>
                  <a:t> (%)</a:t>
                </a:r>
                <a:endParaRPr lang="ko-KR" altLang="en-US" sz="1800" b="0" i="0"/>
              </a:p>
            </c:rich>
          </c:tx>
          <c:layout>
            <c:manualLayout>
              <c:xMode val="edge"/>
              <c:yMode val="edge"/>
              <c:x val="7.2496706188493659E-2"/>
              <c:y val="0.4274713124424952"/>
            </c:manualLayout>
          </c:layout>
          <c:overlay val="0"/>
        </c:title>
        <c:numFmt formatCode="General" sourceLinked="1"/>
        <c:majorTickMark val="out"/>
        <c:minorTickMark val="out"/>
        <c:tickLblPos val="nextTo"/>
        <c:spPr>
          <a:ln w="19050">
            <a:solidFill>
              <a:schemeClr val="tx1"/>
            </a:solidFill>
          </a:ln>
        </c:spPr>
        <c:crossAx val="80924608"/>
        <c:crosses val="autoZero"/>
        <c:crossBetween val="midCat"/>
      </c:valAx>
      <c:spPr>
        <a:ln w="19050">
          <a:solidFill>
            <a:schemeClr val="tx1"/>
          </a:solidFill>
          <a:prstDash val="solid"/>
        </a:ln>
      </c:spPr>
    </c:plotArea>
    <c:legend>
      <c:legendPos val="r"/>
      <c:layout>
        <c:manualLayout>
          <c:xMode val="edge"/>
          <c:yMode val="edge"/>
          <c:x val="0.73440597756535675"/>
          <c:y val="1.8023371420895478E-2"/>
          <c:w val="0.26105713368175554"/>
          <c:h val="0.20435061564898852"/>
        </c:manualLayout>
      </c:layout>
      <c:overlay val="0"/>
      <c:txPr>
        <a:bodyPr/>
        <a:lstStyle/>
        <a:p>
          <a:pPr>
            <a:defRPr sz="1400"/>
          </a:pPr>
          <a:endParaRPr lang="ko-KR"/>
        </a:p>
      </c:txPr>
    </c:legend>
    <c:plotVisOnly val="1"/>
    <c:dispBlanksAs val="gap"/>
    <c:showDLblsOverMax val="0"/>
  </c:chart>
  <c:spPr>
    <a:ln>
      <a:noFill/>
    </a:ln>
  </c:spPr>
  <c:txPr>
    <a:bodyPr/>
    <a:lstStyle/>
    <a:p>
      <a:pPr>
        <a:defRPr sz="1600"/>
      </a:pPr>
      <a:endParaRPr lang="ko-KR"/>
    </a:p>
  </c:txPr>
  <c:externalData r:id="rId1">
    <c:autoUpdate val="0"/>
  </c:externalData>
  <c:userShapes r:id="rId2"/>
</c:chartSpace>
</file>

<file path=ppt/drawings/_rels/drawing2.x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drawing1.xml><?xml version="1.0" encoding="utf-8"?>
<c:userShapes xmlns:c="http://schemas.openxmlformats.org/drawingml/2006/chart">
  <cdr:relSizeAnchor xmlns:cdr="http://schemas.openxmlformats.org/drawingml/2006/chartDrawing">
    <cdr:from>
      <cdr:x>0.10129</cdr:x>
      <cdr:y>0.1519</cdr:y>
    </cdr:from>
    <cdr:to>
      <cdr:x>0.18569</cdr:x>
      <cdr:y>0.27848</cdr:y>
    </cdr:to>
    <cdr:sp macro="" textlink="">
      <cdr:nvSpPr>
        <cdr:cNvPr id="2" name="타원 1"/>
        <cdr:cNvSpPr/>
      </cdr:nvSpPr>
      <cdr:spPr>
        <a:xfrm xmlns:a="http://schemas.openxmlformats.org/drawingml/2006/main">
          <a:off x="864096" y="864096"/>
          <a:ext cx="720080" cy="720080"/>
        </a:xfrm>
        <a:prstGeom xmlns:a="http://schemas.openxmlformats.org/drawingml/2006/main" prst="ellipse">
          <a:avLst/>
        </a:prstGeom>
        <a:noFill xmlns:a="http://schemas.openxmlformats.org/drawingml/2006/main"/>
        <a:ln xmlns:a="http://schemas.openxmlformats.org/drawingml/2006/main" w="38100">
          <a:solidFill>
            <a:srgbClr val="C0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ko-KR"/>
        </a:p>
      </cdr:txBody>
    </cdr:sp>
  </cdr:relSizeAnchor>
  <cdr:relSizeAnchor xmlns:cdr="http://schemas.openxmlformats.org/drawingml/2006/chartDrawing">
    <cdr:from>
      <cdr:x>0.18569</cdr:x>
      <cdr:y>0.21519</cdr:y>
    </cdr:from>
    <cdr:to>
      <cdr:x>0.61813</cdr:x>
      <cdr:y>0.34177</cdr:y>
    </cdr:to>
    <cdr:cxnSp macro="">
      <cdr:nvCxnSpPr>
        <cdr:cNvPr id="4" name="직선 화살표 연결선 3"/>
        <cdr:cNvCxnSpPr>
          <a:stCxn xmlns:a="http://schemas.openxmlformats.org/drawingml/2006/main" id="2" idx="6"/>
        </cdr:cNvCxnSpPr>
      </cdr:nvCxnSpPr>
      <cdr:spPr>
        <a:xfrm xmlns:a="http://schemas.openxmlformats.org/drawingml/2006/main">
          <a:off x="1584176" y="1224136"/>
          <a:ext cx="3689122" cy="720080"/>
        </a:xfrm>
        <a:prstGeom xmlns:a="http://schemas.openxmlformats.org/drawingml/2006/main" prst="straightConnector1">
          <a:avLst/>
        </a:prstGeom>
        <a:ln xmlns:a="http://schemas.openxmlformats.org/drawingml/2006/main" w="12700">
          <a:solidFill>
            <a:schemeClr val="tx1">
              <a:lumMod val="75000"/>
              <a:lumOff val="25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0.16053</cdr:x>
      <cdr:y>0.18599</cdr:y>
    </cdr:from>
    <cdr:to>
      <cdr:x>0.24502</cdr:x>
      <cdr:y>0.31206</cdr:y>
    </cdr:to>
    <cdr:sp macro="" textlink="">
      <cdr:nvSpPr>
        <cdr:cNvPr id="2" name="타원 1"/>
        <cdr:cNvSpPr/>
      </cdr:nvSpPr>
      <cdr:spPr>
        <a:xfrm xmlns:a="http://schemas.openxmlformats.org/drawingml/2006/main">
          <a:off x="1368152" y="1008112"/>
          <a:ext cx="720115" cy="683296"/>
        </a:xfrm>
        <a:prstGeom xmlns:a="http://schemas.openxmlformats.org/drawingml/2006/main" prst="ellipse">
          <a:avLst/>
        </a:prstGeom>
        <a:noFill xmlns:a="http://schemas.openxmlformats.org/drawingml/2006/main"/>
        <a:ln xmlns:a="http://schemas.openxmlformats.org/drawingml/2006/main" w="38100">
          <a:solidFill>
            <a:srgbClr val="C0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ko-KR"/>
        </a:p>
      </cdr:txBody>
    </cdr:sp>
  </cdr:relSizeAnchor>
  <cdr:relSizeAnchor xmlns:cdr="http://schemas.openxmlformats.org/drawingml/2006/chartDrawing">
    <cdr:from>
      <cdr:x>0.24502</cdr:x>
      <cdr:y>0.25242</cdr:y>
    </cdr:from>
    <cdr:to>
      <cdr:x>0.65056</cdr:x>
      <cdr:y>0.39855</cdr:y>
    </cdr:to>
    <cdr:cxnSp macro="">
      <cdr:nvCxnSpPr>
        <cdr:cNvPr id="3" name="직선 화살표 연결선 2"/>
        <cdr:cNvCxnSpPr/>
      </cdr:nvCxnSpPr>
      <cdr:spPr>
        <a:xfrm xmlns:a="http://schemas.openxmlformats.org/drawingml/2006/main">
          <a:off x="2088232" y="1368152"/>
          <a:ext cx="3456384" cy="792088"/>
        </a:xfrm>
        <a:prstGeom xmlns:a="http://schemas.openxmlformats.org/drawingml/2006/main" prst="straightConnector1">
          <a:avLst/>
        </a:prstGeom>
        <a:ln xmlns:a="http://schemas.openxmlformats.org/drawingml/2006/main" w="12700">
          <a:solidFill>
            <a:schemeClr val="tx1">
              <a:lumMod val="75000"/>
              <a:lumOff val="25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0.64211</cdr:x>
      <cdr:y>0.22585</cdr:y>
    </cdr:from>
    <cdr:to>
      <cdr:x>0.97162</cdr:x>
      <cdr:y>0.63768</cdr:y>
    </cdr:to>
    <cdr:pic>
      <cdr:nvPicPr>
        <cdr:cNvPr id="4" name="그림 3"/>
        <cdr:cNvPicPr>
          <a:picLocks xmlns:a="http://schemas.openxmlformats.org/drawingml/2006/main" noChangeAspect="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5472608" y="1224135"/>
          <a:ext cx="2808311" cy="223224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0C61842B-689F-4843-B9CF-37D124E671CA}" type="datetimeFigureOut">
              <a:rPr lang="ko-KR" altLang="en-US" smtClean="0"/>
              <a:t>2014-01-15</a:t>
            </a:fld>
            <a:endParaRPr lang="ko-KR" altLang="en-US"/>
          </a:p>
        </p:txBody>
      </p:sp>
      <p:sp>
        <p:nvSpPr>
          <p:cNvPr id="4" name="바닥글 개체 틀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59005E72-BAD7-4DF6-A96B-13D7F2C9A657}" type="slidenum">
              <a:rPr lang="ko-KR" altLang="en-US" smtClean="0"/>
              <a:t>‹#›</a:t>
            </a:fld>
            <a:endParaRPr lang="ko-KR" altLang="en-US"/>
          </a:p>
        </p:txBody>
      </p:sp>
    </p:spTree>
    <p:extLst>
      <p:ext uri="{BB962C8B-B14F-4D97-AF65-F5344CB8AC3E}">
        <p14:creationId xmlns:p14="http://schemas.microsoft.com/office/powerpoint/2010/main" val="29039818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ko-KR" altLang="en-US"/>
          </a:p>
        </p:txBody>
      </p:sp>
      <p:sp>
        <p:nvSpPr>
          <p:cNvPr id="3" name="날짜 개체 틀 2"/>
          <p:cNvSpPr>
            <a:spLocks noGrp="1"/>
          </p:cNvSpPr>
          <p:nvPr>
            <p:ph type="dt"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48317076-7316-4582-82B0-5BA8ADCF564B}" type="datetimeFigureOut">
              <a:rPr lang="ko-KR" altLang="en-US"/>
              <a:pPr>
                <a:defRPr/>
              </a:pPr>
              <a:t>2014-01-15</a:t>
            </a:fld>
            <a:endParaRPr lang="ko-KR" altLang="en-US"/>
          </a:p>
        </p:txBody>
      </p:sp>
      <p:sp>
        <p:nvSpPr>
          <p:cNvPr id="4" name="슬라이드 이미지 개체 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ko-KR" altLang="en-US" noProof="0"/>
          </a:p>
        </p:txBody>
      </p:sp>
      <p:sp>
        <p:nvSpPr>
          <p:cNvPr id="5" name="슬라이드 노트 개체 틀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ko-KR" altLang="en-US" noProof="0" smtClean="0"/>
              <a:t>마스터 텍스트 스타일을 편집합니다</a:t>
            </a:r>
          </a:p>
          <a:p>
            <a:pPr lvl="1"/>
            <a:r>
              <a:rPr lang="ko-KR" altLang="en-US" noProof="0" smtClean="0"/>
              <a:t>둘째 수준</a:t>
            </a:r>
          </a:p>
          <a:p>
            <a:pPr lvl="2"/>
            <a:r>
              <a:rPr lang="ko-KR" altLang="en-US" noProof="0" smtClean="0"/>
              <a:t>셋째 수준</a:t>
            </a:r>
          </a:p>
          <a:p>
            <a:pPr lvl="3"/>
            <a:r>
              <a:rPr lang="ko-KR" altLang="en-US" noProof="0" smtClean="0"/>
              <a:t>넷째 수준</a:t>
            </a:r>
          </a:p>
          <a:p>
            <a:pPr lvl="4"/>
            <a:r>
              <a:rPr lang="ko-KR" altLang="en-US" noProof="0" smtClean="0"/>
              <a:t>다섯째 수준</a:t>
            </a:r>
            <a:endParaRPr lang="ko-KR" altLang="en-US" noProof="0"/>
          </a:p>
        </p:txBody>
      </p:sp>
      <p:sp>
        <p:nvSpPr>
          <p:cNvPr id="6" name="바닥글 개체 틀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ko-KR" altLang="en-US"/>
          </a:p>
        </p:txBody>
      </p:sp>
      <p:sp>
        <p:nvSpPr>
          <p:cNvPr id="7" name="슬라이드 번호 개체 틀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CF4B679B-8CA8-4774-B364-DFAC412419C2}" type="slidenum">
              <a:rPr lang="ko-KR" altLang="en-US"/>
              <a:pPr>
                <a:defRPr/>
              </a:pPr>
              <a:t>‹#›</a:t>
            </a:fld>
            <a:endParaRPr lang="ko-KR" altLang="en-US"/>
          </a:p>
        </p:txBody>
      </p:sp>
    </p:spTree>
    <p:extLst>
      <p:ext uri="{BB962C8B-B14F-4D97-AF65-F5344CB8AC3E}">
        <p14:creationId xmlns:p14="http://schemas.microsoft.com/office/powerpoint/2010/main" val="2928447405"/>
      </p:ext>
    </p:extLst>
  </p:cSld>
  <p:clrMap bg1="lt1" tx1="dk1" bg2="lt2" tx2="dk2" accent1="accent1" accent2="accent2" accent3="accent3" accent4="accent4" accent5="accent5" accent6="accent6" hlink="hlink" folHlink="folHlink"/>
  <p:hf hdr="0" ftr="0" dt="0"/>
  <p:notesStyle>
    <a:lvl1pPr algn="l" rtl="0" eaLnBrk="0" fontAlgn="base" latinLnBrk="1" hangingPunct="0">
      <a:spcBef>
        <a:spcPct val="30000"/>
      </a:spcBef>
      <a:spcAft>
        <a:spcPct val="0"/>
      </a:spcAft>
      <a:defRPr sz="1200" kern="1200">
        <a:solidFill>
          <a:schemeClr val="tx1"/>
        </a:solidFill>
        <a:latin typeface="+mn-lt"/>
        <a:ea typeface="+mn-ea"/>
        <a:cs typeface="+mn-cs"/>
      </a:defRPr>
    </a:lvl1pPr>
    <a:lvl2pPr marL="457200" algn="l" rtl="0" eaLnBrk="0" fontAlgn="base" latinLnBrk="1" hangingPunct="0">
      <a:spcBef>
        <a:spcPct val="30000"/>
      </a:spcBef>
      <a:spcAft>
        <a:spcPct val="0"/>
      </a:spcAft>
      <a:defRPr sz="1200" kern="1200">
        <a:solidFill>
          <a:schemeClr val="tx1"/>
        </a:solidFill>
        <a:latin typeface="+mn-lt"/>
        <a:ea typeface="+mn-ea"/>
        <a:cs typeface="+mn-cs"/>
      </a:defRPr>
    </a:lvl2pPr>
    <a:lvl3pPr marL="914400" algn="l" rtl="0" eaLnBrk="0" fontAlgn="base" latinLnBrk="1" hangingPunct="0">
      <a:spcBef>
        <a:spcPct val="30000"/>
      </a:spcBef>
      <a:spcAft>
        <a:spcPct val="0"/>
      </a:spcAft>
      <a:defRPr sz="1200" kern="1200">
        <a:solidFill>
          <a:schemeClr val="tx1"/>
        </a:solidFill>
        <a:latin typeface="+mn-lt"/>
        <a:ea typeface="+mn-ea"/>
        <a:cs typeface="+mn-cs"/>
      </a:defRPr>
    </a:lvl3pPr>
    <a:lvl4pPr marL="1371600" algn="l" rtl="0" eaLnBrk="0" fontAlgn="base" latinLnBrk="1" hangingPunct="0">
      <a:spcBef>
        <a:spcPct val="30000"/>
      </a:spcBef>
      <a:spcAft>
        <a:spcPct val="0"/>
      </a:spcAft>
      <a:defRPr sz="1200" kern="1200">
        <a:solidFill>
          <a:schemeClr val="tx1"/>
        </a:solidFill>
        <a:latin typeface="+mn-lt"/>
        <a:ea typeface="+mn-ea"/>
        <a:cs typeface="+mn-cs"/>
      </a:defRPr>
    </a:lvl4pPr>
    <a:lvl5pPr marL="1828800" algn="l" rtl="0" eaLnBrk="0" fontAlgn="base" latinLnBrk="1" hangingPunct="0">
      <a:spcBef>
        <a:spcPct val="30000"/>
      </a:spcBef>
      <a:spcAft>
        <a:spcPct val="0"/>
      </a:spcAft>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89091" name="슬라이드 노트 개체 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ko-KR" altLang="en-US" smtClean="0"/>
          </a:p>
        </p:txBody>
      </p:sp>
      <p:sp>
        <p:nvSpPr>
          <p:cNvPr id="89092"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FCC283-98E4-4B36-85CC-81B69F3B71D8}" type="slidenum">
              <a:rPr kumimoji="1" lang="ko-KR" altLang="en-US" smtClean="0">
                <a:solidFill>
                  <a:srgbClr val="000000"/>
                </a:solidFill>
                <a:latin typeface="굴림" pitchFamily="50" charset="-127"/>
                <a:ea typeface="굴림" pitchFamily="50" charset="-127"/>
              </a:rPr>
              <a:pPr fontAlgn="base">
                <a:spcBef>
                  <a:spcPct val="0"/>
                </a:spcBef>
                <a:spcAft>
                  <a:spcPct val="0"/>
                </a:spcAft>
              </a:pPr>
              <a:t>1</a:t>
            </a:fld>
            <a:endParaRPr kumimoji="1" lang="ko-KR" altLang="en-US" smtClean="0">
              <a:solidFill>
                <a:srgbClr val="000000"/>
              </a:solidFill>
              <a:latin typeface="굴림" pitchFamily="50" charset="-127"/>
              <a:ea typeface="굴림" pitchFamily="50" charset="-127"/>
            </a:endParaRPr>
          </a:p>
        </p:txBody>
      </p:sp>
    </p:spTree>
    <p:extLst>
      <p:ext uri="{BB962C8B-B14F-4D97-AF65-F5344CB8AC3E}">
        <p14:creationId xmlns:p14="http://schemas.microsoft.com/office/powerpoint/2010/main" val="4228356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pPr>
              <a:defRPr/>
            </a:pPr>
            <a:fld id="{CF4B679B-8CA8-4774-B364-DFAC412419C2}" type="slidenum">
              <a:rPr lang="ko-KR" altLang="en-US" smtClean="0"/>
              <a:pPr>
                <a:defRPr/>
              </a:pPr>
              <a:t>3</a:t>
            </a:fld>
            <a:endParaRPr lang="ko-KR" altLang="en-US"/>
          </a:p>
        </p:txBody>
      </p:sp>
    </p:spTree>
    <p:extLst>
      <p:ext uri="{BB962C8B-B14F-4D97-AF65-F5344CB8AC3E}">
        <p14:creationId xmlns:p14="http://schemas.microsoft.com/office/powerpoint/2010/main" val="435254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pPr>
              <a:defRPr/>
            </a:pPr>
            <a:fld id="{CF4B679B-8CA8-4774-B364-DFAC412419C2}" type="slidenum">
              <a:rPr lang="ko-KR" altLang="en-US" smtClean="0"/>
              <a:pPr>
                <a:defRPr/>
              </a:pPr>
              <a:t>4</a:t>
            </a:fld>
            <a:endParaRPr lang="ko-KR" altLang="en-US"/>
          </a:p>
        </p:txBody>
      </p:sp>
    </p:spTree>
    <p:extLst>
      <p:ext uri="{BB962C8B-B14F-4D97-AF65-F5344CB8AC3E}">
        <p14:creationId xmlns:p14="http://schemas.microsoft.com/office/powerpoint/2010/main" val="3962945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Each</a:t>
            </a:r>
            <a:r>
              <a:rPr lang="en-US" altLang="ko-KR" baseline="0" dirty="0" smtClean="0"/>
              <a:t> modification was implemented in a climate model and integrated for 10year. This </a:t>
            </a:r>
            <a:r>
              <a:rPr lang="en-US" altLang="ko-KR" baseline="0" dirty="0" err="1" smtClean="0"/>
              <a:t>fugure</a:t>
            </a:r>
            <a:r>
              <a:rPr lang="en-US" altLang="ko-KR" baseline="0" dirty="0" smtClean="0"/>
              <a:t> show the precipitation frequency of each modified model. The black line is observation and black dashed line is original model. other color line shows the results of each climate model.  All model partly improve heavy precipitate frequency but all model still do not produce extreme rainfall more than 200 mm /day</a:t>
            </a:r>
            <a:endParaRPr lang="ko-KR" altLang="en-US" dirty="0"/>
          </a:p>
        </p:txBody>
      </p:sp>
      <p:sp>
        <p:nvSpPr>
          <p:cNvPr id="4" name="슬라이드 번호 개체 틀 3"/>
          <p:cNvSpPr>
            <a:spLocks noGrp="1"/>
          </p:cNvSpPr>
          <p:nvPr>
            <p:ph type="sldNum" sz="quarter" idx="10"/>
          </p:nvPr>
        </p:nvSpPr>
        <p:spPr/>
        <p:txBody>
          <a:bodyPr/>
          <a:lstStyle/>
          <a:p>
            <a:pPr>
              <a:defRPr/>
            </a:pPr>
            <a:fld id="{CF4B679B-8CA8-4774-B364-DFAC412419C2}" type="slidenum">
              <a:rPr lang="ko-KR" altLang="en-US" smtClean="0"/>
              <a:pPr>
                <a:defRPr/>
              </a:pPr>
              <a:t>26</a:t>
            </a:fld>
            <a:endParaRPr lang="ko-KR" altLang="en-US"/>
          </a:p>
        </p:txBody>
      </p:sp>
    </p:spTree>
    <p:extLst>
      <p:ext uri="{BB962C8B-B14F-4D97-AF65-F5344CB8AC3E}">
        <p14:creationId xmlns:p14="http://schemas.microsoft.com/office/powerpoint/2010/main" val="2709692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pPr>
              <a:defRPr/>
            </a:pPr>
            <a:fld id="{BABF28F2-AEAF-4199-9E1F-C51E62C44125}"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EE931AD0-D328-4C32-A581-AB522DB522F0}" type="slidenum">
              <a:rPr lang="ko-KR" altLang="en-US"/>
              <a:pPr>
                <a:defRPr/>
              </a:pPr>
              <a:t>‹#›</a:t>
            </a:fld>
            <a:endParaRPr lang="ko-K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7F97977D-CA81-4CE0-A83F-AB21E0348584}"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292B008E-BF78-4B35-BBA0-D8F2C2089E72}" type="slidenum">
              <a:rPr lang="ko-KR" altLang="en-US"/>
              <a:pPr>
                <a:defRPr/>
              </a:pPr>
              <a:t>‹#›</a:t>
            </a:fld>
            <a:endParaRPr lang="ko-KR"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pPr>
              <a:defRPr/>
            </a:pPr>
            <a:fld id="{C09FC653-72AE-4887-920E-0733A693F2D7}"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E405DA31-697A-4AFA-835C-A99FE772CE29}" type="slidenum">
              <a:rPr lang="ko-KR" altLang="en-US"/>
              <a:pPr>
                <a:defRPr/>
              </a:pPr>
              <a:t>‹#›</a:t>
            </a:fld>
            <a:endParaRPr lang="ko-KR" alt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99DAAE04-B67C-4273-81B0-690AD58BFBDF}"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4FCC5567-0AEF-4B6A-873D-3D7233C8D41B}" type="slidenum">
              <a:rPr lang="ko-KR" altLang="en-US"/>
              <a:pPr>
                <a:defRPr/>
              </a:pPr>
              <a:t>‹#›</a:t>
            </a:fld>
            <a:endParaRPr lang="ko-KR" alt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4CD64914-3903-40AF-8B9B-C1B5CCCBFD3E}"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ACAC92CB-1AFD-4E55-A820-57FF6344B2EC}" type="slidenum">
              <a:rPr lang="ko-KR" altLang="en-US"/>
              <a:pPr>
                <a:defRPr/>
              </a:pPr>
              <a:t>‹#›</a:t>
            </a:fld>
            <a:endParaRPr lang="ko-KR" alt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a:defRPr/>
            </a:lvl1pPr>
          </a:lstStyle>
          <a:p>
            <a:pPr>
              <a:defRPr/>
            </a:pPr>
            <a:fld id="{3C008A14-007C-4381-8087-FDC3D1C994EA}"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D1ECB167-EC7D-48B8-9EC9-0245E1A10258}" type="slidenum">
              <a:rPr lang="ko-KR" altLang="en-US"/>
              <a:pPr>
                <a:defRPr/>
              </a:pPr>
              <a:t>‹#›</a:t>
            </a:fld>
            <a:endParaRPr lang="ko-KR" alt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a:defRPr/>
            </a:lvl1pPr>
          </a:lstStyle>
          <a:p>
            <a:pPr>
              <a:defRPr/>
            </a:pPr>
            <a:fld id="{883D0278-0AE6-45CA-A921-CEAD3A642106}" type="datetime1">
              <a:rPr lang="ko-KR" altLang="en-US" smtClean="0"/>
              <a:t>2014-01-15</a:t>
            </a:fld>
            <a:endParaRPr lang="ko-KR" altLang="en-US"/>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defRPr/>
            </a:lvl1pPr>
          </a:lstStyle>
          <a:p>
            <a:pPr>
              <a:defRPr/>
            </a:pPr>
            <a:fld id="{AD047A05-463C-48E8-9902-C63CB71681E3}" type="slidenum">
              <a:rPr lang="ko-KR" altLang="en-US"/>
              <a:pPr>
                <a:defRPr/>
              </a:pPr>
              <a:t>‹#›</a:t>
            </a:fld>
            <a:endParaRPr lang="ko-KR" alt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fld id="{D29EBA0F-969B-480B-AF24-DDD709B3D0CF}" type="datetime1">
              <a:rPr lang="ko-KR" altLang="en-US" smtClean="0"/>
              <a:t>2014-01-15</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60B5A52B-464D-4CBB-8E98-DA46DC3BAFB6}" type="slidenum">
              <a:rPr lang="ko-KR" altLang="en-US"/>
              <a:pPr>
                <a:defRPr/>
              </a:pPr>
              <a:t>‹#›</a:t>
            </a:fld>
            <a:endParaRPr lang="ko-KR" alt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fld id="{E171C8C2-0261-4D9D-B0EB-90FC4088D4C0}" type="datetime1">
              <a:rPr lang="ko-KR" altLang="en-US" smtClean="0"/>
              <a:t>2014-01-15</a:t>
            </a:fld>
            <a:endParaRPr lang="ko-KR" altLang="en-US"/>
          </a:p>
        </p:txBody>
      </p:sp>
      <p:sp>
        <p:nvSpPr>
          <p:cNvPr id="3" name="바닥글 개체 틀 4"/>
          <p:cNvSpPr>
            <a:spLocks noGrp="1"/>
          </p:cNvSpPr>
          <p:nvPr>
            <p:ph type="ftr" sz="quarter" idx="11"/>
          </p:nvPr>
        </p:nvSpPr>
        <p:spPr/>
        <p:txBody>
          <a:bodyPr/>
          <a:lstStyle>
            <a:lvl1pPr>
              <a:defRPr/>
            </a:lvl1pPr>
          </a:lstStyle>
          <a:p>
            <a:pPr>
              <a:defRPr/>
            </a:pPr>
            <a:endParaRPr lang="ko-KR" altLang="en-US"/>
          </a:p>
        </p:txBody>
      </p:sp>
      <p:sp>
        <p:nvSpPr>
          <p:cNvPr id="4" name="슬라이드 번호 개체 틀 5"/>
          <p:cNvSpPr>
            <a:spLocks noGrp="1"/>
          </p:cNvSpPr>
          <p:nvPr>
            <p:ph type="sldNum" sz="quarter" idx="12"/>
          </p:nvPr>
        </p:nvSpPr>
        <p:spPr/>
        <p:txBody>
          <a:bodyPr/>
          <a:lstStyle>
            <a:lvl1pPr>
              <a:defRPr/>
            </a:lvl1pPr>
          </a:lstStyle>
          <a:p>
            <a:pPr>
              <a:defRPr/>
            </a:pPr>
            <a:fld id="{DFE17C22-EC66-4B3F-A52F-3F7185ECC55C}" type="slidenum">
              <a:rPr lang="ko-KR" altLang="en-US"/>
              <a:pPr>
                <a:defRPr/>
              </a:pPr>
              <a:t>‹#›</a:t>
            </a:fld>
            <a:endParaRPr lang="ko-KR" alt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EAC303C1-351C-4E26-A307-1F85A1941034}"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A809E319-0C10-4263-8376-8287BE12C88E}" type="slidenum">
              <a:rPr lang="ko-KR" altLang="en-US"/>
              <a:pPr>
                <a:defRPr/>
              </a:pPr>
              <a:t>‹#›</a:t>
            </a:fld>
            <a:endParaRPr lang="ko-KR" alt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C2CBCE57-EB37-469A-84D8-44348B9C16AB}"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0222E64A-0843-412A-BB01-027533BED74F}" type="slidenum">
              <a:rPr lang="ko-KR" altLang="en-US"/>
              <a:pPr>
                <a:defRPr/>
              </a:pPr>
              <a:t>‹#›</a:t>
            </a:fld>
            <a:endParaRPr lang="ko-KR" alt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776EEB09-62AB-4B4F-AFED-062614B6D541}"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CD588B9B-B452-47B7-ACE8-8F71AF3DEB98}" type="slidenum">
              <a:rPr lang="ko-KR" altLang="en-US"/>
              <a:pPr>
                <a:defRPr/>
              </a:pPr>
              <a:t>‹#›</a:t>
            </a:fld>
            <a:endParaRPr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E1324FB2-5800-47D9-982F-687518607234}"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848480F5-302A-4061-9206-5B07E6A74E08}" type="slidenum">
              <a:rPr lang="ko-KR" altLang="en-US"/>
              <a:pPr>
                <a:defRPr/>
              </a:pPr>
              <a:t>‹#›</a:t>
            </a:fld>
            <a:endParaRPr lang="ko-KR"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E6830153-DF9A-4147-8062-538784BA948A}"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4439013F-9114-404B-A401-93CEEB658E08}" type="slidenum">
              <a:rPr lang="ko-KR" altLang="en-US"/>
              <a:pPr>
                <a:defRPr/>
              </a:pPr>
              <a:t>‹#›</a:t>
            </a:fld>
            <a:endParaRPr lang="ko-KR"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4" name="Text Box 51"/>
          <p:cNvSpPr txBox="1">
            <a:spLocks noChangeArrowheads="1"/>
          </p:cNvSpPr>
          <p:nvPr userDrawn="1"/>
        </p:nvSpPr>
        <p:spPr bwMode="auto">
          <a:xfrm>
            <a:off x="0" y="188913"/>
            <a:ext cx="9144000" cy="519112"/>
          </a:xfrm>
          <a:prstGeom prst="rect">
            <a:avLst/>
          </a:prstGeom>
          <a:solidFill>
            <a:srgbClr val="236DDB">
              <a:alpha val="70000"/>
            </a:srgbClr>
          </a:solidFill>
          <a:ln w="9525">
            <a:noFill/>
            <a:miter lim="800000"/>
            <a:headEnd/>
            <a:tailEnd/>
          </a:ln>
          <a:effectLst>
            <a:outerShdw dist="35921" dir="2700000" algn="ctr" rotWithShape="0">
              <a:srgbClr val="000000">
                <a:alpha val="50000"/>
              </a:srgbClr>
            </a:outerShdw>
          </a:effectLst>
        </p:spPr>
        <p:txBody>
          <a:bodyPr>
            <a:spAutoFit/>
          </a:bodyPr>
          <a:lstStyle/>
          <a:p>
            <a:pPr lvl="1" fontAlgn="auto">
              <a:spcBef>
                <a:spcPct val="50000"/>
              </a:spcBef>
              <a:spcAft>
                <a:spcPts val="0"/>
              </a:spcAft>
              <a:defRPr/>
            </a:pPr>
            <a:endParaRPr kumimoji="0" lang="en-US" altLang="ko-KR" sz="2800" dirty="0">
              <a:solidFill>
                <a:srgbClr val="FFFFFF"/>
              </a:solidFill>
              <a:latin typeface="HY수평선B" pitchFamily="18" charset="-127"/>
              <a:ea typeface="HY수평선B" pitchFamily="18" charset="-127"/>
            </a:endParaRPr>
          </a:p>
        </p:txBody>
      </p:sp>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5" name="날짜 개체 틀 3"/>
          <p:cNvSpPr>
            <a:spLocks noGrp="1"/>
          </p:cNvSpPr>
          <p:nvPr>
            <p:ph type="dt" sz="half" idx="10"/>
          </p:nvPr>
        </p:nvSpPr>
        <p:spPr/>
        <p:txBody>
          <a:bodyPr/>
          <a:lstStyle>
            <a:lvl1pPr>
              <a:defRPr/>
            </a:lvl1pPr>
          </a:lstStyle>
          <a:p>
            <a:pPr>
              <a:defRPr/>
            </a:pPr>
            <a:fld id="{6E2DE388-5240-4FC5-9C49-9C69F0B059B1}"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ED6E9A47-D50D-407E-9A5F-3239F695AC10}" type="slidenum">
              <a:rPr lang="ko-KR" altLang="en-US"/>
              <a:pPr>
                <a:defRPr/>
              </a:pPr>
              <a:t>‹#›</a:t>
            </a:fld>
            <a:endParaRPr lang="ko-KR"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1B0848CF-8BFD-48E3-AE80-3A48E98B11FC}"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E4D164B5-12A4-4D14-9D28-21C2F2750961}" type="slidenum">
              <a:rPr lang="ko-KR" altLang="en-US"/>
              <a:pPr>
                <a:defRPr/>
              </a:pPr>
              <a:t>‹#›</a:t>
            </a:fld>
            <a:endParaRPr lang="ko-KR"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39A4EE4D-BA52-4D8F-963E-D45496E0B728}"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3EEED4A8-1ED7-45D4-99D2-BACDC57ED706}" type="slidenum">
              <a:rPr lang="ko-KR" altLang="en-US"/>
              <a:pPr>
                <a:defRPr/>
              </a:pPr>
              <a:t>‹#›</a:t>
            </a:fld>
            <a:endParaRPr lang="ko-KR"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a:defRPr/>
            </a:lvl1pPr>
          </a:lstStyle>
          <a:p>
            <a:pPr>
              <a:defRPr/>
            </a:pPr>
            <a:fld id="{2AA2CE70-60EB-48D4-A1BB-32AF86F20678}"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BD20354D-9C43-42C9-80B2-672729DC3944}" type="slidenum">
              <a:rPr lang="ko-KR" altLang="en-US"/>
              <a:pPr>
                <a:defRPr/>
              </a:pPr>
              <a:t>‹#›</a:t>
            </a:fld>
            <a:endParaRPr lang="ko-KR"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a:defRPr/>
            </a:lvl1pPr>
          </a:lstStyle>
          <a:p>
            <a:pPr>
              <a:defRPr/>
            </a:pPr>
            <a:fld id="{1BB61645-0DC6-4F79-8884-7374AF02C1DD}" type="datetime1">
              <a:rPr lang="ko-KR" altLang="en-US" smtClean="0"/>
              <a:t>2014-01-15</a:t>
            </a:fld>
            <a:endParaRPr lang="ko-KR" altLang="en-US"/>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defRPr/>
            </a:lvl1pPr>
          </a:lstStyle>
          <a:p>
            <a:pPr>
              <a:defRPr/>
            </a:pPr>
            <a:fld id="{1B598AE2-2A60-408A-B93A-D38D256E9326}" type="slidenum">
              <a:rPr lang="ko-KR" altLang="en-US"/>
              <a:pPr>
                <a:defRPr/>
              </a:pPr>
              <a:t>‹#›</a:t>
            </a:fld>
            <a:endParaRPr lang="ko-KR"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fld id="{4EF6B8FA-A93B-4D35-A000-BCB498B84382}" type="datetime1">
              <a:rPr lang="ko-KR" altLang="en-US" smtClean="0"/>
              <a:t>2014-01-15</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8F83543A-FB42-412C-8BA4-C1A8B4D9EB09}" type="slidenum">
              <a:rPr lang="ko-KR" altLang="en-US"/>
              <a:pPr>
                <a:defRPr/>
              </a:pPr>
              <a:t>‹#›</a:t>
            </a:fld>
            <a:endParaRPr lang="ko-KR"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Text Box 51"/>
          <p:cNvSpPr txBox="1">
            <a:spLocks noChangeArrowheads="1"/>
          </p:cNvSpPr>
          <p:nvPr userDrawn="1"/>
        </p:nvSpPr>
        <p:spPr bwMode="auto">
          <a:xfrm>
            <a:off x="0" y="188913"/>
            <a:ext cx="9144000" cy="519112"/>
          </a:xfrm>
          <a:prstGeom prst="rect">
            <a:avLst/>
          </a:prstGeom>
          <a:solidFill>
            <a:srgbClr val="236DDB">
              <a:alpha val="70000"/>
            </a:srgbClr>
          </a:solidFill>
          <a:ln w="9525">
            <a:noFill/>
            <a:miter lim="800000"/>
            <a:headEnd/>
            <a:tailEnd/>
          </a:ln>
          <a:effectLst>
            <a:outerShdw dist="35921" dir="2700000" algn="ctr" rotWithShape="0">
              <a:srgbClr val="000000">
                <a:alpha val="50000"/>
              </a:srgbClr>
            </a:outerShdw>
          </a:effectLst>
        </p:spPr>
        <p:txBody>
          <a:bodyPr>
            <a:spAutoFit/>
          </a:bodyPr>
          <a:lstStyle/>
          <a:p>
            <a:pPr lvl="1" fontAlgn="auto">
              <a:spcBef>
                <a:spcPct val="50000"/>
              </a:spcBef>
              <a:spcAft>
                <a:spcPts val="0"/>
              </a:spcAft>
              <a:defRPr/>
            </a:pPr>
            <a:endParaRPr kumimoji="0" lang="en-US" altLang="ko-KR" sz="2800" dirty="0">
              <a:solidFill>
                <a:srgbClr val="FFFFFF"/>
              </a:solidFill>
              <a:latin typeface="HY수평선B" pitchFamily="18" charset="-127"/>
              <a:ea typeface="HY수평선B" pitchFamily="18" charset="-127"/>
            </a:endParaRPr>
          </a:p>
        </p:txBody>
      </p:sp>
      <p:sp>
        <p:nvSpPr>
          <p:cNvPr id="3" name="날짜 개체 틀 3"/>
          <p:cNvSpPr>
            <a:spLocks noGrp="1"/>
          </p:cNvSpPr>
          <p:nvPr>
            <p:ph type="dt" sz="half" idx="10"/>
          </p:nvPr>
        </p:nvSpPr>
        <p:spPr/>
        <p:txBody>
          <a:bodyPr/>
          <a:lstStyle>
            <a:lvl1pPr>
              <a:defRPr/>
            </a:lvl1pPr>
          </a:lstStyle>
          <a:p>
            <a:pPr>
              <a:defRPr/>
            </a:pPr>
            <a:fld id="{704840D8-241E-4947-B38F-2232DAB862C5}" type="datetime1">
              <a:rPr lang="ko-KR" altLang="en-US" smtClean="0"/>
              <a:t>2014-01-15</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32D82603-4365-45B6-B9B4-49C4CBBD6FDD}" type="slidenum">
              <a:rPr lang="ko-KR" altLang="en-US"/>
              <a:pPr>
                <a:defRPr/>
              </a:pPr>
              <a:t>‹#›</a:t>
            </a:fld>
            <a:endParaRPr lang="ko-KR"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1CB7BC3F-159B-4FBC-8432-6138EC31155E}"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B3D8939B-8870-4B33-9F69-7EE5FB55B586}" type="slidenum">
              <a:rPr lang="ko-KR" altLang="en-US"/>
              <a:pPr>
                <a:defRPr/>
              </a:pPr>
              <a:t>‹#›</a:t>
            </a:fld>
            <a:endParaRPr lang="ko-K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D917330F-D556-4B89-9E91-73EDF53CFB02}"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D39D563E-1CEB-422D-AFDF-7FBDF879E3E4}" type="slidenum">
              <a:rPr lang="ko-KR" altLang="en-US"/>
              <a:pPr>
                <a:defRPr/>
              </a:pPr>
              <a:t>‹#›</a:t>
            </a:fld>
            <a:endParaRPr lang="ko-KR"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E4D87F88-A933-4D65-8765-A7A980E085F4}"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9D0D5F60-EB2A-478F-8050-B6726F03D290}" type="slidenum">
              <a:rPr lang="ko-KR" altLang="en-US"/>
              <a:pPr>
                <a:defRPr/>
              </a:pPr>
              <a:t>‹#›</a:t>
            </a:fld>
            <a:endParaRPr lang="ko-KR"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C21B443B-AF49-4C5A-8E96-76A159D16715}"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410E2C0E-6E66-4F4C-8430-D698B4CBA4EE}" type="slidenum">
              <a:rPr lang="ko-KR" altLang="en-US"/>
              <a:pPr>
                <a:defRPr/>
              </a:pPr>
              <a:t>‹#›</a:t>
            </a:fld>
            <a:endParaRPr lang="ko-KR"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E40BEDF3-A9A4-41B4-AD93-DF18379742B5}"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0B12925F-ED15-4D3E-8B56-C4F7103313FA}" type="slidenum">
              <a:rPr lang="ko-KR" altLang="en-US"/>
              <a:pPr>
                <a:defRPr/>
              </a:pPr>
              <a:t>‹#›</a:t>
            </a:fld>
            <a:endParaRPr lang="ko-KR"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4" name="Text Box 51"/>
          <p:cNvSpPr txBox="1">
            <a:spLocks noChangeArrowheads="1"/>
          </p:cNvSpPr>
          <p:nvPr userDrawn="1"/>
        </p:nvSpPr>
        <p:spPr bwMode="auto">
          <a:xfrm>
            <a:off x="0" y="188913"/>
            <a:ext cx="9144000" cy="519112"/>
          </a:xfrm>
          <a:prstGeom prst="rect">
            <a:avLst/>
          </a:prstGeom>
          <a:solidFill>
            <a:srgbClr val="236DDB">
              <a:alpha val="70000"/>
            </a:srgbClr>
          </a:solidFill>
          <a:ln w="9525">
            <a:noFill/>
            <a:miter lim="800000"/>
            <a:headEnd/>
            <a:tailEnd/>
          </a:ln>
          <a:effectLst>
            <a:outerShdw dist="35921" dir="2700000" algn="ctr" rotWithShape="0">
              <a:srgbClr val="000000">
                <a:alpha val="50000"/>
              </a:srgbClr>
            </a:outerShdw>
          </a:effectLst>
        </p:spPr>
        <p:txBody>
          <a:bodyPr>
            <a:spAutoFit/>
          </a:bodyPr>
          <a:lstStyle/>
          <a:p>
            <a:pPr lvl="1" fontAlgn="auto">
              <a:spcBef>
                <a:spcPct val="50000"/>
              </a:spcBef>
              <a:spcAft>
                <a:spcPts val="0"/>
              </a:spcAft>
              <a:defRPr/>
            </a:pPr>
            <a:endParaRPr kumimoji="0" lang="en-US" altLang="ko-KR" sz="2800" dirty="0">
              <a:solidFill>
                <a:srgbClr val="FFFFFF"/>
              </a:solidFill>
              <a:latin typeface="HY수평선B" pitchFamily="18" charset="-127"/>
              <a:ea typeface="HY수평선B" pitchFamily="18" charset="-127"/>
            </a:endParaRPr>
          </a:p>
        </p:txBody>
      </p:sp>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5" name="날짜 개체 틀 3"/>
          <p:cNvSpPr>
            <a:spLocks noGrp="1"/>
          </p:cNvSpPr>
          <p:nvPr>
            <p:ph type="dt" sz="half" idx="10"/>
          </p:nvPr>
        </p:nvSpPr>
        <p:spPr/>
        <p:txBody>
          <a:bodyPr/>
          <a:lstStyle>
            <a:lvl1pPr>
              <a:defRPr/>
            </a:lvl1pPr>
          </a:lstStyle>
          <a:p>
            <a:pPr>
              <a:defRPr/>
            </a:pPr>
            <a:fld id="{16EEE4B2-400D-4F30-BDDE-7A5CD9EDEC0F}"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5866A5A3-7A6D-4DDB-BBD7-88805F4D4222}" type="slidenum">
              <a:rPr lang="ko-KR" altLang="en-US"/>
              <a:pPr>
                <a:defRPr/>
              </a:pPr>
              <a:t>‹#›</a:t>
            </a:fld>
            <a:endParaRPr lang="ko-KR"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A50C6D36-5377-4B91-963E-8D8C9024B04A}"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32C9990C-356C-4F5F-A0D2-7C5C9A035D9E}" type="slidenum">
              <a:rPr lang="ko-KR" altLang="en-US"/>
              <a:pPr>
                <a:defRPr/>
              </a:pPr>
              <a:t>‹#›</a:t>
            </a:fld>
            <a:endParaRPr lang="ko-KR"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6142C9FB-DB91-4CCF-932B-BDF07806D57A}"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3526AFCF-DC4E-4780-A659-F21144F2E76C}" type="slidenum">
              <a:rPr lang="ko-KR" altLang="en-US"/>
              <a:pPr>
                <a:defRPr/>
              </a:pPr>
              <a:t>‹#›</a:t>
            </a:fld>
            <a:endParaRPr lang="ko-KR"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a:defRPr/>
            </a:lvl1pPr>
          </a:lstStyle>
          <a:p>
            <a:pPr>
              <a:defRPr/>
            </a:pPr>
            <a:fld id="{E73BE8B2-128D-41D1-A9C2-90F5A190211C}"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CED47DA0-3069-4B76-89A2-4CDB11247EFC}" type="slidenum">
              <a:rPr lang="ko-KR" altLang="en-US"/>
              <a:pPr>
                <a:defRPr/>
              </a:pPr>
              <a:t>‹#›</a:t>
            </a:fld>
            <a:endParaRPr lang="ko-KR"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a:defRPr/>
            </a:lvl1pPr>
          </a:lstStyle>
          <a:p>
            <a:pPr>
              <a:defRPr/>
            </a:pPr>
            <a:fld id="{E5F1D02B-35BA-44F0-B282-E0802569853F}" type="datetime1">
              <a:rPr lang="ko-KR" altLang="en-US" smtClean="0"/>
              <a:t>2014-01-15</a:t>
            </a:fld>
            <a:endParaRPr lang="ko-KR" altLang="en-US"/>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defRPr/>
            </a:lvl1pPr>
          </a:lstStyle>
          <a:p>
            <a:pPr>
              <a:defRPr/>
            </a:pPr>
            <a:fld id="{62740FA5-DA95-464E-951C-4E2BB40E0A66}" type="slidenum">
              <a:rPr lang="ko-KR" altLang="en-US"/>
              <a:pPr>
                <a:defRPr/>
              </a:pPr>
              <a:t>‹#›</a:t>
            </a:fld>
            <a:endParaRPr lang="ko-KR"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fld id="{BE979F4E-53F6-4608-87D8-58D070F9023C}" type="datetime1">
              <a:rPr lang="ko-KR" altLang="en-US" smtClean="0"/>
              <a:t>2014-01-15</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7FB3DB45-6CFE-468F-AA48-F9FAE01986C4}" type="slidenum">
              <a:rPr lang="ko-KR" altLang="en-US"/>
              <a:pPr>
                <a:defRPr/>
              </a:pPr>
              <a:t>‹#›</a:t>
            </a:fld>
            <a:endParaRPr lang="ko-KR"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Text Box 51"/>
          <p:cNvSpPr txBox="1">
            <a:spLocks noChangeArrowheads="1"/>
          </p:cNvSpPr>
          <p:nvPr userDrawn="1"/>
        </p:nvSpPr>
        <p:spPr bwMode="auto">
          <a:xfrm>
            <a:off x="0" y="188913"/>
            <a:ext cx="9144000" cy="519112"/>
          </a:xfrm>
          <a:prstGeom prst="rect">
            <a:avLst/>
          </a:prstGeom>
          <a:solidFill>
            <a:srgbClr val="236DDB">
              <a:alpha val="70000"/>
            </a:srgbClr>
          </a:solidFill>
          <a:ln w="9525">
            <a:noFill/>
            <a:miter lim="800000"/>
            <a:headEnd/>
            <a:tailEnd/>
          </a:ln>
          <a:effectLst>
            <a:outerShdw dist="35921" dir="2700000" algn="ctr" rotWithShape="0">
              <a:srgbClr val="000000">
                <a:alpha val="50000"/>
              </a:srgbClr>
            </a:outerShdw>
          </a:effectLst>
        </p:spPr>
        <p:txBody>
          <a:bodyPr>
            <a:spAutoFit/>
          </a:bodyPr>
          <a:lstStyle/>
          <a:p>
            <a:pPr lvl="1" fontAlgn="auto">
              <a:spcBef>
                <a:spcPct val="50000"/>
              </a:spcBef>
              <a:spcAft>
                <a:spcPts val="0"/>
              </a:spcAft>
              <a:defRPr/>
            </a:pPr>
            <a:endParaRPr kumimoji="0" lang="en-US" altLang="ko-KR" sz="2800" dirty="0">
              <a:solidFill>
                <a:srgbClr val="FFFFFF"/>
              </a:solidFill>
              <a:latin typeface="HY수평선B" pitchFamily="18" charset="-127"/>
              <a:ea typeface="HY수평선B" pitchFamily="18" charset="-127"/>
            </a:endParaRPr>
          </a:p>
        </p:txBody>
      </p:sp>
      <p:sp>
        <p:nvSpPr>
          <p:cNvPr id="3" name="날짜 개체 틀 3"/>
          <p:cNvSpPr>
            <a:spLocks noGrp="1"/>
          </p:cNvSpPr>
          <p:nvPr>
            <p:ph type="dt" sz="half" idx="10"/>
          </p:nvPr>
        </p:nvSpPr>
        <p:spPr/>
        <p:txBody>
          <a:bodyPr/>
          <a:lstStyle>
            <a:lvl1pPr>
              <a:defRPr/>
            </a:lvl1pPr>
          </a:lstStyle>
          <a:p>
            <a:pPr>
              <a:defRPr/>
            </a:pPr>
            <a:fld id="{0C1BA7F5-55F1-4E54-80B9-0ED4D13F4727}" type="datetime1">
              <a:rPr lang="ko-KR" altLang="en-US" smtClean="0"/>
              <a:t>2014-01-15</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8280D07E-4833-433C-8E8D-4DC901A9818A}" type="slidenum">
              <a:rPr lang="ko-KR" altLang="en-US"/>
              <a:pPr>
                <a:defRPr/>
              </a:pPr>
              <a:t>‹#›</a:t>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C932FC0B-5273-41E1-B5B0-1DAACFC72CD1}"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9463C129-5667-4315-8781-E7E22E685075}" type="slidenum">
              <a:rPr lang="ko-KR" altLang="en-US"/>
              <a:pPr>
                <a:defRPr/>
              </a:pPr>
              <a:t>‹#›</a:t>
            </a:fld>
            <a:endParaRPr lang="ko-KR"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3FDF1FD1-BE13-41A3-85A8-F092523E2113}"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3533F050-C3DA-4641-9021-F117186219A6}" type="slidenum">
              <a:rPr lang="ko-KR" altLang="en-US"/>
              <a:pPr>
                <a:defRPr/>
              </a:pPr>
              <a:t>‹#›</a:t>
            </a:fld>
            <a:endParaRPr lang="ko-KR"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3EA75612-5869-4316-9853-2228A9C3B937}"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6CC6572C-8D70-4AB6-B4D6-404E2A0037B2}" type="slidenum">
              <a:rPr lang="ko-KR" altLang="en-US"/>
              <a:pPr>
                <a:defRPr/>
              </a:pPr>
              <a:t>‹#›</a:t>
            </a:fld>
            <a:endParaRPr lang="ko-KR"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0D6509D6-9D5B-479F-9295-6CC19932EE3C}"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DFC2F1DC-5179-49AD-94C0-464A7433F6A1}" type="slidenum">
              <a:rPr lang="ko-KR" altLang="en-US"/>
              <a:pPr>
                <a:defRPr/>
              </a:pPr>
              <a:t>‹#›</a:t>
            </a:fld>
            <a:endParaRPr lang="ko-KR"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B8BE665F-8628-450F-9AA6-C0EBE0CD48AA}"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D9A6FDC5-365A-464D-8133-E65CB659B7AF}" type="slidenum">
              <a:rPr lang="ko-KR" altLang="en-US"/>
              <a:pPr>
                <a:defRPr/>
              </a:pPr>
              <a:t>‹#›</a:t>
            </a:fld>
            <a:endParaRPr lang="ko-KR"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4" name="Text Box 51"/>
          <p:cNvSpPr txBox="1">
            <a:spLocks noChangeArrowheads="1"/>
          </p:cNvSpPr>
          <p:nvPr userDrawn="1"/>
        </p:nvSpPr>
        <p:spPr bwMode="auto">
          <a:xfrm>
            <a:off x="0" y="188913"/>
            <a:ext cx="9144000" cy="519112"/>
          </a:xfrm>
          <a:prstGeom prst="rect">
            <a:avLst/>
          </a:prstGeom>
          <a:solidFill>
            <a:srgbClr val="236DDB">
              <a:alpha val="70000"/>
            </a:srgbClr>
          </a:solidFill>
          <a:ln w="9525">
            <a:noFill/>
            <a:miter lim="800000"/>
            <a:headEnd/>
            <a:tailEnd/>
          </a:ln>
          <a:effectLst>
            <a:outerShdw dist="35921" dir="2700000" algn="ctr" rotWithShape="0">
              <a:srgbClr val="000000">
                <a:alpha val="50000"/>
              </a:srgbClr>
            </a:outerShdw>
          </a:effectLst>
        </p:spPr>
        <p:txBody>
          <a:bodyPr>
            <a:spAutoFit/>
          </a:bodyPr>
          <a:lstStyle/>
          <a:p>
            <a:pPr lvl="1" fontAlgn="auto">
              <a:spcBef>
                <a:spcPct val="50000"/>
              </a:spcBef>
              <a:spcAft>
                <a:spcPts val="0"/>
              </a:spcAft>
              <a:defRPr/>
            </a:pPr>
            <a:endParaRPr kumimoji="0" lang="en-US" altLang="ko-KR" sz="2800" dirty="0">
              <a:solidFill>
                <a:srgbClr val="FFFFFF"/>
              </a:solidFill>
              <a:latin typeface="HY수평선B" pitchFamily="18" charset="-127"/>
              <a:ea typeface="HY수평선B" pitchFamily="18" charset="-127"/>
            </a:endParaRPr>
          </a:p>
        </p:txBody>
      </p:sp>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5" name="날짜 개체 틀 3"/>
          <p:cNvSpPr>
            <a:spLocks noGrp="1"/>
          </p:cNvSpPr>
          <p:nvPr>
            <p:ph type="dt" sz="half" idx="10"/>
          </p:nvPr>
        </p:nvSpPr>
        <p:spPr/>
        <p:txBody>
          <a:bodyPr/>
          <a:lstStyle>
            <a:lvl1pPr>
              <a:defRPr/>
            </a:lvl1pPr>
          </a:lstStyle>
          <a:p>
            <a:pPr>
              <a:defRPr/>
            </a:pPr>
            <a:fld id="{FB1D4A17-D332-4C42-86F1-8C9811FB2A2C}"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C09EFC56-C515-4FF9-B861-3AD7BB55EA03}" type="slidenum">
              <a:rPr lang="ko-KR" altLang="en-US"/>
              <a:pPr>
                <a:defRPr/>
              </a:pPr>
              <a:t>‹#›</a:t>
            </a:fld>
            <a:endParaRPr lang="ko-KR"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DC92787C-20A5-4C36-BB06-17B1C81EAE0B}"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695CB7E2-AED9-4A42-B918-924E28755294}" type="slidenum">
              <a:rPr lang="ko-KR" altLang="en-US"/>
              <a:pPr>
                <a:defRPr/>
              </a:pPr>
              <a:t>‹#›</a:t>
            </a:fld>
            <a:endParaRPr lang="ko-KR"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5F61E028-7B39-48E8-8ED5-A7A22EE8FD0E}"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E8237D37-3559-4A3E-8BFC-B3D4E589BF89}" type="slidenum">
              <a:rPr lang="ko-KR" altLang="en-US"/>
              <a:pPr>
                <a:defRPr/>
              </a:pPr>
              <a:t>‹#›</a:t>
            </a:fld>
            <a:endParaRPr lang="ko-KR"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a:defRPr/>
            </a:lvl1pPr>
          </a:lstStyle>
          <a:p>
            <a:pPr>
              <a:defRPr/>
            </a:pPr>
            <a:fld id="{051910A4-47EE-486B-9EBC-BCF4A449AC2A}"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0E40A92C-5A73-40EB-8068-9D5E9357345D}" type="slidenum">
              <a:rPr lang="ko-KR" altLang="en-US"/>
              <a:pPr>
                <a:defRPr/>
              </a:pPr>
              <a:t>‹#›</a:t>
            </a:fld>
            <a:endParaRPr lang="ko-KR"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a:defRPr/>
            </a:lvl1pPr>
          </a:lstStyle>
          <a:p>
            <a:pPr>
              <a:defRPr/>
            </a:pPr>
            <a:fld id="{36CA70BB-7C19-4EFA-A522-638C7A4266E9}" type="datetime1">
              <a:rPr lang="ko-KR" altLang="en-US" smtClean="0"/>
              <a:t>2014-01-15</a:t>
            </a:fld>
            <a:endParaRPr lang="ko-KR" altLang="en-US"/>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defRPr/>
            </a:lvl1pPr>
          </a:lstStyle>
          <a:p>
            <a:pPr>
              <a:defRPr/>
            </a:pPr>
            <a:fld id="{E3B7E5BD-8E9E-4A3E-9022-C14F1649DEA4}" type="slidenum">
              <a:rPr lang="ko-KR" altLang="en-US"/>
              <a:pPr>
                <a:defRPr/>
              </a:pPr>
              <a:t>‹#›</a:t>
            </a:fld>
            <a:endParaRPr lang="ko-KR"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fld id="{F462F6F4-E1C4-4B67-A9A0-75E89C7B0E96}" type="datetime1">
              <a:rPr lang="ko-KR" altLang="en-US" smtClean="0"/>
              <a:t>2014-01-15</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E085D7D7-ABD2-4E04-9335-09E0B07DE1A6}" type="slidenum">
              <a:rPr lang="ko-KR" altLang="en-US"/>
              <a:pPr>
                <a:defRPr/>
              </a:pPr>
              <a:t>‹#›</a:t>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a:defRPr/>
            </a:lvl1pPr>
          </a:lstStyle>
          <a:p>
            <a:pPr>
              <a:defRPr/>
            </a:pPr>
            <a:fld id="{C0953423-5FE9-41EC-AFBC-68CC777C89BE}"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5D954974-8F8F-4AB5-ADFD-8BAED1BBA830}" type="slidenum">
              <a:rPr lang="ko-KR" altLang="en-US"/>
              <a:pPr>
                <a:defRPr/>
              </a:pPr>
              <a:t>‹#›</a:t>
            </a:fld>
            <a:endParaRPr lang="ko-KR"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Text Box 51"/>
          <p:cNvSpPr txBox="1">
            <a:spLocks noChangeArrowheads="1"/>
          </p:cNvSpPr>
          <p:nvPr userDrawn="1"/>
        </p:nvSpPr>
        <p:spPr bwMode="auto">
          <a:xfrm>
            <a:off x="0" y="188913"/>
            <a:ext cx="9144000" cy="519112"/>
          </a:xfrm>
          <a:prstGeom prst="rect">
            <a:avLst/>
          </a:prstGeom>
          <a:solidFill>
            <a:srgbClr val="236DDB">
              <a:alpha val="70000"/>
            </a:srgbClr>
          </a:solidFill>
          <a:ln w="9525">
            <a:noFill/>
            <a:miter lim="800000"/>
            <a:headEnd/>
            <a:tailEnd/>
          </a:ln>
          <a:effectLst>
            <a:outerShdw dist="35921" dir="2700000" algn="ctr" rotWithShape="0">
              <a:srgbClr val="000000">
                <a:alpha val="50000"/>
              </a:srgbClr>
            </a:outerShdw>
          </a:effectLst>
        </p:spPr>
        <p:txBody>
          <a:bodyPr>
            <a:spAutoFit/>
          </a:bodyPr>
          <a:lstStyle/>
          <a:p>
            <a:pPr lvl="1" fontAlgn="auto">
              <a:spcBef>
                <a:spcPct val="50000"/>
              </a:spcBef>
              <a:spcAft>
                <a:spcPts val="0"/>
              </a:spcAft>
              <a:defRPr/>
            </a:pPr>
            <a:endParaRPr kumimoji="0" lang="en-US" altLang="ko-KR" sz="2800" dirty="0">
              <a:solidFill>
                <a:srgbClr val="FFFFFF"/>
              </a:solidFill>
              <a:latin typeface="HY수평선B" pitchFamily="18" charset="-127"/>
              <a:ea typeface="HY수평선B" pitchFamily="18" charset="-127"/>
            </a:endParaRPr>
          </a:p>
        </p:txBody>
      </p:sp>
      <p:sp>
        <p:nvSpPr>
          <p:cNvPr id="3" name="날짜 개체 틀 3"/>
          <p:cNvSpPr>
            <a:spLocks noGrp="1"/>
          </p:cNvSpPr>
          <p:nvPr>
            <p:ph type="dt" sz="half" idx="10"/>
          </p:nvPr>
        </p:nvSpPr>
        <p:spPr/>
        <p:txBody>
          <a:bodyPr/>
          <a:lstStyle>
            <a:lvl1pPr>
              <a:defRPr/>
            </a:lvl1pPr>
          </a:lstStyle>
          <a:p>
            <a:pPr>
              <a:defRPr/>
            </a:pPr>
            <a:fld id="{417E42D3-87B8-4B3A-851A-6E8CE20561B8}" type="datetime1">
              <a:rPr lang="ko-KR" altLang="en-US" smtClean="0"/>
              <a:t>2014-01-15</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DC9E845D-0C45-41EB-B505-7DF8F3F5741C}" type="slidenum">
              <a:rPr lang="ko-KR" altLang="en-US"/>
              <a:pPr>
                <a:defRPr/>
              </a:pPr>
              <a:t>‹#›</a:t>
            </a:fld>
            <a:endParaRPr lang="ko-KR"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1D4CF9A2-91C0-401C-8C2F-B6DA6F267239}"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4D37C4E1-AB1E-4D6F-BBF5-AA71EAB2E24E}" type="slidenum">
              <a:rPr lang="ko-KR" altLang="en-US"/>
              <a:pPr>
                <a:defRPr/>
              </a:pPr>
              <a:t>‹#›</a:t>
            </a:fld>
            <a:endParaRPr lang="ko-KR"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E2F5B43F-C118-4135-9D83-14A52739A899}"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83F118EE-09C6-45B5-A453-4B40C88F926D}" type="slidenum">
              <a:rPr lang="ko-KR" altLang="en-US"/>
              <a:pPr>
                <a:defRPr/>
              </a:pPr>
              <a:t>‹#›</a:t>
            </a:fld>
            <a:endParaRPr lang="ko-KR"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5D4FCC89-57E1-4A40-A946-FCAA838165FD}"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054ECE29-E79D-4A0C-B63D-87B5C4A4C8F5}" type="slidenum">
              <a:rPr lang="ko-KR" altLang="en-US"/>
              <a:pPr>
                <a:defRPr/>
              </a:pPr>
              <a:t>‹#›</a:t>
            </a:fld>
            <a:endParaRPr lang="ko-KR"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A0B7FE2D-7289-4EAC-A011-3527DC27BE60}"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9B3EAAFA-13C0-49D1-B446-AC43BB8D3A7F}" type="slidenum">
              <a:rPr lang="ko-KR" altLang="en-US"/>
              <a:pPr>
                <a:defRPr/>
              </a:pPr>
              <a:t>‹#›</a:t>
            </a:fld>
            <a:endParaRPr lang="ko-KR"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pPr>
              <a:defRPr/>
            </a:pPr>
            <a:fld id="{F1BA6683-6477-47FB-8742-7E74A9B74AA0}"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244486E4-39C7-4FCA-B6BE-0D9F1E790FC9}" type="slidenum">
              <a:rPr lang="ko-KR" altLang="en-US"/>
              <a:pPr>
                <a:defRPr/>
              </a:pPr>
              <a:t>‹#›</a:t>
            </a:fld>
            <a:endParaRPr lang="ko-KR"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D5E417BF-6F90-4213-87CB-C3F24F504DB9}"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E107FF76-91A4-4BC7-A543-513CFD679513}" type="slidenum">
              <a:rPr lang="ko-KR" altLang="en-US"/>
              <a:pPr>
                <a:defRPr/>
              </a:pPr>
              <a:t>‹#›</a:t>
            </a:fld>
            <a:endParaRPr lang="ko-KR"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BD2B50CF-1D58-440D-A968-7972F640773E}"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0A618F17-C874-4A22-A6BE-6E9E5016B046}" type="slidenum">
              <a:rPr lang="ko-KR" altLang="en-US"/>
              <a:pPr>
                <a:defRPr/>
              </a:pPr>
              <a:t>‹#›</a:t>
            </a:fld>
            <a:endParaRPr lang="ko-KR"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a:defRPr/>
            </a:lvl1pPr>
          </a:lstStyle>
          <a:p>
            <a:pPr>
              <a:defRPr/>
            </a:pPr>
            <a:fld id="{BE81AB69-61AA-4064-96F3-7E357C220CFD}"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6A5D0F70-D1EE-4FB2-BC0D-AAA51894378D}" type="slidenum">
              <a:rPr lang="ko-KR" altLang="en-US"/>
              <a:pPr>
                <a:defRPr/>
              </a:pPr>
              <a:t>‹#›</a:t>
            </a:fld>
            <a:endParaRPr lang="ko-KR"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a:defRPr/>
            </a:lvl1pPr>
          </a:lstStyle>
          <a:p>
            <a:pPr>
              <a:defRPr/>
            </a:pPr>
            <a:fld id="{8D71A866-D088-41BF-925A-582F8D7ABDF3}" type="datetime1">
              <a:rPr lang="ko-KR" altLang="en-US" smtClean="0"/>
              <a:t>2014-01-15</a:t>
            </a:fld>
            <a:endParaRPr lang="ko-KR" altLang="en-US"/>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defRPr/>
            </a:lvl1pPr>
          </a:lstStyle>
          <a:p>
            <a:pPr>
              <a:defRPr/>
            </a:pPr>
            <a:fld id="{79C7A9A2-6434-4077-9933-FB69235CB42F}" type="slidenum">
              <a:rPr lang="ko-KR" altLang="en-US"/>
              <a:pPr>
                <a:defRPr/>
              </a:pPr>
              <a:t>‹#›</a:t>
            </a:fld>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a:defRPr/>
            </a:lvl1pPr>
          </a:lstStyle>
          <a:p>
            <a:pPr>
              <a:defRPr/>
            </a:pPr>
            <a:fld id="{A07D0FF8-BE73-4FF0-B7D5-30028277DA69}" type="datetime1">
              <a:rPr lang="ko-KR" altLang="en-US" smtClean="0"/>
              <a:t>2014-01-15</a:t>
            </a:fld>
            <a:endParaRPr lang="ko-KR" altLang="en-US"/>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defRPr/>
            </a:lvl1pPr>
          </a:lstStyle>
          <a:p>
            <a:pPr>
              <a:defRPr/>
            </a:pPr>
            <a:fld id="{D878CE82-100B-4959-B2F3-9EA658E66730}" type="slidenum">
              <a:rPr lang="ko-KR" altLang="en-US"/>
              <a:pPr>
                <a:defRPr/>
              </a:pPr>
              <a:t>‹#›</a:t>
            </a:fld>
            <a:endParaRPr lang="ko-KR"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fld id="{9B5DDCE0-EFCC-4F41-AA47-3E8D721F2178}" type="datetime1">
              <a:rPr lang="ko-KR" altLang="en-US" smtClean="0"/>
              <a:t>2014-01-15</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59B2E70F-F9A5-421C-9855-7597DDC52B80}" type="slidenum">
              <a:rPr lang="ko-KR" altLang="en-US"/>
              <a:pPr>
                <a:defRPr/>
              </a:pPr>
              <a:t>‹#›</a:t>
            </a:fld>
            <a:endParaRPr lang="ko-KR"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fld id="{7463FC02-EC4F-452B-9014-42C9D6AAE41A}" type="datetime1">
              <a:rPr lang="ko-KR" altLang="en-US" smtClean="0"/>
              <a:t>2014-01-15</a:t>
            </a:fld>
            <a:endParaRPr lang="ko-KR" altLang="en-US"/>
          </a:p>
        </p:txBody>
      </p:sp>
      <p:sp>
        <p:nvSpPr>
          <p:cNvPr id="3" name="바닥글 개체 틀 4"/>
          <p:cNvSpPr>
            <a:spLocks noGrp="1"/>
          </p:cNvSpPr>
          <p:nvPr>
            <p:ph type="ftr" sz="quarter" idx="11"/>
          </p:nvPr>
        </p:nvSpPr>
        <p:spPr/>
        <p:txBody>
          <a:bodyPr/>
          <a:lstStyle>
            <a:lvl1pPr>
              <a:defRPr/>
            </a:lvl1pPr>
          </a:lstStyle>
          <a:p>
            <a:pPr>
              <a:defRPr/>
            </a:pPr>
            <a:endParaRPr lang="ko-KR" altLang="en-US"/>
          </a:p>
        </p:txBody>
      </p:sp>
      <p:sp>
        <p:nvSpPr>
          <p:cNvPr id="4" name="슬라이드 번호 개체 틀 5"/>
          <p:cNvSpPr>
            <a:spLocks noGrp="1"/>
          </p:cNvSpPr>
          <p:nvPr>
            <p:ph type="sldNum" sz="quarter" idx="12"/>
          </p:nvPr>
        </p:nvSpPr>
        <p:spPr/>
        <p:txBody>
          <a:bodyPr/>
          <a:lstStyle>
            <a:lvl1pPr>
              <a:defRPr/>
            </a:lvl1pPr>
          </a:lstStyle>
          <a:p>
            <a:pPr>
              <a:defRPr/>
            </a:pPr>
            <a:fld id="{6E2410D7-DB4E-43F0-8948-0BC6A8144915}" type="slidenum">
              <a:rPr lang="ko-KR" altLang="en-US"/>
              <a:pPr>
                <a:defRPr/>
              </a:pPr>
              <a:t>‹#›</a:t>
            </a:fld>
            <a:endParaRPr lang="ko-KR"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5AB94914-1F4A-41E0-A07C-EF30040B643D}"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8C289EC5-18D0-44F2-BDC4-76A1A391E82A}" type="slidenum">
              <a:rPr lang="ko-KR" altLang="en-US"/>
              <a:pPr>
                <a:defRPr/>
              </a:pPr>
              <a:t>‹#›</a:t>
            </a:fld>
            <a:endParaRPr lang="ko-KR"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C3AE5523-8721-4A07-98C7-FEC3ACF66E84}"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3F8FBD41-8B60-4713-A415-47629630AEAB}" type="slidenum">
              <a:rPr lang="ko-KR" altLang="en-US"/>
              <a:pPr>
                <a:defRPr/>
              </a:pPr>
              <a:t>‹#›</a:t>
            </a:fld>
            <a:endParaRPr lang="ko-KR"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244A8C65-56F6-4C98-8EB6-D04AF512D887}"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CF925958-3A77-4F90-AA7A-41E2A816F100}" type="slidenum">
              <a:rPr lang="ko-KR" altLang="en-US"/>
              <a:pPr>
                <a:defRPr/>
              </a:pPr>
              <a:t>‹#›</a:t>
            </a:fld>
            <a:endParaRPr lang="ko-KR"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3034CB61-9C7A-4209-8171-8F48D97F88D7}"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0EA723A3-92B5-4B0B-B40B-58FF05414060}" type="slidenum">
              <a:rPr lang="ko-KR" altLang="en-US"/>
              <a:pPr>
                <a:defRPr/>
              </a:pPr>
              <a:t>‹#›</a:t>
            </a:fld>
            <a:endParaRPr lang="ko-KR"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4" name="Text Box 51"/>
          <p:cNvSpPr txBox="1">
            <a:spLocks noChangeArrowheads="1"/>
          </p:cNvSpPr>
          <p:nvPr userDrawn="1"/>
        </p:nvSpPr>
        <p:spPr bwMode="auto">
          <a:xfrm>
            <a:off x="0" y="188913"/>
            <a:ext cx="9144000" cy="519112"/>
          </a:xfrm>
          <a:prstGeom prst="rect">
            <a:avLst/>
          </a:prstGeom>
          <a:solidFill>
            <a:srgbClr val="236DDB">
              <a:alpha val="70000"/>
            </a:srgbClr>
          </a:solidFill>
          <a:ln w="9525">
            <a:noFill/>
            <a:miter lim="800000"/>
            <a:headEnd/>
            <a:tailEnd/>
          </a:ln>
          <a:effectLst>
            <a:outerShdw dist="35921" dir="2700000" algn="ctr" rotWithShape="0">
              <a:srgbClr val="000000">
                <a:alpha val="50000"/>
              </a:srgbClr>
            </a:outerShdw>
          </a:effectLst>
        </p:spPr>
        <p:txBody>
          <a:bodyPr>
            <a:spAutoFit/>
          </a:bodyPr>
          <a:lstStyle/>
          <a:p>
            <a:pPr lvl="1" fontAlgn="auto">
              <a:spcBef>
                <a:spcPct val="50000"/>
              </a:spcBef>
              <a:spcAft>
                <a:spcPts val="0"/>
              </a:spcAft>
              <a:defRPr/>
            </a:pPr>
            <a:endParaRPr kumimoji="0" lang="en-US" altLang="ko-KR" sz="2800" dirty="0">
              <a:solidFill>
                <a:srgbClr val="FFFFFF"/>
              </a:solidFill>
              <a:latin typeface="HY수평선B" pitchFamily="18" charset="-127"/>
              <a:ea typeface="HY수평선B" pitchFamily="18" charset="-127"/>
            </a:endParaRPr>
          </a:p>
        </p:txBody>
      </p:sp>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5" name="날짜 개체 틀 3"/>
          <p:cNvSpPr>
            <a:spLocks noGrp="1"/>
          </p:cNvSpPr>
          <p:nvPr>
            <p:ph type="dt" sz="half" idx="10"/>
          </p:nvPr>
        </p:nvSpPr>
        <p:spPr/>
        <p:txBody>
          <a:bodyPr/>
          <a:lstStyle>
            <a:lvl1pPr>
              <a:defRPr/>
            </a:lvl1pPr>
          </a:lstStyle>
          <a:p>
            <a:pPr>
              <a:defRPr/>
            </a:pPr>
            <a:fld id="{8A5E7DEF-8D7A-46A1-9B83-953441463A0D}"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F726B9E8-8A94-43AC-99E6-0F413730DCE7}" type="slidenum">
              <a:rPr lang="ko-KR" altLang="en-US"/>
              <a:pPr>
                <a:defRPr/>
              </a:pPr>
              <a:t>‹#›</a:t>
            </a:fld>
            <a:endParaRPr lang="ko-KR"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B913ED4A-B6DC-407C-AC8E-A23E9A8EEF9E}"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D614E613-4F3A-40C4-9CF3-294DCFAEA4F9}" type="slidenum">
              <a:rPr lang="ko-KR" altLang="en-US"/>
              <a:pPr>
                <a:defRPr/>
              </a:pPr>
              <a:t>‹#›</a:t>
            </a:fld>
            <a:endParaRPr lang="ko-KR"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5AC0046B-8ED0-4F99-B164-BB27D8EEF2C7}"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13CD7C79-C15A-4593-A3F8-9EEE54B6D6C0}" type="slidenum">
              <a:rPr lang="ko-KR" altLang="en-US"/>
              <a:pPr>
                <a:defRPr/>
              </a:pPr>
              <a:t>‹#›</a:t>
            </a:fld>
            <a:endParaRPr lang="ko-KR"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a:defRPr/>
            </a:lvl1pPr>
          </a:lstStyle>
          <a:p>
            <a:pPr>
              <a:defRPr/>
            </a:pPr>
            <a:fld id="{45D7BE25-FA3E-461E-8F89-8C5C3911CB3B}"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DDAC5CCD-3921-4E1B-9EF6-DEF1F72BCCF4}" type="slidenum">
              <a:rPr lang="ko-KR" altLang="en-US"/>
              <a:pPr>
                <a:defRPr/>
              </a:pPr>
              <a:t>‹#›</a:t>
            </a:fld>
            <a:endParaRPr lang="ko-K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fld id="{B24A3116-42DF-4C7A-AD11-86E67CCA32FA}" type="datetime1">
              <a:rPr lang="ko-KR" altLang="en-US" smtClean="0"/>
              <a:t>2014-01-15</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E3ACAE20-EDFD-4FAA-8025-B68FFAE6A71C}" type="slidenum">
              <a:rPr lang="ko-KR" altLang="en-US"/>
              <a:pPr>
                <a:defRPr/>
              </a:pPr>
              <a:t>‹#›</a:t>
            </a:fld>
            <a:endParaRPr lang="ko-KR"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a:defRPr/>
            </a:lvl1pPr>
          </a:lstStyle>
          <a:p>
            <a:pPr>
              <a:defRPr/>
            </a:pPr>
            <a:fld id="{3B495205-EF29-4EC8-B9E0-4F2199DDFA76}" type="datetime1">
              <a:rPr lang="ko-KR" altLang="en-US" smtClean="0"/>
              <a:t>2014-01-15</a:t>
            </a:fld>
            <a:endParaRPr lang="ko-KR" altLang="en-US"/>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defRPr/>
            </a:lvl1pPr>
          </a:lstStyle>
          <a:p>
            <a:pPr>
              <a:defRPr/>
            </a:pPr>
            <a:fld id="{2B96F9B7-E232-4F48-B8C9-B8495AF52A6D}" type="slidenum">
              <a:rPr lang="ko-KR" altLang="en-US"/>
              <a:pPr>
                <a:defRPr/>
              </a:pPr>
              <a:t>‹#›</a:t>
            </a:fld>
            <a:endParaRPr lang="ko-KR"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fld id="{B454C164-D349-46C4-BA68-E0767833CABA}" type="datetime1">
              <a:rPr lang="ko-KR" altLang="en-US" smtClean="0"/>
              <a:t>2014-01-15</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8D51EFD2-6595-4E02-856F-D21B1624FE49}" type="slidenum">
              <a:rPr lang="ko-KR" altLang="en-US"/>
              <a:pPr>
                <a:defRPr/>
              </a:pPr>
              <a:t>‹#›</a:t>
            </a:fld>
            <a:endParaRPr lang="ko-KR"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Text Box 51"/>
          <p:cNvSpPr txBox="1">
            <a:spLocks noChangeArrowheads="1"/>
          </p:cNvSpPr>
          <p:nvPr userDrawn="1"/>
        </p:nvSpPr>
        <p:spPr bwMode="auto">
          <a:xfrm>
            <a:off x="0" y="188913"/>
            <a:ext cx="9144000" cy="519112"/>
          </a:xfrm>
          <a:prstGeom prst="rect">
            <a:avLst/>
          </a:prstGeom>
          <a:solidFill>
            <a:srgbClr val="236DDB">
              <a:alpha val="70000"/>
            </a:srgbClr>
          </a:solidFill>
          <a:ln w="9525">
            <a:noFill/>
            <a:miter lim="800000"/>
            <a:headEnd/>
            <a:tailEnd/>
          </a:ln>
          <a:effectLst>
            <a:outerShdw dist="35921" dir="2700000" algn="ctr" rotWithShape="0">
              <a:srgbClr val="000000">
                <a:alpha val="50000"/>
              </a:srgbClr>
            </a:outerShdw>
          </a:effectLst>
        </p:spPr>
        <p:txBody>
          <a:bodyPr>
            <a:spAutoFit/>
          </a:bodyPr>
          <a:lstStyle/>
          <a:p>
            <a:pPr lvl="1" fontAlgn="auto">
              <a:spcBef>
                <a:spcPct val="50000"/>
              </a:spcBef>
              <a:spcAft>
                <a:spcPts val="0"/>
              </a:spcAft>
              <a:defRPr/>
            </a:pPr>
            <a:endParaRPr kumimoji="0" lang="en-US" altLang="ko-KR" sz="2800" dirty="0">
              <a:solidFill>
                <a:srgbClr val="FFFFFF"/>
              </a:solidFill>
              <a:latin typeface="HY수평선B" pitchFamily="18" charset="-127"/>
              <a:ea typeface="HY수평선B" pitchFamily="18" charset="-127"/>
            </a:endParaRPr>
          </a:p>
        </p:txBody>
      </p:sp>
      <p:sp>
        <p:nvSpPr>
          <p:cNvPr id="3" name="날짜 개체 틀 3"/>
          <p:cNvSpPr>
            <a:spLocks noGrp="1"/>
          </p:cNvSpPr>
          <p:nvPr>
            <p:ph type="dt" sz="half" idx="10"/>
          </p:nvPr>
        </p:nvSpPr>
        <p:spPr/>
        <p:txBody>
          <a:bodyPr/>
          <a:lstStyle>
            <a:lvl1pPr>
              <a:defRPr/>
            </a:lvl1pPr>
          </a:lstStyle>
          <a:p>
            <a:pPr>
              <a:defRPr/>
            </a:pPr>
            <a:fld id="{BBCFE13D-6311-4CE8-8774-F13327071A4C}" type="datetime1">
              <a:rPr lang="ko-KR" altLang="en-US" smtClean="0"/>
              <a:t>2014-01-15</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7067B609-231F-4056-A613-2640461F69A3}" type="slidenum">
              <a:rPr lang="ko-KR" altLang="en-US"/>
              <a:pPr>
                <a:defRPr/>
              </a:pPr>
              <a:t>‹#›</a:t>
            </a:fld>
            <a:endParaRPr lang="ko-KR"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2D17DB5F-DB43-4F9B-8BFD-92D0FC58DA7B}"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1CE8A120-0726-4276-831D-73665B525EBC}" type="slidenum">
              <a:rPr lang="ko-KR" altLang="en-US"/>
              <a:pPr>
                <a:defRPr/>
              </a:pPr>
              <a:t>‹#›</a:t>
            </a:fld>
            <a:endParaRPr lang="ko-KR"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5A1EF661-4408-4D68-8EE1-183D47C50A44}"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33CB7904-4BD5-4820-9317-30D4DF830B8C}" type="slidenum">
              <a:rPr lang="ko-KR" altLang="en-US"/>
              <a:pPr>
                <a:defRPr/>
              </a:pPr>
              <a:t>‹#›</a:t>
            </a:fld>
            <a:endParaRPr lang="ko-KR"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9512041C-9803-4372-82D6-45089C81815A}"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98DB063D-D560-4028-86F9-BD7BD0B4423B}" type="slidenum">
              <a:rPr lang="ko-KR" altLang="en-US"/>
              <a:pPr>
                <a:defRPr/>
              </a:pPr>
              <a:t>‹#›</a:t>
            </a:fld>
            <a:endParaRPr lang="ko-KR"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8BC07984-CAC4-4CB7-817A-EA3382254452}"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2A099937-EBEC-4362-97E7-664009CCB6AA}" type="slidenum">
              <a:rPr lang="ko-KR" altLang="en-US"/>
              <a:pPr>
                <a:defRPr/>
              </a:pPr>
              <a:t>‹#›</a:t>
            </a:fld>
            <a:endParaRPr lang="ko-KR"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4" name="Text Box 51"/>
          <p:cNvSpPr txBox="1">
            <a:spLocks noChangeArrowheads="1"/>
          </p:cNvSpPr>
          <p:nvPr userDrawn="1"/>
        </p:nvSpPr>
        <p:spPr bwMode="auto">
          <a:xfrm>
            <a:off x="0" y="188913"/>
            <a:ext cx="9144000" cy="519112"/>
          </a:xfrm>
          <a:prstGeom prst="rect">
            <a:avLst/>
          </a:prstGeom>
          <a:solidFill>
            <a:srgbClr val="236DDB">
              <a:alpha val="70000"/>
            </a:srgbClr>
          </a:solidFill>
          <a:ln w="9525">
            <a:noFill/>
            <a:miter lim="800000"/>
            <a:headEnd/>
            <a:tailEnd/>
          </a:ln>
          <a:effectLst>
            <a:outerShdw dist="35921" dir="2700000" algn="ctr" rotWithShape="0">
              <a:srgbClr val="000000">
                <a:alpha val="50000"/>
              </a:srgbClr>
            </a:outerShdw>
          </a:effectLst>
        </p:spPr>
        <p:txBody>
          <a:bodyPr>
            <a:spAutoFit/>
          </a:bodyPr>
          <a:lstStyle/>
          <a:p>
            <a:pPr lvl="1" fontAlgn="auto">
              <a:spcBef>
                <a:spcPct val="50000"/>
              </a:spcBef>
              <a:spcAft>
                <a:spcPts val="0"/>
              </a:spcAft>
              <a:defRPr/>
            </a:pPr>
            <a:endParaRPr kumimoji="0" lang="en-US" altLang="ko-KR" sz="2800" dirty="0">
              <a:solidFill>
                <a:srgbClr val="FFFFFF"/>
              </a:solidFill>
              <a:latin typeface="HY수평선B" pitchFamily="18" charset="-127"/>
              <a:ea typeface="HY수평선B" pitchFamily="18" charset="-127"/>
            </a:endParaRPr>
          </a:p>
        </p:txBody>
      </p:sp>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5" name="날짜 개체 틀 3"/>
          <p:cNvSpPr>
            <a:spLocks noGrp="1"/>
          </p:cNvSpPr>
          <p:nvPr>
            <p:ph type="dt" sz="half" idx="10"/>
          </p:nvPr>
        </p:nvSpPr>
        <p:spPr/>
        <p:txBody>
          <a:bodyPr/>
          <a:lstStyle>
            <a:lvl1pPr>
              <a:defRPr/>
            </a:lvl1pPr>
          </a:lstStyle>
          <a:p>
            <a:pPr>
              <a:defRPr/>
            </a:pPr>
            <a:fld id="{161F8BBF-1826-4C3B-84A2-BDAD3316E3B7}"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FD51CD8C-ED5B-4F33-89F2-350D70C901A4}" type="slidenum">
              <a:rPr lang="ko-KR" altLang="en-US"/>
              <a:pPr>
                <a:defRPr/>
              </a:pPr>
              <a:t>‹#›</a:t>
            </a:fld>
            <a:endParaRPr lang="ko-KR"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396992F0-F3B5-4EF3-87EC-0396CE8D149F}"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40E34BDC-7C7D-4250-AF83-CB997EC61ED7}" type="slidenum">
              <a:rPr lang="ko-KR" altLang="en-US"/>
              <a:pPr>
                <a:defRPr/>
              </a:pPr>
              <a:t>‹#›</a:t>
            </a:fld>
            <a:endParaRPr lang="ko-KR"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1228EC13-B9FE-4129-AD65-2980129B83F9}"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5C54B04C-3BF1-45C1-9CC8-47BB9DB49757}" type="slidenum">
              <a:rPr lang="ko-KR" altLang="en-US"/>
              <a:pPr>
                <a:defRPr/>
              </a:pPr>
              <a:t>‹#›</a:t>
            </a:fld>
            <a:endParaRPr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fld id="{94C7A486-FE08-4862-AE8D-98B08520372C}" type="datetime1">
              <a:rPr lang="ko-KR" altLang="en-US" smtClean="0"/>
              <a:t>2014-01-15</a:t>
            </a:fld>
            <a:endParaRPr lang="ko-KR" altLang="en-US"/>
          </a:p>
        </p:txBody>
      </p:sp>
      <p:sp>
        <p:nvSpPr>
          <p:cNvPr id="3" name="바닥글 개체 틀 4"/>
          <p:cNvSpPr>
            <a:spLocks noGrp="1"/>
          </p:cNvSpPr>
          <p:nvPr>
            <p:ph type="ftr" sz="quarter" idx="11"/>
          </p:nvPr>
        </p:nvSpPr>
        <p:spPr/>
        <p:txBody>
          <a:bodyPr/>
          <a:lstStyle>
            <a:lvl1pPr>
              <a:defRPr/>
            </a:lvl1pPr>
          </a:lstStyle>
          <a:p>
            <a:pPr>
              <a:defRPr/>
            </a:pPr>
            <a:endParaRPr lang="ko-KR" altLang="en-US"/>
          </a:p>
        </p:txBody>
      </p:sp>
      <p:sp>
        <p:nvSpPr>
          <p:cNvPr id="4" name="슬라이드 번호 개체 틀 5"/>
          <p:cNvSpPr>
            <a:spLocks noGrp="1"/>
          </p:cNvSpPr>
          <p:nvPr>
            <p:ph type="sldNum" sz="quarter" idx="12"/>
          </p:nvPr>
        </p:nvSpPr>
        <p:spPr/>
        <p:txBody>
          <a:bodyPr/>
          <a:lstStyle>
            <a:lvl1pPr>
              <a:defRPr/>
            </a:lvl1pPr>
          </a:lstStyle>
          <a:p>
            <a:pPr>
              <a:defRPr/>
            </a:pPr>
            <a:fld id="{BE8B1564-F481-423D-B6BE-A6B0D5B3400E}" type="slidenum">
              <a:rPr lang="ko-KR" altLang="en-US"/>
              <a:pPr>
                <a:defRPr/>
              </a:pPr>
              <a:t>‹#›</a:t>
            </a:fld>
            <a:endParaRPr lang="ko-KR"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a:defRPr/>
            </a:lvl1pPr>
          </a:lstStyle>
          <a:p>
            <a:pPr>
              <a:defRPr/>
            </a:pPr>
            <a:fld id="{84023692-51C7-4EA4-BC70-4E348E7159D7}"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29B083D2-0B72-4BE4-A591-8EA924359E59}" type="slidenum">
              <a:rPr lang="ko-KR" altLang="en-US"/>
              <a:pPr>
                <a:defRPr/>
              </a:pPr>
              <a:t>‹#›</a:t>
            </a:fld>
            <a:endParaRPr lang="ko-KR"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a:defRPr/>
            </a:lvl1pPr>
          </a:lstStyle>
          <a:p>
            <a:pPr>
              <a:defRPr/>
            </a:pPr>
            <a:fld id="{412843DE-8BA1-4C08-97DD-52612EE2F1BC}" type="datetime1">
              <a:rPr lang="ko-KR" altLang="en-US" smtClean="0"/>
              <a:t>2014-01-15</a:t>
            </a:fld>
            <a:endParaRPr lang="ko-KR" altLang="en-US"/>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defRPr/>
            </a:lvl1pPr>
          </a:lstStyle>
          <a:p>
            <a:pPr>
              <a:defRPr/>
            </a:pPr>
            <a:fld id="{4663096A-0BE7-4D43-97D1-4BC7864ACFE9}" type="slidenum">
              <a:rPr lang="ko-KR" altLang="en-US"/>
              <a:pPr>
                <a:defRPr/>
              </a:pPr>
              <a:t>‹#›</a:t>
            </a:fld>
            <a:endParaRPr lang="ko-KR"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fld id="{4784847B-1ECF-48F2-94F3-2558CAE9E40A}" type="datetime1">
              <a:rPr lang="ko-KR" altLang="en-US" smtClean="0"/>
              <a:t>2014-01-15</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F34315F2-1928-4B9E-AC77-EDA3BB46D0F6}" type="slidenum">
              <a:rPr lang="ko-KR" altLang="en-US"/>
              <a:pPr>
                <a:defRPr/>
              </a:pPr>
              <a:t>‹#›</a:t>
            </a:fld>
            <a:endParaRPr lang="ko-KR"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Text Box 51"/>
          <p:cNvSpPr txBox="1">
            <a:spLocks noChangeArrowheads="1"/>
          </p:cNvSpPr>
          <p:nvPr userDrawn="1"/>
        </p:nvSpPr>
        <p:spPr bwMode="auto">
          <a:xfrm>
            <a:off x="0" y="188913"/>
            <a:ext cx="9144000" cy="519112"/>
          </a:xfrm>
          <a:prstGeom prst="rect">
            <a:avLst/>
          </a:prstGeom>
          <a:solidFill>
            <a:srgbClr val="236DDB">
              <a:alpha val="70000"/>
            </a:srgbClr>
          </a:solidFill>
          <a:ln w="9525">
            <a:noFill/>
            <a:miter lim="800000"/>
            <a:headEnd/>
            <a:tailEnd/>
          </a:ln>
          <a:effectLst>
            <a:outerShdw dist="35921" dir="2700000" algn="ctr" rotWithShape="0">
              <a:srgbClr val="000000">
                <a:alpha val="50000"/>
              </a:srgbClr>
            </a:outerShdw>
          </a:effectLst>
        </p:spPr>
        <p:txBody>
          <a:bodyPr>
            <a:spAutoFit/>
          </a:bodyPr>
          <a:lstStyle/>
          <a:p>
            <a:pPr lvl="1" fontAlgn="auto">
              <a:spcBef>
                <a:spcPct val="50000"/>
              </a:spcBef>
              <a:spcAft>
                <a:spcPts val="0"/>
              </a:spcAft>
              <a:defRPr/>
            </a:pPr>
            <a:endParaRPr kumimoji="0" lang="en-US" altLang="ko-KR" sz="2800" dirty="0">
              <a:solidFill>
                <a:srgbClr val="FFFFFF"/>
              </a:solidFill>
              <a:latin typeface="HY수평선B" pitchFamily="18" charset="-127"/>
              <a:ea typeface="HY수평선B" pitchFamily="18" charset="-127"/>
            </a:endParaRPr>
          </a:p>
        </p:txBody>
      </p:sp>
      <p:sp>
        <p:nvSpPr>
          <p:cNvPr id="3" name="날짜 개체 틀 3"/>
          <p:cNvSpPr>
            <a:spLocks noGrp="1"/>
          </p:cNvSpPr>
          <p:nvPr>
            <p:ph type="dt" sz="half" idx="10"/>
          </p:nvPr>
        </p:nvSpPr>
        <p:spPr/>
        <p:txBody>
          <a:bodyPr/>
          <a:lstStyle>
            <a:lvl1pPr>
              <a:defRPr/>
            </a:lvl1pPr>
          </a:lstStyle>
          <a:p>
            <a:pPr>
              <a:defRPr/>
            </a:pPr>
            <a:fld id="{5122A7DB-9B4C-4BB7-A274-01E8FDE4233F}" type="datetime1">
              <a:rPr lang="ko-KR" altLang="en-US" smtClean="0"/>
              <a:t>2014-01-15</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4E7EAC7B-3DF6-459A-A915-46C6B9CD294F}" type="slidenum">
              <a:rPr lang="ko-KR" altLang="en-US"/>
              <a:pPr>
                <a:defRPr/>
              </a:pPr>
              <a:t>‹#›</a:t>
            </a:fld>
            <a:endParaRPr lang="ko-KR"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EFBC8BE2-3EC9-4FFC-BA42-9AD18985AE7A}"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65A98964-CC2A-4BEC-94C7-698C6FDA43C4}" type="slidenum">
              <a:rPr lang="ko-KR" altLang="en-US"/>
              <a:pPr>
                <a:defRPr/>
              </a:pPr>
              <a:t>‹#›</a:t>
            </a:fld>
            <a:endParaRPr lang="ko-KR"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9A64DACF-EE4A-40A2-A2C3-4FF3E02107B7}"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3CDDACEC-9443-4630-8EF6-3EB5D303BFE7}" type="slidenum">
              <a:rPr lang="ko-KR" altLang="en-US"/>
              <a:pPr>
                <a:defRPr/>
              </a:pPr>
              <a:t>‹#›</a:t>
            </a:fld>
            <a:endParaRPr lang="ko-KR"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BCA74ABC-E991-424C-B5FF-648464526FD8}"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FA93E483-22A8-432B-805F-7A0705F9957A}" type="slidenum">
              <a:rPr lang="ko-KR" altLang="en-US"/>
              <a:pPr>
                <a:defRPr/>
              </a:pPr>
              <a:t>‹#›</a:t>
            </a:fld>
            <a:endParaRPr lang="ko-KR"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257E69B6-56FA-4A39-9848-B237929E0B30}"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C04B8155-F88F-44AA-9ED3-306FE007873A}" type="slidenum">
              <a:rPr lang="ko-KR" altLang="en-US"/>
              <a:pPr>
                <a:defRPr/>
              </a:pPr>
              <a:t>‹#›</a:t>
            </a:fld>
            <a:endParaRPr lang="ko-KR"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4" name="Text Box 51"/>
          <p:cNvSpPr txBox="1">
            <a:spLocks noChangeArrowheads="1"/>
          </p:cNvSpPr>
          <p:nvPr userDrawn="1"/>
        </p:nvSpPr>
        <p:spPr bwMode="auto">
          <a:xfrm>
            <a:off x="0" y="188913"/>
            <a:ext cx="9144000" cy="519112"/>
          </a:xfrm>
          <a:prstGeom prst="rect">
            <a:avLst/>
          </a:prstGeom>
          <a:solidFill>
            <a:srgbClr val="236DDB">
              <a:alpha val="70000"/>
            </a:srgbClr>
          </a:solidFill>
          <a:ln w="9525">
            <a:noFill/>
            <a:miter lim="800000"/>
            <a:headEnd/>
            <a:tailEnd/>
          </a:ln>
          <a:effectLst>
            <a:outerShdw dist="35921" dir="2700000" algn="ctr" rotWithShape="0">
              <a:srgbClr val="000000">
                <a:alpha val="50000"/>
              </a:srgbClr>
            </a:outerShdw>
          </a:effectLst>
        </p:spPr>
        <p:txBody>
          <a:bodyPr>
            <a:spAutoFit/>
          </a:bodyPr>
          <a:lstStyle/>
          <a:p>
            <a:pPr lvl="1" fontAlgn="auto">
              <a:spcBef>
                <a:spcPct val="50000"/>
              </a:spcBef>
              <a:spcAft>
                <a:spcPts val="0"/>
              </a:spcAft>
              <a:defRPr/>
            </a:pPr>
            <a:endParaRPr kumimoji="0" lang="en-US" altLang="ko-KR" sz="2800" dirty="0">
              <a:solidFill>
                <a:srgbClr val="FFFFFF"/>
              </a:solidFill>
              <a:latin typeface="HY수평선B" pitchFamily="18" charset="-127"/>
              <a:ea typeface="HY수평선B" pitchFamily="18" charset="-127"/>
            </a:endParaRPr>
          </a:p>
        </p:txBody>
      </p:sp>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5" name="날짜 개체 틀 3"/>
          <p:cNvSpPr>
            <a:spLocks noGrp="1"/>
          </p:cNvSpPr>
          <p:nvPr>
            <p:ph type="dt" sz="half" idx="10"/>
          </p:nvPr>
        </p:nvSpPr>
        <p:spPr/>
        <p:txBody>
          <a:bodyPr/>
          <a:lstStyle>
            <a:lvl1pPr>
              <a:defRPr/>
            </a:lvl1pPr>
          </a:lstStyle>
          <a:p>
            <a:pPr>
              <a:defRPr/>
            </a:pPr>
            <a:fld id="{8E201EEB-0F95-43E2-8287-E829136378C9}"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A09B76DC-86CE-4562-9E41-41E047EEDA20}" type="slidenum">
              <a:rPr lang="ko-KR" altLang="en-US"/>
              <a:pPr>
                <a:defRPr/>
              </a:pPr>
              <a:t>‹#›</a:t>
            </a:fld>
            <a:endParaRPr lang="ko-KR"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DE9E935B-4438-44D5-B84F-F01FE7BBE779}"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F8AFC2CF-10FF-4DC1-8A18-30550AF82F07}" type="slidenum">
              <a:rPr lang="ko-KR" altLang="en-US"/>
              <a:pPr>
                <a:defRPr/>
              </a:pPr>
              <a:t>‹#›</a:t>
            </a:fld>
            <a:endParaRPr lang="ko-K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BBEA4A6C-C1AE-4E7A-898C-88D25DE30CAB}"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C67C3AD2-11EF-4611-9704-115AE4C0F930}" type="slidenum">
              <a:rPr lang="ko-KR" altLang="en-US"/>
              <a:pPr>
                <a:defRPr/>
              </a:pPr>
              <a:t>‹#›</a:t>
            </a:fld>
            <a:endParaRPr lang="ko-KR"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3EDC9092-EA61-4EC5-A6F7-8FC23983D129}"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4788271A-4D53-4286-86C1-80FA8568E6D6}" type="slidenum">
              <a:rPr lang="ko-KR" altLang="en-US"/>
              <a:pPr>
                <a:defRPr/>
              </a:pPr>
              <a:t>‹#›</a:t>
            </a:fld>
            <a:endParaRPr lang="ko-KR"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a:defRPr/>
            </a:lvl1pPr>
          </a:lstStyle>
          <a:p>
            <a:pPr>
              <a:defRPr/>
            </a:pPr>
            <a:fld id="{2894711B-B5AD-4A30-934D-2F04630E8BF0}"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1A303B0A-BD27-400D-B036-6D9E5FB8F834}" type="slidenum">
              <a:rPr lang="ko-KR" altLang="en-US"/>
              <a:pPr>
                <a:defRPr/>
              </a:pPr>
              <a:t>‹#›</a:t>
            </a:fld>
            <a:endParaRPr lang="ko-KR"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a:defRPr/>
            </a:lvl1pPr>
          </a:lstStyle>
          <a:p>
            <a:pPr>
              <a:defRPr/>
            </a:pPr>
            <a:fld id="{B239DB37-B0BB-4F5F-9321-B2B37590BCA9}" type="datetime1">
              <a:rPr lang="ko-KR" altLang="en-US" smtClean="0"/>
              <a:t>2014-01-15</a:t>
            </a:fld>
            <a:endParaRPr lang="ko-KR" altLang="en-US"/>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defRPr/>
            </a:lvl1pPr>
          </a:lstStyle>
          <a:p>
            <a:pPr>
              <a:defRPr/>
            </a:pPr>
            <a:fld id="{FACC8B5B-03DF-403F-AF28-731DAC36C473}" type="slidenum">
              <a:rPr lang="ko-KR" altLang="en-US"/>
              <a:pPr>
                <a:defRPr/>
              </a:pPr>
              <a:t>‹#›</a:t>
            </a:fld>
            <a:endParaRPr lang="ko-KR"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fld id="{200E9414-A2C0-481C-8996-E8D8C290FCA8}" type="datetime1">
              <a:rPr lang="ko-KR" altLang="en-US" smtClean="0"/>
              <a:t>2014-01-15</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D2E8D824-9933-4DD8-93B2-56D8619DE5F5}" type="slidenum">
              <a:rPr lang="ko-KR" altLang="en-US"/>
              <a:pPr>
                <a:defRPr/>
              </a:pPr>
              <a:t>‹#›</a:t>
            </a:fld>
            <a:endParaRPr lang="ko-KR"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Text Box 51"/>
          <p:cNvSpPr txBox="1">
            <a:spLocks noChangeArrowheads="1"/>
          </p:cNvSpPr>
          <p:nvPr userDrawn="1"/>
        </p:nvSpPr>
        <p:spPr bwMode="auto">
          <a:xfrm>
            <a:off x="0" y="188913"/>
            <a:ext cx="9144000" cy="519112"/>
          </a:xfrm>
          <a:prstGeom prst="rect">
            <a:avLst/>
          </a:prstGeom>
          <a:solidFill>
            <a:srgbClr val="236DDB">
              <a:alpha val="70000"/>
            </a:srgbClr>
          </a:solidFill>
          <a:ln w="9525">
            <a:noFill/>
            <a:miter lim="800000"/>
            <a:headEnd/>
            <a:tailEnd/>
          </a:ln>
          <a:effectLst>
            <a:outerShdw dist="35921" dir="2700000" algn="ctr" rotWithShape="0">
              <a:srgbClr val="000000">
                <a:alpha val="50000"/>
              </a:srgbClr>
            </a:outerShdw>
          </a:effectLst>
        </p:spPr>
        <p:txBody>
          <a:bodyPr>
            <a:spAutoFit/>
          </a:bodyPr>
          <a:lstStyle/>
          <a:p>
            <a:pPr lvl="1" fontAlgn="auto">
              <a:spcBef>
                <a:spcPct val="50000"/>
              </a:spcBef>
              <a:spcAft>
                <a:spcPts val="0"/>
              </a:spcAft>
              <a:defRPr/>
            </a:pPr>
            <a:endParaRPr kumimoji="0" lang="en-US" altLang="ko-KR" sz="2800" dirty="0">
              <a:solidFill>
                <a:srgbClr val="FFFFFF"/>
              </a:solidFill>
              <a:latin typeface="HY수평선B" pitchFamily="18" charset="-127"/>
              <a:ea typeface="HY수평선B" pitchFamily="18" charset="-127"/>
            </a:endParaRPr>
          </a:p>
        </p:txBody>
      </p:sp>
      <p:sp>
        <p:nvSpPr>
          <p:cNvPr id="3" name="날짜 개체 틀 3"/>
          <p:cNvSpPr>
            <a:spLocks noGrp="1"/>
          </p:cNvSpPr>
          <p:nvPr>
            <p:ph type="dt" sz="half" idx="10"/>
          </p:nvPr>
        </p:nvSpPr>
        <p:spPr/>
        <p:txBody>
          <a:bodyPr/>
          <a:lstStyle>
            <a:lvl1pPr>
              <a:defRPr/>
            </a:lvl1pPr>
          </a:lstStyle>
          <a:p>
            <a:pPr>
              <a:defRPr/>
            </a:pPr>
            <a:fld id="{4A888D8B-117C-4D6F-9154-3F1AAF858C0F}" type="datetime1">
              <a:rPr lang="ko-KR" altLang="en-US" smtClean="0"/>
              <a:t>2014-01-15</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7A06C134-FB4A-4853-80CB-7B60F1EA3BBA}" type="slidenum">
              <a:rPr lang="ko-KR" altLang="en-US"/>
              <a:pPr>
                <a:defRPr/>
              </a:pPr>
              <a:t>‹#›</a:t>
            </a:fld>
            <a:endParaRPr lang="ko-KR"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9A8BBAF2-268B-4B2A-8185-7A816E382598}"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4DB5CC30-EE95-4595-A443-663798E45258}" type="slidenum">
              <a:rPr lang="ko-KR" altLang="en-US"/>
              <a:pPr>
                <a:defRPr/>
              </a:pPr>
              <a:t>‹#›</a:t>
            </a:fld>
            <a:endParaRPr lang="ko-KR"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47135956-415F-49F5-A172-BE95632881EE}"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C04DADC9-0BE0-4080-A81E-35D7D5CCBD86}" type="slidenum">
              <a:rPr lang="ko-KR" altLang="en-US"/>
              <a:pPr>
                <a:defRPr/>
              </a:pPr>
              <a:t>‹#›</a:t>
            </a:fld>
            <a:endParaRPr lang="ko-KR"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7C0B0239-48A2-4A38-9A62-2F2FECE14B34}"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029F6D5E-F06D-4FBB-BF97-D9C239F4F770}" type="slidenum">
              <a:rPr lang="ko-KR" altLang="en-US"/>
              <a:pPr>
                <a:defRPr/>
              </a:pPr>
              <a:t>‹#›</a:t>
            </a:fld>
            <a:endParaRPr lang="ko-KR"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9BE4EDF7-F393-4E70-83BF-6B9B9CF308A7}" type="datetime1">
              <a:rPr lang="ko-KR" altLang="en-US" smtClean="0"/>
              <a:t>2014-01-15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79022B72-9A86-4A14-98B6-9F37686AB206}" type="slidenum">
              <a:rPr lang="ko-KR" altLang="en-US"/>
              <a:pPr>
                <a:defRPr/>
              </a:pPr>
              <a:t>‹#›</a:t>
            </a:fld>
            <a:endParaRPr lang="ko-KR"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pic>
        <p:nvPicPr>
          <p:cNvPr id="4" name="Picture 7" descr="p12_s"/>
          <p:cNvPicPr>
            <a:picLocks noChangeAspect="1" noChangeArrowheads="1"/>
          </p:cNvPicPr>
          <p:nvPr/>
        </p:nvPicPr>
        <p:blipFill>
          <a:blip r:embed="rId2" cstate="print"/>
          <a:srcRect/>
          <a:stretch>
            <a:fillRect/>
          </a:stretch>
        </p:blipFill>
        <p:spPr bwMode="auto">
          <a:xfrm>
            <a:off x="7924800" y="3541713"/>
            <a:ext cx="850900" cy="649287"/>
          </a:xfrm>
          <a:prstGeom prst="rect">
            <a:avLst/>
          </a:prstGeom>
          <a:noFill/>
          <a:ln w="9525">
            <a:noFill/>
            <a:miter lim="800000"/>
            <a:headEnd/>
            <a:tailEnd/>
          </a:ln>
        </p:spPr>
      </p:pic>
      <p:sp>
        <p:nvSpPr>
          <p:cNvPr id="5" name="Line 8"/>
          <p:cNvSpPr>
            <a:spLocks noChangeShapeType="1"/>
          </p:cNvSpPr>
          <p:nvPr/>
        </p:nvSpPr>
        <p:spPr bwMode="auto">
          <a:xfrm>
            <a:off x="0" y="4171950"/>
            <a:ext cx="9144000" cy="0"/>
          </a:xfrm>
          <a:prstGeom prst="line">
            <a:avLst/>
          </a:prstGeom>
          <a:noFill/>
          <a:ln w="9525">
            <a:solidFill>
              <a:schemeClr val="bg1"/>
            </a:solidFill>
            <a:round/>
            <a:headEnd/>
            <a:tailEnd/>
          </a:ln>
          <a:effectLst/>
        </p:spPr>
        <p:txBody>
          <a:bodyPr/>
          <a:lstStyle/>
          <a:p>
            <a:pPr>
              <a:spcBef>
                <a:spcPct val="20000"/>
              </a:spcBef>
              <a:buClr>
                <a:srgbClr val="8BBDE3"/>
              </a:buClr>
              <a:buSzPct val="65000"/>
              <a:buFont typeface="Wingdings" pitchFamily="2" charset="2"/>
              <a:buNone/>
              <a:defRPr/>
            </a:pPr>
            <a:endParaRPr lang="ko-KR" altLang="en-US" sz="1600">
              <a:solidFill>
                <a:srgbClr val="000000"/>
              </a:solidFill>
              <a:latin typeface="Franklin Gothic Demi" pitchFamily="34" charset="0"/>
              <a:ea typeface="HY헤드라인M" pitchFamily="18" charset="-127"/>
            </a:endParaRPr>
          </a:p>
        </p:txBody>
      </p:sp>
      <p:sp>
        <p:nvSpPr>
          <p:cNvPr id="50181" name="Rectangle 5"/>
          <p:cNvSpPr>
            <a:spLocks noGrp="1" noChangeArrowheads="1"/>
          </p:cNvSpPr>
          <p:nvPr>
            <p:ph type="ctrTitle"/>
          </p:nvPr>
        </p:nvSpPr>
        <p:spPr>
          <a:xfrm>
            <a:off x="2819400" y="4343400"/>
            <a:ext cx="5943600" cy="942975"/>
          </a:xfrm>
          <a:effectLst>
            <a:outerShdw dist="53882" dir="2700000" algn="ctr" rotWithShape="0">
              <a:schemeClr val="tx1">
                <a:alpha val="50000"/>
              </a:schemeClr>
            </a:outerShdw>
          </a:effectLst>
        </p:spPr>
        <p:txBody>
          <a:bodyPr/>
          <a:lstStyle>
            <a:lvl1pPr algn="r">
              <a:defRPr sz="4000" b="1"/>
            </a:lvl1pPr>
          </a:lstStyle>
          <a:p>
            <a:r>
              <a:rPr lang="ko-KR" altLang="en-US"/>
              <a:t>마스터 제목 스타일 편집</a:t>
            </a:r>
          </a:p>
        </p:txBody>
      </p:sp>
      <p:sp>
        <p:nvSpPr>
          <p:cNvPr id="50182" name="Rectangle 6"/>
          <p:cNvSpPr>
            <a:spLocks noGrp="1" noChangeArrowheads="1"/>
          </p:cNvSpPr>
          <p:nvPr>
            <p:ph type="subTitle" idx="1"/>
          </p:nvPr>
        </p:nvSpPr>
        <p:spPr>
          <a:xfrm>
            <a:off x="2133600" y="3733800"/>
            <a:ext cx="5791200" cy="304800"/>
          </a:xfrm>
        </p:spPr>
        <p:txBody>
          <a:bodyPr/>
          <a:lstStyle>
            <a:lvl1pPr marL="0" indent="0" algn="r">
              <a:buFont typeface="Wingdings" pitchFamily="2" charset="2"/>
              <a:buNone/>
              <a:defRPr sz="1800">
                <a:solidFill>
                  <a:schemeClr val="bg1"/>
                </a:solidFill>
              </a:defRPr>
            </a:lvl1pPr>
          </a:lstStyle>
          <a:p>
            <a:r>
              <a:rPr lang="ko-KR" altLang="en-US"/>
              <a:t>마스터 부제목 스타일 편집</a:t>
            </a:r>
          </a:p>
        </p:txBody>
      </p:sp>
      <p:sp>
        <p:nvSpPr>
          <p:cNvPr id="6" name="Rectangle 2"/>
          <p:cNvSpPr>
            <a:spLocks noGrp="1" noChangeArrowheads="1"/>
          </p:cNvSpPr>
          <p:nvPr>
            <p:ph type="dt" sz="half" idx="10"/>
          </p:nvPr>
        </p:nvSpPr>
        <p:spPr>
          <a:xfrm>
            <a:off x="6572250" y="6381750"/>
            <a:ext cx="2133600" cy="244475"/>
          </a:xfrm>
        </p:spPr>
        <p:txBody>
          <a:bodyPr/>
          <a:lstStyle>
            <a:lvl1pPr algn="r">
              <a:defRPr sz="1200"/>
            </a:lvl1pPr>
          </a:lstStyle>
          <a:p>
            <a:pPr>
              <a:defRPr/>
            </a:pPr>
            <a:fld id="{E2AB6005-E8E8-4998-AD73-0C85DCBF43F1}" type="datetime1">
              <a:rPr lang="ko-KR" altLang="en-US" smtClean="0"/>
              <a:t>2014-01-15</a:t>
            </a:fld>
            <a:endParaRPr lang="en-US" altLang="ko-KR"/>
          </a:p>
        </p:txBody>
      </p:sp>
      <p:sp>
        <p:nvSpPr>
          <p:cNvPr id="7" name="Rectangle 3"/>
          <p:cNvSpPr>
            <a:spLocks noGrp="1" noChangeArrowheads="1"/>
          </p:cNvSpPr>
          <p:nvPr>
            <p:ph type="ftr" sz="quarter" idx="11"/>
          </p:nvPr>
        </p:nvSpPr>
        <p:spPr>
          <a:xfrm>
            <a:off x="217488" y="466725"/>
            <a:ext cx="3135312" cy="244475"/>
          </a:xfrm>
        </p:spPr>
        <p:txBody>
          <a:bodyPr/>
          <a:lstStyle>
            <a:lvl1pPr algn="l">
              <a:defRPr sz="1200" b="1" i="1">
                <a:solidFill>
                  <a:srgbClr val="003399"/>
                </a:solidFill>
              </a:defRPr>
            </a:lvl1pPr>
          </a:lstStyle>
          <a:p>
            <a:pPr>
              <a:defRPr/>
            </a:pPr>
            <a:endParaRPr lang="en-US" altLang="ko-KR"/>
          </a:p>
        </p:txBody>
      </p:sp>
      <p:sp>
        <p:nvSpPr>
          <p:cNvPr id="8" name="Rectangle 4"/>
          <p:cNvSpPr>
            <a:spLocks noGrp="1" noChangeArrowheads="1"/>
          </p:cNvSpPr>
          <p:nvPr>
            <p:ph type="sldNum" sz="quarter" idx="12"/>
          </p:nvPr>
        </p:nvSpPr>
        <p:spPr>
          <a:xfrm>
            <a:off x="3505200" y="6400800"/>
            <a:ext cx="2133600" cy="244475"/>
          </a:xfrm>
        </p:spPr>
        <p:txBody>
          <a:bodyPr/>
          <a:lstStyle>
            <a:lvl1pPr>
              <a:defRPr sz="1200"/>
            </a:lvl1pPr>
          </a:lstStyle>
          <a:p>
            <a:pPr>
              <a:defRPr/>
            </a:pPr>
            <a:fld id="{37A427D4-C07F-4EE9-81DC-34ECFCD193F0}" type="slidenum">
              <a:rPr lang="ko-KR" altLang="en-US"/>
              <a:pPr>
                <a:defRPr/>
              </a:pPr>
              <a:t>‹#›</a:t>
            </a:fld>
            <a:endParaRPr lang="en-US" altLang="ko-K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3AFB341D-7E86-4B43-A807-1268263C1E12}" type="datetime1">
              <a:rPr lang="ko-KR" altLang="en-US" smtClean="0"/>
              <a:t>2014-01-15</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0A641A62-C3B4-4DA8-A2B4-7D150D8557E5}" type="slidenum">
              <a:rPr lang="ko-KR" altLang="en-US"/>
              <a:pPr>
                <a:defRPr/>
              </a:pPr>
              <a:t>‹#›</a:t>
            </a:fld>
            <a:endParaRPr lang="ko-KR"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ko-KR"/>
          </a:p>
        </p:txBody>
      </p:sp>
      <p:sp>
        <p:nvSpPr>
          <p:cNvPr id="5" name="Rectangle 5"/>
          <p:cNvSpPr>
            <a:spLocks noGrp="1" noChangeArrowheads="1"/>
          </p:cNvSpPr>
          <p:nvPr>
            <p:ph type="sldNum" sz="quarter" idx="11"/>
          </p:nvPr>
        </p:nvSpPr>
        <p:spPr>
          <a:ln/>
        </p:spPr>
        <p:txBody>
          <a:bodyPr/>
          <a:lstStyle>
            <a:lvl1pPr>
              <a:defRPr/>
            </a:lvl1pPr>
          </a:lstStyle>
          <a:p>
            <a:pPr>
              <a:defRPr/>
            </a:pPr>
            <a:fld id="{E21A7087-0032-4224-B84D-3F91ADD58942}" type="slidenum">
              <a:rPr lang="ko-KR" altLang="en-US"/>
              <a:pPr>
                <a:defRPr/>
              </a:pPr>
              <a:t>‹#›</a:t>
            </a:fld>
            <a:endParaRPr lang="en-US" altLang="ko-KR"/>
          </a:p>
        </p:txBody>
      </p:sp>
      <p:sp>
        <p:nvSpPr>
          <p:cNvPr id="6" name="Rectangle 7"/>
          <p:cNvSpPr>
            <a:spLocks noGrp="1" noChangeArrowheads="1"/>
          </p:cNvSpPr>
          <p:nvPr>
            <p:ph type="dt" sz="half" idx="12"/>
          </p:nvPr>
        </p:nvSpPr>
        <p:spPr>
          <a:ln/>
        </p:spPr>
        <p:txBody>
          <a:bodyPr/>
          <a:lstStyle>
            <a:lvl1pPr>
              <a:defRPr/>
            </a:lvl1pPr>
          </a:lstStyle>
          <a:p>
            <a:pPr>
              <a:defRPr/>
            </a:pPr>
            <a:fld id="{A4D64F22-36AF-447E-B7D9-9701CB504B0F}" type="datetime1">
              <a:rPr lang="ko-KR" altLang="en-US" smtClean="0"/>
              <a:t>2014-01-15</a:t>
            </a:fld>
            <a:endParaRPr lang="en-US" altLang="ko-K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ko-KR"/>
          </a:p>
        </p:txBody>
      </p:sp>
      <p:sp>
        <p:nvSpPr>
          <p:cNvPr id="5" name="Rectangle 5"/>
          <p:cNvSpPr>
            <a:spLocks noGrp="1" noChangeArrowheads="1"/>
          </p:cNvSpPr>
          <p:nvPr>
            <p:ph type="sldNum" sz="quarter" idx="11"/>
          </p:nvPr>
        </p:nvSpPr>
        <p:spPr>
          <a:ln/>
        </p:spPr>
        <p:txBody>
          <a:bodyPr/>
          <a:lstStyle>
            <a:lvl1pPr>
              <a:defRPr/>
            </a:lvl1pPr>
          </a:lstStyle>
          <a:p>
            <a:pPr>
              <a:defRPr/>
            </a:pPr>
            <a:fld id="{F157BB65-A517-4793-90B5-D5032812304B}" type="slidenum">
              <a:rPr lang="ko-KR" altLang="en-US"/>
              <a:pPr>
                <a:defRPr/>
              </a:pPr>
              <a:t>‹#›</a:t>
            </a:fld>
            <a:endParaRPr lang="en-US" altLang="ko-KR"/>
          </a:p>
        </p:txBody>
      </p:sp>
      <p:sp>
        <p:nvSpPr>
          <p:cNvPr id="6" name="Rectangle 7"/>
          <p:cNvSpPr>
            <a:spLocks noGrp="1" noChangeArrowheads="1"/>
          </p:cNvSpPr>
          <p:nvPr>
            <p:ph type="dt" sz="half" idx="12"/>
          </p:nvPr>
        </p:nvSpPr>
        <p:spPr>
          <a:ln/>
        </p:spPr>
        <p:txBody>
          <a:bodyPr/>
          <a:lstStyle>
            <a:lvl1pPr>
              <a:defRPr/>
            </a:lvl1pPr>
          </a:lstStyle>
          <a:p>
            <a:pPr>
              <a:defRPr/>
            </a:pPr>
            <a:fld id="{FAA55378-4063-4675-B1F7-2F4F36B96E83}" type="datetime1">
              <a:rPr lang="ko-KR" altLang="en-US" smtClean="0"/>
              <a:t>2014-01-15</a:t>
            </a:fld>
            <a:endParaRPr lang="en-US" altLang="ko-K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76400"/>
            <a:ext cx="405765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67250" y="1676400"/>
            <a:ext cx="405765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ko-KR"/>
          </a:p>
        </p:txBody>
      </p:sp>
      <p:sp>
        <p:nvSpPr>
          <p:cNvPr id="6" name="Rectangle 5"/>
          <p:cNvSpPr>
            <a:spLocks noGrp="1" noChangeArrowheads="1"/>
          </p:cNvSpPr>
          <p:nvPr>
            <p:ph type="sldNum" sz="quarter" idx="11"/>
          </p:nvPr>
        </p:nvSpPr>
        <p:spPr>
          <a:ln/>
        </p:spPr>
        <p:txBody>
          <a:bodyPr/>
          <a:lstStyle>
            <a:lvl1pPr>
              <a:defRPr/>
            </a:lvl1pPr>
          </a:lstStyle>
          <a:p>
            <a:pPr>
              <a:defRPr/>
            </a:pPr>
            <a:fld id="{0786537F-C00F-4232-92D8-6FE1C2B6D8FB}" type="slidenum">
              <a:rPr lang="ko-KR" altLang="en-US"/>
              <a:pPr>
                <a:defRPr/>
              </a:pPr>
              <a:t>‹#›</a:t>
            </a:fld>
            <a:endParaRPr lang="en-US" altLang="ko-KR"/>
          </a:p>
        </p:txBody>
      </p:sp>
      <p:sp>
        <p:nvSpPr>
          <p:cNvPr id="7" name="Rectangle 7"/>
          <p:cNvSpPr>
            <a:spLocks noGrp="1" noChangeArrowheads="1"/>
          </p:cNvSpPr>
          <p:nvPr>
            <p:ph type="dt" sz="half" idx="12"/>
          </p:nvPr>
        </p:nvSpPr>
        <p:spPr>
          <a:ln/>
        </p:spPr>
        <p:txBody>
          <a:bodyPr/>
          <a:lstStyle>
            <a:lvl1pPr>
              <a:defRPr/>
            </a:lvl1pPr>
          </a:lstStyle>
          <a:p>
            <a:pPr>
              <a:defRPr/>
            </a:pPr>
            <a:fld id="{F60E4DDA-CB44-4DC7-A05C-A66CA564F529}" type="datetime1">
              <a:rPr lang="ko-KR" altLang="en-US" smtClean="0"/>
              <a:t>2014-01-15</a:t>
            </a:fld>
            <a:endParaRPr lang="en-US" altLang="ko-K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ltLang="ko-KR"/>
          </a:p>
        </p:txBody>
      </p:sp>
      <p:sp>
        <p:nvSpPr>
          <p:cNvPr id="8" name="Rectangle 5"/>
          <p:cNvSpPr>
            <a:spLocks noGrp="1" noChangeArrowheads="1"/>
          </p:cNvSpPr>
          <p:nvPr>
            <p:ph type="sldNum" sz="quarter" idx="11"/>
          </p:nvPr>
        </p:nvSpPr>
        <p:spPr>
          <a:ln/>
        </p:spPr>
        <p:txBody>
          <a:bodyPr/>
          <a:lstStyle>
            <a:lvl1pPr>
              <a:defRPr/>
            </a:lvl1pPr>
          </a:lstStyle>
          <a:p>
            <a:pPr>
              <a:defRPr/>
            </a:pPr>
            <a:fld id="{9608AD59-4654-44E6-BB57-AA8924CAAE6D}" type="slidenum">
              <a:rPr lang="ko-KR" altLang="en-US"/>
              <a:pPr>
                <a:defRPr/>
              </a:pPr>
              <a:t>‹#›</a:t>
            </a:fld>
            <a:endParaRPr lang="en-US" altLang="ko-KR"/>
          </a:p>
        </p:txBody>
      </p:sp>
      <p:sp>
        <p:nvSpPr>
          <p:cNvPr id="9" name="Rectangle 7"/>
          <p:cNvSpPr>
            <a:spLocks noGrp="1" noChangeArrowheads="1"/>
          </p:cNvSpPr>
          <p:nvPr>
            <p:ph type="dt" sz="half" idx="12"/>
          </p:nvPr>
        </p:nvSpPr>
        <p:spPr>
          <a:ln/>
        </p:spPr>
        <p:txBody>
          <a:bodyPr/>
          <a:lstStyle>
            <a:lvl1pPr>
              <a:defRPr/>
            </a:lvl1pPr>
          </a:lstStyle>
          <a:p>
            <a:pPr>
              <a:defRPr/>
            </a:pPr>
            <a:fld id="{34F1203D-83BE-4914-A819-CFDCED0186CA}" type="datetime1">
              <a:rPr lang="ko-KR" altLang="en-US" smtClean="0"/>
              <a:t>2014-01-15</a:t>
            </a:fld>
            <a:endParaRPr lang="en-US" altLang="ko-K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ltLang="ko-KR"/>
          </a:p>
        </p:txBody>
      </p:sp>
      <p:sp>
        <p:nvSpPr>
          <p:cNvPr id="4" name="Rectangle 5"/>
          <p:cNvSpPr>
            <a:spLocks noGrp="1" noChangeArrowheads="1"/>
          </p:cNvSpPr>
          <p:nvPr>
            <p:ph type="sldNum" sz="quarter" idx="11"/>
          </p:nvPr>
        </p:nvSpPr>
        <p:spPr>
          <a:ln/>
        </p:spPr>
        <p:txBody>
          <a:bodyPr/>
          <a:lstStyle>
            <a:lvl1pPr>
              <a:defRPr/>
            </a:lvl1pPr>
          </a:lstStyle>
          <a:p>
            <a:pPr>
              <a:defRPr/>
            </a:pPr>
            <a:fld id="{2987B2C3-228E-4AD1-B1A8-B2A184E41849}" type="slidenum">
              <a:rPr lang="ko-KR" altLang="en-US"/>
              <a:pPr>
                <a:defRPr/>
              </a:pPr>
              <a:t>‹#›</a:t>
            </a:fld>
            <a:endParaRPr lang="en-US" altLang="ko-KR"/>
          </a:p>
        </p:txBody>
      </p:sp>
      <p:sp>
        <p:nvSpPr>
          <p:cNvPr id="5" name="Rectangle 7"/>
          <p:cNvSpPr>
            <a:spLocks noGrp="1" noChangeArrowheads="1"/>
          </p:cNvSpPr>
          <p:nvPr>
            <p:ph type="dt" sz="half" idx="12"/>
          </p:nvPr>
        </p:nvSpPr>
        <p:spPr>
          <a:ln/>
        </p:spPr>
        <p:txBody>
          <a:bodyPr/>
          <a:lstStyle>
            <a:lvl1pPr>
              <a:defRPr/>
            </a:lvl1pPr>
          </a:lstStyle>
          <a:p>
            <a:pPr>
              <a:defRPr/>
            </a:pPr>
            <a:fld id="{C27CAD6D-3E4D-4DC9-87A4-BD793645CAB9}" type="datetime1">
              <a:rPr lang="ko-KR" altLang="en-US" smtClean="0"/>
              <a:t>2014-01-15</a:t>
            </a:fld>
            <a:endParaRPr lang="en-US" altLang="ko-K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ltLang="ko-KR"/>
          </a:p>
        </p:txBody>
      </p:sp>
      <p:sp>
        <p:nvSpPr>
          <p:cNvPr id="3" name="Rectangle 5"/>
          <p:cNvSpPr>
            <a:spLocks noGrp="1" noChangeArrowheads="1"/>
          </p:cNvSpPr>
          <p:nvPr>
            <p:ph type="sldNum" sz="quarter" idx="11"/>
          </p:nvPr>
        </p:nvSpPr>
        <p:spPr>
          <a:ln/>
        </p:spPr>
        <p:txBody>
          <a:bodyPr/>
          <a:lstStyle>
            <a:lvl1pPr>
              <a:defRPr/>
            </a:lvl1pPr>
          </a:lstStyle>
          <a:p>
            <a:pPr>
              <a:defRPr/>
            </a:pPr>
            <a:fld id="{25D47B6B-4343-4A5F-ABE4-8B45485C9665}" type="slidenum">
              <a:rPr lang="ko-KR" altLang="en-US"/>
              <a:pPr>
                <a:defRPr/>
              </a:pPr>
              <a:t>‹#›</a:t>
            </a:fld>
            <a:endParaRPr lang="en-US" altLang="ko-KR"/>
          </a:p>
        </p:txBody>
      </p:sp>
      <p:sp>
        <p:nvSpPr>
          <p:cNvPr id="4" name="Rectangle 7"/>
          <p:cNvSpPr>
            <a:spLocks noGrp="1" noChangeArrowheads="1"/>
          </p:cNvSpPr>
          <p:nvPr>
            <p:ph type="dt" sz="half" idx="12"/>
          </p:nvPr>
        </p:nvSpPr>
        <p:spPr>
          <a:ln/>
        </p:spPr>
        <p:txBody>
          <a:bodyPr/>
          <a:lstStyle>
            <a:lvl1pPr>
              <a:defRPr/>
            </a:lvl1pPr>
          </a:lstStyle>
          <a:p>
            <a:pPr>
              <a:defRPr/>
            </a:pPr>
            <a:fld id="{5A0DB10A-E038-43E1-98E4-05CD8D74A810}" type="datetime1">
              <a:rPr lang="ko-KR" altLang="en-US" smtClean="0"/>
              <a:t>2014-01-15</a:t>
            </a:fld>
            <a:endParaRPr lang="en-US" altLang="ko-K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ko-KR"/>
          </a:p>
        </p:txBody>
      </p:sp>
      <p:sp>
        <p:nvSpPr>
          <p:cNvPr id="6" name="Rectangle 5"/>
          <p:cNvSpPr>
            <a:spLocks noGrp="1" noChangeArrowheads="1"/>
          </p:cNvSpPr>
          <p:nvPr>
            <p:ph type="sldNum" sz="quarter" idx="11"/>
          </p:nvPr>
        </p:nvSpPr>
        <p:spPr>
          <a:ln/>
        </p:spPr>
        <p:txBody>
          <a:bodyPr/>
          <a:lstStyle>
            <a:lvl1pPr>
              <a:defRPr/>
            </a:lvl1pPr>
          </a:lstStyle>
          <a:p>
            <a:pPr>
              <a:defRPr/>
            </a:pPr>
            <a:fld id="{A5DF8311-9CBE-47CF-9CFE-41F0536DEAE3}" type="slidenum">
              <a:rPr lang="ko-KR" altLang="en-US"/>
              <a:pPr>
                <a:defRPr/>
              </a:pPr>
              <a:t>‹#›</a:t>
            </a:fld>
            <a:endParaRPr lang="en-US" altLang="ko-KR"/>
          </a:p>
        </p:txBody>
      </p:sp>
      <p:sp>
        <p:nvSpPr>
          <p:cNvPr id="7" name="Rectangle 7"/>
          <p:cNvSpPr>
            <a:spLocks noGrp="1" noChangeArrowheads="1"/>
          </p:cNvSpPr>
          <p:nvPr>
            <p:ph type="dt" sz="half" idx="12"/>
          </p:nvPr>
        </p:nvSpPr>
        <p:spPr>
          <a:ln/>
        </p:spPr>
        <p:txBody>
          <a:bodyPr/>
          <a:lstStyle>
            <a:lvl1pPr>
              <a:defRPr/>
            </a:lvl1pPr>
          </a:lstStyle>
          <a:p>
            <a:pPr>
              <a:defRPr/>
            </a:pPr>
            <a:fld id="{18B2C7EE-7F99-4DE4-84EB-4564EBCA2963}" type="datetime1">
              <a:rPr lang="ko-KR" altLang="en-US" smtClean="0"/>
              <a:t>2014-01-15</a:t>
            </a:fld>
            <a:endParaRPr lang="en-US" altLang="ko-K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ko-KR"/>
          </a:p>
        </p:txBody>
      </p:sp>
      <p:sp>
        <p:nvSpPr>
          <p:cNvPr id="6" name="Rectangle 5"/>
          <p:cNvSpPr>
            <a:spLocks noGrp="1" noChangeArrowheads="1"/>
          </p:cNvSpPr>
          <p:nvPr>
            <p:ph type="sldNum" sz="quarter" idx="11"/>
          </p:nvPr>
        </p:nvSpPr>
        <p:spPr>
          <a:ln/>
        </p:spPr>
        <p:txBody>
          <a:bodyPr/>
          <a:lstStyle>
            <a:lvl1pPr>
              <a:defRPr/>
            </a:lvl1pPr>
          </a:lstStyle>
          <a:p>
            <a:pPr>
              <a:defRPr/>
            </a:pPr>
            <a:fld id="{3B797D07-C6BF-4CA6-B649-9A17770752AE}" type="slidenum">
              <a:rPr lang="ko-KR" altLang="en-US"/>
              <a:pPr>
                <a:defRPr/>
              </a:pPr>
              <a:t>‹#›</a:t>
            </a:fld>
            <a:endParaRPr lang="en-US" altLang="ko-KR"/>
          </a:p>
        </p:txBody>
      </p:sp>
      <p:sp>
        <p:nvSpPr>
          <p:cNvPr id="7" name="Rectangle 7"/>
          <p:cNvSpPr>
            <a:spLocks noGrp="1" noChangeArrowheads="1"/>
          </p:cNvSpPr>
          <p:nvPr>
            <p:ph type="dt" sz="half" idx="12"/>
          </p:nvPr>
        </p:nvSpPr>
        <p:spPr>
          <a:ln/>
        </p:spPr>
        <p:txBody>
          <a:bodyPr/>
          <a:lstStyle>
            <a:lvl1pPr>
              <a:defRPr/>
            </a:lvl1pPr>
          </a:lstStyle>
          <a:p>
            <a:pPr>
              <a:defRPr/>
            </a:pPr>
            <a:fld id="{E7411C31-4A37-411F-AC4B-DD641668CA9D}" type="datetime1">
              <a:rPr lang="ko-KR" altLang="en-US" smtClean="0"/>
              <a:t>2014-01-15</a:t>
            </a:fld>
            <a:endParaRPr lang="en-US" altLang="ko-K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ko-KR"/>
          </a:p>
        </p:txBody>
      </p:sp>
      <p:sp>
        <p:nvSpPr>
          <p:cNvPr id="5" name="Rectangle 5"/>
          <p:cNvSpPr>
            <a:spLocks noGrp="1" noChangeArrowheads="1"/>
          </p:cNvSpPr>
          <p:nvPr>
            <p:ph type="sldNum" sz="quarter" idx="11"/>
          </p:nvPr>
        </p:nvSpPr>
        <p:spPr>
          <a:ln/>
        </p:spPr>
        <p:txBody>
          <a:bodyPr/>
          <a:lstStyle>
            <a:lvl1pPr>
              <a:defRPr/>
            </a:lvl1pPr>
          </a:lstStyle>
          <a:p>
            <a:pPr>
              <a:defRPr/>
            </a:pPr>
            <a:fld id="{14C6E657-D723-43AC-8725-F2925D698CA6}" type="slidenum">
              <a:rPr lang="ko-KR" altLang="en-US"/>
              <a:pPr>
                <a:defRPr/>
              </a:pPr>
              <a:t>‹#›</a:t>
            </a:fld>
            <a:endParaRPr lang="en-US" altLang="ko-KR"/>
          </a:p>
        </p:txBody>
      </p:sp>
      <p:sp>
        <p:nvSpPr>
          <p:cNvPr id="6" name="Rectangle 7"/>
          <p:cNvSpPr>
            <a:spLocks noGrp="1" noChangeArrowheads="1"/>
          </p:cNvSpPr>
          <p:nvPr>
            <p:ph type="dt" sz="half" idx="12"/>
          </p:nvPr>
        </p:nvSpPr>
        <p:spPr>
          <a:ln/>
        </p:spPr>
        <p:txBody>
          <a:bodyPr/>
          <a:lstStyle>
            <a:lvl1pPr>
              <a:defRPr/>
            </a:lvl1pPr>
          </a:lstStyle>
          <a:p>
            <a:pPr>
              <a:defRPr/>
            </a:pPr>
            <a:fld id="{A8B5C7AD-21B8-4845-8563-09C66E4275FB}" type="datetime1">
              <a:rPr lang="ko-KR" altLang="en-US" smtClean="0"/>
              <a:t>2014-01-15</a:t>
            </a:fld>
            <a:endParaRPr lang="en-US" altLang="ko-K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57975" y="115888"/>
            <a:ext cx="2066925" cy="6208712"/>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115888"/>
            <a:ext cx="6048375" cy="6208712"/>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ko-KR"/>
          </a:p>
        </p:txBody>
      </p:sp>
      <p:sp>
        <p:nvSpPr>
          <p:cNvPr id="5" name="Rectangle 5"/>
          <p:cNvSpPr>
            <a:spLocks noGrp="1" noChangeArrowheads="1"/>
          </p:cNvSpPr>
          <p:nvPr>
            <p:ph type="sldNum" sz="quarter" idx="11"/>
          </p:nvPr>
        </p:nvSpPr>
        <p:spPr>
          <a:ln/>
        </p:spPr>
        <p:txBody>
          <a:bodyPr/>
          <a:lstStyle>
            <a:lvl1pPr>
              <a:defRPr/>
            </a:lvl1pPr>
          </a:lstStyle>
          <a:p>
            <a:pPr>
              <a:defRPr/>
            </a:pPr>
            <a:fld id="{21EF2D1F-24F1-41B2-974D-FEE2C544F6A9}" type="slidenum">
              <a:rPr lang="ko-KR" altLang="en-US"/>
              <a:pPr>
                <a:defRPr/>
              </a:pPr>
              <a:t>‹#›</a:t>
            </a:fld>
            <a:endParaRPr lang="en-US" altLang="ko-KR"/>
          </a:p>
        </p:txBody>
      </p:sp>
      <p:sp>
        <p:nvSpPr>
          <p:cNvPr id="6" name="Rectangle 7"/>
          <p:cNvSpPr>
            <a:spLocks noGrp="1" noChangeArrowheads="1"/>
          </p:cNvSpPr>
          <p:nvPr>
            <p:ph type="dt" sz="half" idx="12"/>
          </p:nvPr>
        </p:nvSpPr>
        <p:spPr>
          <a:ln/>
        </p:spPr>
        <p:txBody>
          <a:bodyPr/>
          <a:lstStyle>
            <a:lvl1pPr>
              <a:defRPr/>
            </a:lvl1pPr>
          </a:lstStyle>
          <a:p>
            <a:pPr>
              <a:defRPr/>
            </a:pPr>
            <a:fld id="{03973F7C-4368-4B75-93B6-23982E308035}" type="datetime1">
              <a:rPr lang="ko-KR" altLang="en-US" smtClean="0"/>
              <a:t>2014-01-15</a:t>
            </a:fld>
            <a:endParaRPr lang="en-US" altLang="ko-K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vmlDrawing" Target="../drawings/vmlDrawing1.v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2.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제목 개체 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4339" name="텍스트 개체 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626398FB-C8AB-47B8-904B-F73C72B05A4E}" type="datetime1">
              <a:rPr lang="ko-KR" altLang="en-US" smtClean="0"/>
              <a:t>2014-01-15</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BE38D701-1165-410B-9868-3B5FCCB966E2}"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7861" r:id="rId1"/>
    <p:sldLayoutId id="2147487862" r:id="rId2"/>
    <p:sldLayoutId id="2147487863" r:id="rId3"/>
    <p:sldLayoutId id="2147487864" r:id="rId4"/>
    <p:sldLayoutId id="2147487865" r:id="rId5"/>
    <p:sldLayoutId id="2147487866" r:id="rId6"/>
    <p:sldLayoutId id="2147487867" r:id="rId7"/>
    <p:sldLayoutId id="2147487868" r:id="rId8"/>
    <p:sldLayoutId id="2147487869" r:id="rId9"/>
    <p:sldLayoutId id="2147487870" r:id="rId10"/>
    <p:sldLayoutId id="2147487871" r:id="rId11"/>
  </p:sldLayoutIdLst>
  <p:hf sldNum="0" hdr="0" ftr="0" dt="0"/>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0" fontAlgn="base" latinLnBrk="1"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578" name="제목 개체 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24579" name="텍스트 개체 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123CE8BC-2226-4B1F-AC8D-BFB1FBE72D25}" type="datetime1">
              <a:rPr lang="ko-KR" altLang="en-US" smtClean="0"/>
              <a:t>2014-01-15</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1944BA76-7B51-46A2-BEA3-BF92E21BD2F7}"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7969" r:id="rId1"/>
    <p:sldLayoutId id="2147487970" r:id="rId2"/>
    <p:sldLayoutId id="2147487971" r:id="rId3"/>
    <p:sldLayoutId id="2147487972" r:id="rId4"/>
    <p:sldLayoutId id="2147487973" r:id="rId5"/>
    <p:sldLayoutId id="2147487974" r:id="rId6"/>
    <p:sldLayoutId id="2147487975" r:id="rId7"/>
    <p:sldLayoutId id="2147487976" r:id="rId8"/>
    <p:sldLayoutId id="2147487977" r:id="rId9"/>
    <p:sldLayoutId id="2147487978" r:id="rId10"/>
    <p:sldLayoutId id="2147487979" r:id="rId11"/>
  </p:sldLayoutIdLst>
  <p:hf sldNum="0" hdr="0" ftr="0" dt="0"/>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0" fontAlgn="base" latinLnBrk="1"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제목 개체 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5363" name="텍스트 개체 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784B5F63-B61C-4AB1-90FD-57A07367C4BB}" type="datetime1">
              <a:rPr lang="ko-KR" altLang="en-US" smtClean="0"/>
              <a:t>2014-01-15</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1799BE8F-76C7-4684-A5CE-8D0DC6137693}"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8013" r:id="rId1"/>
    <p:sldLayoutId id="2147487872" r:id="rId2"/>
    <p:sldLayoutId id="2147487873" r:id="rId3"/>
    <p:sldLayoutId id="2147487874" r:id="rId4"/>
    <p:sldLayoutId id="2147487875" r:id="rId5"/>
    <p:sldLayoutId id="2147487876" r:id="rId6"/>
    <p:sldLayoutId id="2147488014" r:id="rId7"/>
    <p:sldLayoutId id="2147487877" r:id="rId8"/>
    <p:sldLayoutId id="2147487878" r:id="rId9"/>
    <p:sldLayoutId id="2147487879" r:id="rId10"/>
    <p:sldLayoutId id="2147487880" r:id="rId11"/>
  </p:sldLayoutIdLst>
  <p:hf sldNum="0" hdr="0" ftr="0" dt="0"/>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0" fontAlgn="base" latinLnBrk="1"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386" name="제목 개체 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6387" name="텍스트 개체 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7B1FEA85-BA9F-4629-AED7-AB405DE95A7D}" type="datetime1">
              <a:rPr lang="ko-KR" altLang="en-US" smtClean="0"/>
              <a:t>2014-01-15</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FFDEF45E-DFE7-4354-BE8B-58640647D6F7}"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8015" r:id="rId1"/>
    <p:sldLayoutId id="2147487881" r:id="rId2"/>
    <p:sldLayoutId id="2147487882" r:id="rId3"/>
    <p:sldLayoutId id="2147487883" r:id="rId4"/>
    <p:sldLayoutId id="2147487884" r:id="rId5"/>
    <p:sldLayoutId id="2147487885" r:id="rId6"/>
    <p:sldLayoutId id="2147488016" r:id="rId7"/>
    <p:sldLayoutId id="2147487886" r:id="rId8"/>
    <p:sldLayoutId id="2147487887" r:id="rId9"/>
    <p:sldLayoutId id="2147487888" r:id="rId10"/>
    <p:sldLayoutId id="2147487889" r:id="rId11"/>
  </p:sldLayoutIdLst>
  <p:hf sldNum="0" hdr="0" ftr="0" dt="0"/>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0" fontAlgn="base" latinLnBrk="1"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410" name="제목 개체 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7411" name="텍스트 개체 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7E5CC1FC-2EA2-44D2-A47B-9CFD764C2B5E}" type="datetime1">
              <a:rPr lang="ko-KR" altLang="en-US" smtClean="0"/>
              <a:t>2014-01-15</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6A10D993-8124-4312-B0F9-517CE381E8AE}"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8017" r:id="rId1"/>
    <p:sldLayoutId id="2147487890" r:id="rId2"/>
    <p:sldLayoutId id="2147487891" r:id="rId3"/>
    <p:sldLayoutId id="2147487892" r:id="rId4"/>
    <p:sldLayoutId id="2147487893" r:id="rId5"/>
    <p:sldLayoutId id="2147487894" r:id="rId6"/>
    <p:sldLayoutId id="2147488018" r:id="rId7"/>
    <p:sldLayoutId id="2147487895" r:id="rId8"/>
    <p:sldLayoutId id="2147487896" r:id="rId9"/>
    <p:sldLayoutId id="2147487897" r:id="rId10"/>
    <p:sldLayoutId id="2147487898" r:id="rId11"/>
  </p:sldLayoutIdLst>
  <p:hf sldNum="0" hdr="0" ftr="0" dt="0"/>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0" fontAlgn="base" latinLnBrk="1"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제목 개체 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8435" name="텍스트 개체 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087554F0-C290-49FC-A1A6-86562110C6A8}" type="datetime1">
              <a:rPr lang="ko-KR" altLang="en-US" smtClean="0"/>
              <a:t>2014-01-15</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32EB9C29-726B-4127-B52C-E2F5C6E077CE}" type="slidenum">
              <a:rPr lang="ko-KR" altLang="en-US"/>
              <a:pPr>
                <a:defRPr/>
              </a:pPr>
              <a:t>‹#›</a:t>
            </a:fld>
            <a:endParaRPr lang="ko-KR" altLang="en-US"/>
          </a:p>
        </p:txBody>
      </p:sp>
      <p:pic>
        <p:nvPicPr>
          <p:cNvPr id="18439" name="Picture 107" descr="그림1 copy"/>
          <p:cNvPicPr>
            <a:picLocks noChangeAspect="1" noChangeArrowheads="1"/>
          </p:cNvPicPr>
          <p:nvPr/>
        </p:nvPicPr>
        <p:blipFill>
          <a:blip r:embed="rId13" cstate="print"/>
          <a:srcRect b="65625"/>
          <a:stretch>
            <a:fillRect/>
          </a:stretch>
        </p:blipFill>
        <p:spPr bwMode="auto">
          <a:xfrm>
            <a:off x="0" y="0"/>
            <a:ext cx="9144000" cy="23574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899" r:id="rId1"/>
    <p:sldLayoutId id="2147487900" r:id="rId2"/>
    <p:sldLayoutId id="2147487901" r:id="rId3"/>
    <p:sldLayoutId id="2147487902" r:id="rId4"/>
    <p:sldLayoutId id="2147487903" r:id="rId5"/>
    <p:sldLayoutId id="2147487904" r:id="rId6"/>
    <p:sldLayoutId id="2147487905" r:id="rId7"/>
    <p:sldLayoutId id="2147487906" r:id="rId8"/>
    <p:sldLayoutId id="2147487907" r:id="rId9"/>
    <p:sldLayoutId id="2147487908" r:id="rId10"/>
    <p:sldLayoutId id="2147487909" r:id="rId11"/>
  </p:sldLayoutIdLst>
  <p:hf sldNum="0" hdr="0" ftr="0" dt="0"/>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0" fontAlgn="base" latinLnBrk="1"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482" name="제목 개체 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20483" name="텍스트 개체 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01245586-5CF5-4281-96CF-477C6E68F66C}" type="datetime1">
              <a:rPr lang="ko-KR" altLang="en-US" smtClean="0"/>
              <a:t>2014-01-15</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504E0FAC-F145-458E-B823-C2490AF9175D}"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8019" r:id="rId1"/>
    <p:sldLayoutId id="2147487921" r:id="rId2"/>
    <p:sldLayoutId id="2147487922" r:id="rId3"/>
    <p:sldLayoutId id="2147487923" r:id="rId4"/>
    <p:sldLayoutId id="2147487924" r:id="rId5"/>
    <p:sldLayoutId id="2147487925" r:id="rId6"/>
    <p:sldLayoutId id="2147488020" r:id="rId7"/>
    <p:sldLayoutId id="2147487926" r:id="rId8"/>
    <p:sldLayoutId id="2147487927" r:id="rId9"/>
    <p:sldLayoutId id="2147487928" r:id="rId10"/>
    <p:sldLayoutId id="2147487929" r:id="rId11"/>
  </p:sldLayoutIdLst>
  <p:hf sldNum="0" hdr="0" ftr="0" dt="0"/>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0" fontAlgn="base" latinLnBrk="1"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506" name="제목 개체 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21507" name="텍스트 개체 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EED44A14-B118-4EB1-BCA8-4B8F52F87C27}" type="datetime1">
              <a:rPr lang="ko-KR" altLang="en-US" smtClean="0"/>
              <a:t>2014-01-15</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50DE99A2-90B7-4989-8435-632E7B508C28}"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8021" r:id="rId1"/>
    <p:sldLayoutId id="2147487930" r:id="rId2"/>
    <p:sldLayoutId id="2147487931" r:id="rId3"/>
    <p:sldLayoutId id="2147487932" r:id="rId4"/>
    <p:sldLayoutId id="2147487933" r:id="rId5"/>
    <p:sldLayoutId id="2147487934" r:id="rId6"/>
    <p:sldLayoutId id="2147488022" r:id="rId7"/>
    <p:sldLayoutId id="2147487935" r:id="rId8"/>
    <p:sldLayoutId id="2147487936" r:id="rId9"/>
    <p:sldLayoutId id="2147487937" r:id="rId10"/>
    <p:sldLayoutId id="2147487938" r:id="rId11"/>
  </p:sldLayoutIdLst>
  <p:hf sldNum="0" hdr="0" ftr="0" dt="0"/>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0" fontAlgn="base" latinLnBrk="1"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530" name="제목 개체 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22531" name="텍스트 개체 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081356C5-5B89-49E2-9453-22039E3CB280}" type="datetime1">
              <a:rPr lang="ko-KR" altLang="en-US" smtClean="0"/>
              <a:t>2014-01-15</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7EBA647F-B712-4AC4-AA1E-6913808BFBDF}"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8023" r:id="rId1"/>
    <p:sldLayoutId id="2147487939" r:id="rId2"/>
    <p:sldLayoutId id="2147487940" r:id="rId3"/>
    <p:sldLayoutId id="2147487941" r:id="rId4"/>
    <p:sldLayoutId id="2147487942" r:id="rId5"/>
    <p:sldLayoutId id="2147487943" r:id="rId6"/>
    <p:sldLayoutId id="2147488024" r:id="rId7"/>
    <p:sldLayoutId id="2147487944" r:id="rId8"/>
    <p:sldLayoutId id="2147487945" r:id="rId9"/>
    <p:sldLayoutId id="2147487946" r:id="rId10"/>
    <p:sldLayoutId id="2147487947" r:id="rId11"/>
  </p:sldLayoutIdLst>
  <p:hf sldNum="0" hdr="0" ftr="0" dt="0"/>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0" fontAlgn="base" latinLnBrk="1"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
      <p:bgPr>
        <a:solidFill>
          <a:srgbClr val="F9F9F9"/>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85725"/>
          <a:ext cx="9144000" cy="534988"/>
        </p:xfrm>
        <a:graphic>
          <a:graphicData uri="http://schemas.openxmlformats.org/presentationml/2006/ole">
            <mc:AlternateContent xmlns:mc="http://schemas.openxmlformats.org/markup-compatibility/2006">
              <mc:Choice xmlns:v="urn:schemas-microsoft-com:vml" Requires="v">
                <p:oleObj spid="_x0000_s1232" name="Image" r:id="rId14" imgW="12990476" imgH="1752381" progId="">
                  <p:embed/>
                </p:oleObj>
              </mc:Choice>
              <mc:Fallback>
                <p:oleObj name="Image" r:id="rId14" imgW="12990476" imgH="1752381" progId="">
                  <p:embed/>
                  <p:pic>
                    <p:nvPicPr>
                      <p:cNvPr id="0" name="Object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85725"/>
                        <a:ext cx="9144000" cy="534988"/>
                      </a:xfrm>
                      <a:prstGeom prst="rect">
                        <a:avLst/>
                      </a:prstGeom>
                      <a:noFill/>
                      <a:ln>
                        <a:noFill/>
                      </a:ln>
                      <a:effectLst/>
                      <a:extLst>
                        <a:ext uri="{909E8E84-426E-40DD-AFC4-6F175D3DCCD1}">
                          <a14:hiddenFill xmlns:a14="http://schemas.microsoft.com/office/drawing/2010/main">
                            <a:solidFill>
                              <a:srgbClr val="8BBD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2B2B2"/>
                              </a:outerShdw>
                            </a:effectLst>
                          </a14:hiddenEffects>
                        </a:ext>
                      </a:extLst>
                    </p:spPr>
                  </p:pic>
                </p:oleObj>
              </mc:Fallback>
            </mc:AlternateContent>
          </a:graphicData>
        </a:graphic>
      </p:graphicFrame>
      <p:sp>
        <p:nvSpPr>
          <p:cNvPr id="1028" name="Rectangle 3"/>
          <p:cNvSpPr>
            <a:spLocks noGrp="1" noChangeArrowheads="1"/>
          </p:cNvSpPr>
          <p:nvPr>
            <p:ph type="body" idx="1"/>
          </p:nvPr>
        </p:nvSpPr>
        <p:spPr bwMode="gray">
          <a:xfrm>
            <a:off x="457200" y="1676400"/>
            <a:ext cx="82677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3"/>
            <a:r>
              <a:rPr lang="ko-KR" altLang="en-US" smtClean="0"/>
              <a:t>다섯째 수준</a:t>
            </a:r>
          </a:p>
        </p:txBody>
      </p:sp>
      <p:sp>
        <p:nvSpPr>
          <p:cNvPr id="49156" name="Rectangle 4"/>
          <p:cNvSpPr>
            <a:spLocks noGrp="1" noChangeArrowheads="1"/>
          </p:cNvSpPr>
          <p:nvPr>
            <p:ph type="ftr" sz="quarter" idx="3"/>
          </p:nvPr>
        </p:nvSpPr>
        <p:spPr bwMode="gray">
          <a:xfrm>
            <a:off x="6553200" y="65532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latinLnBrk="0">
              <a:spcBef>
                <a:spcPct val="0"/>
              </a:spcBef>
              <a:buClrTx/>
              <a:buSzTx/>
              <a:buFontTx/>
              <a:buNone/>
              <a:defRPr kumimoji="0" sz="1000">
                <a:solidFill>
                  <a:srgbClr val="000000"/>
                </a:solidFill>
                <a:latin typeface="Arial" pitchFamily="34" charset="0"/>
                <a:ea typeface="+mn-ea"/>
              </a:defRPr>
            </a:lvl1pPr>
          </a:lstStyle>
          <a:p>
            <a:pPr>
              <a:defRPr/>
            </a:pPr>
            <a:endParaRPr lang="en-US" altLang="ko-KR"/>
          </a:p>
        </p:txBody>
      </p:sp>
      <p:sp>
        <p:nvSpPr>
          <p:cNvPr id="49157" name="Rectangle 5"/>
          <p:cNvSpPr>
            <a:spLocks noGrp="1" noChangeArrowheads="1"/>
          </p:cNvSpPr>
          <p:nvPr>
            <p:ph type="sldNum" sz="quarter" idx="4"/>
          </p:nvPr>
        </p:nvSpPr>
        <p:spPr bwMode="gray">
          <a:xfrm>
            <a:off x="4191000" y="6534150"/>
            <a:ext cx="838200"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latinLnBrk="0">
              <a:spcBef>
                <a:spcPct val="0"/>
              </a:spcBef>
              <a:buClrTx/>
              <a:buSzTx/>
              <a:buFontTx/>
              <a:buNone/>
              <a:defRPr kumimoji="0" sz="1000">
                <a:solidFill>
                  <a:srgbClr val="000000"/>
                </a:solidFill>
                <a:latin typeface="Arial" pitchFamily="34" charset="0"/>
                <a:ea typeface="+mn-ea"/>
              </a:defRPr>
            </a:lvl1pPr>
          </a:lstStyle>
          <a:p>
            <a:pPr>
              <a:defRPr/>
            </a:pPr>
            <a:fld id="{27F542F3-4E23-4D99-9DB4-B8AD3929D557}" type="slidenum">
              <a:rPr lang="ko-KR" altLang="en-US"/>
              <a:pPr>
                <a:defRPr/>
              </a:pPr>
              <a:t>‹#›</a:t>
            </a:fld>
            <a:endParaRPr lang="en-US" altLang="ko-KR"/>
          </a:p>
        </p:txBody>
      </p:sp>
      <p:sp>
        <p:nvSpPr>
          <p:cNvPr id="1031" name="Rectangle 6"/>
          <p:cNvSpPr>
            <a:spLocks noGrp="1" noChangeArrowheads="1"/>
          </p:cNvSpPr>
          <p:nvPr>
            <p:ph type="title"/>
          </p:nvPr>
        </p:nvSpPr>
        <p:spPr bwMode="gray">
          <a:xfrm>
            <a:off x="468313" y="115888"/>
            <a:ext cx="7467600" cy="487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49159" name="Rectangle 7"/>
          <p:cNvSpPr>
            <a:spLocks noGrp="1" noChangeArrowheads="1"/>
          </p:cNvSpPr>
          <p:nvPr>
            <p:ph type="dt" sz="half" idx="2"/>
          </p:nvPr>
        </p:nvSpPr>
        <p:spPr bwMode="gray">
          <a:xfrm>
            <a:off x="381000" y="6534150"/>
            <a:ext cx="1905000"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latinLnBrk="0">
              <a:spcBef>
                <a:spcPct val="0"/>
              </a:spcBef>
              <a:buClrTx/>
              <a:buSzTx/>
              <a:buFontTx/>
              <a:buNone/>
              <a:defRPr kumimoji="0" sz="1000">
                <a:solidFill>
                  <a:srgbClr val="000000"/>
                </a:solidFill>
                <a:latin typeface="Arial" pitchFamily="34" charset="0"/>
                <a:ea typeface="+mn-ea"/>
              </a:defRPr>
            </a:lvl1pPr>
          </a:lstStyle>
          <a:p>
            <a:pPr>
              <a:defRPr/>
            </a:pPr>
            <a:fld id="{4A8A303F-7235-4E18-890C-5EE2DADAF135}" type="datetime1">
              <a:rPr lang="ko-KR" altLang="en-US" smtClean="0"/>
              <a:t>2014-01-15</a:t>
            </a:fld>
            <a:endParaRPr lang="en-US" altLang="ko-KR"/>
          </a:p>
        </p:txBody>
      </p:sp>
      <p:sp>
        <p:nvSpPr>
          <p:cNvPr id="49160" name="Rectangle 8"/>
          <p:cNvSpPr>
            <a:spLocks noChangeArrowheads="1"/>
          </p:cNvSpPr>
          <p:nvPr/>
        </p:nvSpPr>
        <p:spPr bwMode="gray">
          <a:xfrm>
            <a:off x="0" y="6742113"/>
            <a:ext cx="9144000" cy="115887"/>
          </a:xfrm>
          <a:prstGeom prst="rect">
            <a:avLst/>
          </a:prstGeom>
          <a:gradFill rotWithShape="1">
            <a:gsLst>
              <a:gs pos="0">
                <a:schemeClr val="accent1"/>
              </a:gs>
              <a:gs pos="100000">
                <a:schemeClr val="tx2"/>
              </a:gs>
            </a:gsLst>
            <a:lin ang="0" scaled="1"/>
          </a:gradFill>
          <a:ln w="9525">
            <a:noFill/>
            <a:miter lim="800000"/>
            <a:headEnd/>
            <a:tailEnd/>
          </a:ln>
          <a:effectLst/>
        </p:spPr>
        <p:txBody>
          <a:bodyPr wrap="none" anchor="ctr"/>
          <a:lstStyle/>
          <a:p>
            <a:pPr>
              <a:spcBef>
                <a:spcPct val="20000"/>
              </a:spcBef>
              <a:buClr>
                <a:srgbClr val="8BBDE3"/>
              </a:buClr>
              <a:buSzPct val="65000"/>
              <a:buFont typeface="Wingdings" pitchFamily="2" charset="2"/>
              <a:buNone/>
              <a:defRPr/>
            </a:pPr>
            <a:endParaRPr lang="ko-KR" altLang="en-US" sz="1600">
              <a:solidFill>
                <a:srgbClr val="000000"/>
              </a:solidFill>
              <a:latin typeface="Franklin Gothic Demi" pitchFamily="34" charset="0"/>
              <a:ea typeface="HY헤드라인M" pitchFamily="18" charset="-127"/>
            </a:endParaRPr>
          </a:p>
        </p:txBody>
      </p:sp>
    </p:spTree>
  </p:cSld>
  <p:clrMap bg1="lt1" tx1="dk1" bg2="lt2" tx2="dk2" accent1="accent1" accent2="accent2" accent3="accent3" accent4="accent4" accent5="accent5" accent6="accent6" hlink="hlink" folHlink="folHlink"/>
  <p:sldLayoutIdLst>
    <p:sldLayoutId id="2147488025" r:id="rId1"/>
    <p:sldLayoutId id="2147487948" r:id="rId2"/>
    <p:sldLayoutId id="2147487949" r:id="rId3"/>
    <p:sldLayoutId id="2147487950" r:id="rId4"/>
    <p:sldLayoutId id="2147487951" r:id="rId5"/>
    <p:sldLayoutId id="2147487952" r:id="rId6"/>
    <p:sldLayoutId id="2147487953" r:id="rId7"/>
    <p:sldLayoutId id="2147487954" r:id="rId8"/>
    <p:sldLayoutId id="2147487955" r:id="rId9"/>
    <p:sldLayoutId id="2147487956" r:id="rId10"/>
    <p:sldLayoutId id="2147487957" r:id="rId11"/>
  </p:sldLayoutIdLst>
  <p:timing>
    <p:tnLst>
      <p:par>
        <p:cTn id="1" dur="indefinite" restart="never" nodeType="tmRoot"/>
      </p:par>
    </p:tnLst>
  </p:timing>
  <p:hf sldNum="0" hdr="0" ftr="0" dt="0"/>
  <p:txStyles>
    <p:titleStyle>
      <a:lvl1pPr algn="l" rtl="0" eaLnBrk="0" fontAlgn="base" latinLnBrk="1" hangingPunct="0">
        <a:spcBef>
          <a:spcPct val="0"/>
        </a:spcBef>
        <a:spcAft>
          <a:spcPct val="0"/>
        </a:spcAft>
        <a:defRPr kumimoji="1" sz="2800">
          <a:solidFill>
            <a:schemeClr val="bg1"/>
          </a:solidFill>
          <a:latin typeface="+mj-lt"/>
          <a:ea typeface="+mj-ea"/>
          <a:cs typeface="+mj-cs"/>
        </a:defRPr>
      </a:lvl1pPr>
      <a:lvl2pPr algn="l" rtl="0" eaLnBrk="0" fontAlgn="base" latinLnBrk="1" hangingPunct="0">
        <a:spcBef>
          <a:spcPct val="0"/>
        </a:spcBef>
        <a:spcAft>
          <a:spcPct val="0"/>
        </a:spcAft>
        <a:defRPr kumimoji="1" sz="2800">
          <a:solidFill>
            <a:schemeClr val="bg1"/>
          </a:solidFill>
          <a:latin typeface="굴림" pitchFamily="50" charset="-127"/>
          <a:ea typeface="굴림" pitchFamily="50" charset="-127"/>
        </a:defRPr>
      </a:lvl2pPr>
      <a:lvl3pPr algn="l" rtl="0" eaLnBrk="0" fontAlgn="base" latinLnBrk="1" hangingPunct="0">
        <a:spcBef>
          <a:spcPct val="0"/>
        </a:spcBef>
        <a:spcAft>
          <a:spcPct val="0"/>
        </a:spcAft>
        <a:defRPr kumimoji="1" sz="2800">
          <a:solidFill>
            <a:schemeClr val="bg1"/>
          </a:solidFill>
          <a:latin typeface="굴림" pitchFamily="50" charset="-127"/>
          <a:ea typeface="굴림" pitchFamily="50" charset="-127"/>
        </a:defRPr>
      </a:lvl3pPr>
      <a:lvl4pPr algn="l" rtl="0" eaLnBrk="0" fontAlgn="base" latinLnBrk="1" hangingPunct="0">
        <a:spcBef>
          <a:spcPct val="0"/>
        </a:spcBef>
        <a:spcAft>
          <a:spcPct val="0"/>
        </a:spcAft>
        <a:defRPr kumimoji="1" sz="2800">
          <a:solidFill>
            <a:schemeClr val="bg1"/>
          </a:solidFill>
          <a:latin typeface="굴림" pitchFamily="50" charset="-127"/>
          <a:ea typeface="굴림" pitchFamily="50" charset="-127"/>
        </a:defRPr>
      </a:lvl4pPr>
      <a:lvl5pPr algn="l" rtl="0" eaLnBrk="0" fontAlgn="base" latinLnBrk="1" hangingPunct="0">
        <a:spcBef>
          <a:spcPct val="0"/>
        </a:spcBef>
        <a:spcAft>
          <a:spcPct val="0"/>
        </a:spcAft>
        <a:defRPr kumimoji="1" sz="2800">
          <a:solidFill>
            <a:schemeClr val="bg1"/>
          </a:solidFill>
          <a:latin typeface="굴림" pitchFamily="50" charset="-127"/>
          <a:ea typeface="굴림" pitchFamily="50" charset="-127"/>
        </a:defRPr>
      </a:lvl5pPr>
      <a:lvl6pPr marL="457200" algn="l" rtl="0" fontAlgn="base" latinLnBrk="1">
        <a:spcBef>
          <a:spcPct val="0"/>
        </a:spcBef>
        <a:spcAft>
          <a:spcPct val="0"/>
        </a:spcAft>
        <a:defRPr kumimoji="1" sz="2800">
          <a:solidFill>
            <a:schemeClr val="bg1"/>
          </a:solidFill>
          <a:latin typeface="굴림" pitchFamily="50" charset="-127"/>
          <a:ea typeface="굴림" pitchFamily="50" charset="-127"/>
        </a:defRPr>
      </a:lvl6pPr>
      <a:lvl7pPr marL="914400" algn="l" rtl="0" fontAlgn="base" latinLnBrk="1">
        <a:spcBef>
          <a:spcPct val="0"/>
        </a:spcBef>
        <a:spcAft>
          <a:spcPct val="0"/>
        </a:spcAft>
        <a:defRPr kumimoji="1" sz="2800">
          <a:solidFill>
            <a:schemeClr val="bg1"/>
          </a:solidFill>
          <a:latin typeface="굴림" pitchFamily="50" charset="-127"/>
          <a:ea typeface="굴림" pitchFamily="50" charset="-127"/>
        </a:defRPr>
      </a:lvl7pPr>
      <a:lvl8pPr marL="1371600" algn="l" rtl="0" fontAlgn="base" latinLnBrk="1">
        <a:spcBef>
          <a:spcPct val="0"/>
        </a:spcBef>
        <a:spcAft>
          <a:spcPct val="0"/>
        </a:spcAft>
        <a:defRPr kumimoji="1" sz="2800">
          <a:solidFill>
            <a:schemeClr val="bg1"/>
          </a:solidFill>
          <a:latin typeface="굴림" pitchFamily="50" charset="-127"/>
          <a:ea typeface="굴림" pitchFamily="50" charset="-127"/>
        </a:defRPr>
      </a:lvl8pPr>
      <a:lvl9pPr marL="1828800" algn="l" rtl="0" fontAlgn="base" latinLnBrk="1">
        <a:spcBef>
          <a:spcPct val="0"/>
        </a:spcBef>
        <a:spcAft>
          <a:spcPct val="0"/>
        </a:spcAft>
        <a:defRPr kumimoji="1" sz="2800">
          <a:solidFill>
            <a:schemeClr val="bg1"/>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lr>
          <a:schemeClr val="tx2"/>
        </a:buClr>
        <a:buFont typeface="Wingdings" pitchFamily="2" charset="2"/>
        <a:buChar char="v"/>
        <a:defRPr kumimoji="1" sz="2400">
          <a:solidFill>
            <a:schemeClr val="tx1"/>
          </a:solidFill>
          <a:latin typeface="+mn-lt"/>
          <a:ea typeface="+mn-ea"/>
          <a:cs typeface="+mn-cs"/>
        </a:defRPr>
      </a:lvl1pPr>
      <a:lvl2pPr marL="742950" indent="-285750" algn="l" rtl="0" eaLnBrk="0" fontAlgn="base" latinLnBrk="1" hangingPunct="0">
        <a:spcBef>
          <a:spcPct val="20000"/>
        </a:spcBef>
        <a:spcAft>
          <a:spcPct val="0"/>
        </a:spcAft>
        <a:buClr>
          <a:schemeClr val="accent1"/>
        </a:buClr>
        <a:buFont typeface="Wingdings" pitchFamily="2" charset="2"/>
        <a:buChar char="§"/>
        <a:defRPr kumimoji="1" sz="2200">
          <a:solidFill>
            <a:schemeClr val="tx1"/>
          </a:solidFill>
          <a:latin typeface="+mn-lt"/>
          <a:ea typeface="+mn-ea"/>
        </a:defRPr>
      </a:lvl2pPr>
      <a:lvl3pPr marL="1143000" indent="-228600" algn="l" rtl="0" eaLnBrk="0" fontAlgn="base" latinLnBrk="1" hangingPunct="0">
        <a:spcBef>
          <a:spcPct val="20000"/>
        </a:spcBef>
        <a:spcAft>
          <a:spcPct val="0"/>
        </a:spcAft>
        <a:buClr>
          <a:schemeClr val="accent2"/>
        </a:buClr>
        <a:buChar char="•"/>
        <a:defRPr kumimoji="1">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16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gif"/><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t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7.xml"/><Relationship Id="rId4" Type="http://schemas.openxmlformats.org/officeDocument/2006/relationships/image" Target="../media/image46.gif"/></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7.xml"/><Relationship Id="rId4" Type="http://schemas.openxmlformats.org/officeDocument/2006/relationships/image" Target="../media/image49.gif"/></Relationships>
</file>

<file path=ppt/slides/_rels/slide24.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gif"/><Relationship Id="rId1" Type="http://schemas.openxmlformats.org/officeDocument/2006/relationships/slideLayout" Target="../slideLayouts/slideLayout7.xml"/><Relationship Id="rId4" Type="http://schemas.openxmlformats.org/officeDocument/2006/relationships/image" Target="../media/image52.gif"/></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8" Type="http://schemas.openxmlformats.org/officeDocument/2006/relationships/image" Target="../media/image5.png"/><Relationship Id="rId17" Type="http://schemas.openxmlformats.org/officeDocument/2006/relationships/image" Target="../media/image40.png"/><Relationship Id="rId2" Type="http://schemas.openxmlformats.org/officeDocument/2006/relationships/notesSlide" Target="../notesSlides/notesSlide2.xml"/><Relationship Id="rId16" Type="http://schemas.openxmlformats.org/officeDocument/2006/relationships/image" Target="../media/image8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07" descr="그림1 copy"/>
          <p:cNvPicPr>
            <a:picLocks noChangeAspect="1" noChangeArrowheads="1"/>
          </p:cNvPicPr>
          <p:nvPr/>
        </p:nvPicPr>
        <p:blipFill>
          <a:blip r:embed="rId3" cstate="print"/>
          <a:srcRect b="65625"/>
          <a:stretch>
            <a:fillRect/>
          </a:stretch>
        </p:blipFill>
        <p:spPr bwMode="auto">
          <a:xfrm>
            <a:off x="0" y="0"/>
            <a:ext cx="9144000" cy="2357438"/>
          </a:xfrm>
          <a:prstGeom prst="rect">
            <a:avLst/>
          </a:prstGeom>
          <a:noFill/>
          <a:ln w="9525">
            <a:noFill/>
            <a:miter lim="800000"/>
            <a:headEnd/>
            <a:tailEnd/>
          </a:ln>
        </p:spPr>
      </p:pic>
      <p:sp>
        <p:nvSpPr>
          <p:cNvPr id="40964" name="Text Box 21"/>
          <p:cNvSpPr txBox="1">
            <a:spLocks noChangeArrowheads="1"/>
          </p:cNvSpPr>
          <p:nvPr/>
        </p:nvSpPr>
        <p:spPr bwMode="gray">
          <a:xfrm>
            <a:off x="1979712" y="5192928"/>
            <a:ext cx="5256213" cy="396875"/>
          </a:xfrm>
          <a:prstGeom prst="rect">
            <a:avLst/>
          </a:prstGeom>
          <a:noFill/>
          <a:ln w="9525">
            <a:noFill/>
            <a:miter lim="800000"/>
            <a:headEnd/>
            <a:tailEnd/>
          </a:ln>
        </p:spPr>
        <p:txBody>
          <a:bodyPr>
            <a:spAutoFit/>
          </a:bodyPr>
          <a:lstStyle/>
          <a:p>
            <a:pPr algn="ctr"/>
            <a:r>
              <a:rPr kumimoji="0" lang="en-US" altLang="ko-KR" sz="2000" dirty="0">
                <a:solidFill>
                  <a:srgbClr val="17375E"/>
                </a:solidFill>
                <a:latin typeface="Palatino Linotype" pitchFamily="18" charset="0"/>
                <a:ea typeface="HY헤드라인M" pitchFamily="18" charset="-127"/>
              </a:rPr>
              <a:t>Seoul National University</a:t>
            </a:r>
          </a:p>
        </p:txBody>
      </p:sp>
      <p:sp>
        <p:nvSpPr>
          <p:cNvPr id="40965" name="Rectangle 22"/>
          <p:cNvSpPr>
            <a:spLocks noChangeArrowheads="1"/>
          </p:cNvSpPr>
          <p:nvPr/>
        </p:nvSpPr>
        <p:spPr bwMode="gray">
          <a:xfrm>
            <a:off x="1438275" y="4632300"/>
            <a:ext cx="6248400" cy="596900"/>
          </a:xfrm>
          <a:prstGeom prst="rect">
            <a:avLst/>
          </a:prstGeom>
          <a:noFill/>
          <a:ln w="9525">
            <a:noFill/>
            <a:miter lim="800000"/>
            <a:headEnd/>
            <a:tailEnd/>
          </a:ln>
        </p:spPr>
        <p:txBody>
          <a:bodyPr anchor="ctr"/>
          <a:lstStyle/>
          <a:p>
            <a:pPr algn="ctr"/>
            <a:r>
              <a:rPr lang="en-US" altLang="ko-KR" sz="2000" b="1" dirty="0">
                <a:solidFill>
                  <a:srgbClr val="17375E"/>
                </a:solidFill>
                <a:latin typeface="Palatino Linotype" pitchFamily="18" charset="0"/>
                <a:ea typeface="HY헤드라인M" pitchFamily="18" charset="-127"/>
              </a:rPr>
              <a:t>In-</a:t>
            </a:r>
            <a:r>
              <a:rPr lang="en-US" altLang="ko-KR" sz="2000" b="1" dirty="0" err="1">
                <a:solidFill>
                  <a:srgbClr val="17375E"/>
                </a:solidFill>
                <a:latin typeface="Palatino Linotype" pitchFamily="18" charset="0"/>
                <a:ea typeface="HY헤드라인M" pitchFamily="18" charset="-127"/>
              </a:rPr>
              <a:t>Sik</a:t>
            </a:r>
            <a:r>
              <a:rPr lang="en-US" altLang="ko-KR" sz="2000" b="1" dirty="0">
                <a:solidFill>
                  <a:srgbClr val="17375E"/>
                </a:solidFill>
                <a:latin typeface="Palatino Linotype" pitchFamily="18" charset="0"/>
                <a:ea typeface="HY헤드라인M" pitchFamily="18" charset="-127"/>
              </a:rPr>
              <a:t> </a:t>
            </a:r>
            <a:r>
              <a:rPr lang="en-US" altLang="ko-KR" sz="2000" b="1" dirty="0" smtClean="0">
                <a:solidFill>
                  <a:srgbClr val="17375E"/>
                </a:solidFill>
                <a:latin typeface="Palatino Linotype" pitchFamily="18" charset="0"/>
                <a:ea typeface="HY헤드라인M" pitchFamily="18" charset="-127"/>
              </a:rPr>
              <a:t>Kang and Young-Min Yang</a:t>
            </a:r>
            <a:endParaRPr lang="en-US" altLang="ko-KR" sz="2000" b="1" dirty="0">
              <a:solidFill>
                <a:srgbClr val="17375E"/>
              </a:solidFill>
              <a:latin typeface="Palatino Linotype" pitchFamily="18" charset="0"/>
              <a:ea typeface="HY헤드라인M" pitchFamily="18" charset="-127"/>
            </a:endParaRPr>
          </a:p>
        </p:txBody>
      </p:sp>
      <p:sp>
        <p:nvSpPr>
          <p:cNvPr id="2" name="TextBox 1"/>
          <p:cNvSpPr txBox="1"/>
          <p:nvPr/>
        </p:nvSpPr>
        <p:spPr>
          <a:xfrm>
            <a:off x="503362" y="1700808"/>
            <a:ext cx="8208912" cy="1938992"/>
          </a:xfrm>
          <a:prstGeom prst="rect">
            <a:avLst/>
          </a:prstGeom>
          <a:noFill/>
        </p:spPr>
        <p:txBody>
          <a:bodyPr wrap="square" rtlCol="0">
            <a:spAutoFit/>
          </a:bodyPr>
          <a:lstStyle/>
          <a:p>
            <a:pPr marL="0" lvl="1" algn="ctr"/>
            <a:r>
              <a:rPr kumimoji="0" lang="en-US" altLang="ko-KR" sz="3400" b="1" dirty="0">
                <a:solidFill>
                  <a:srgbClr val="1F497D">
                    <a:lumMod val="75000"/>
                  </a:srgbClr>
                </a:solidFill>
                <a:effectLst>
                  <a:outerShdw blurRad="50800" dist="50800" dir="5400000" algn="ctr" rotWithShape="0">
                    <a:prstClr val="white"/>
                  </a:outerShdw>
                </a:effectLst>
                <a:latin typeface="Arial" panose="020B0604020202020204" pitchFamily="34" charset="0"/>
                <a:ea typeface="Adobe 고딕 Std B" panose="020B0800000000000000" pitchFamily="34" charset="-127"/>
                <a:cs typeface="Arial" panose="020B0604020202020204" pitchFamily="34" charset="0"/>
              </a:rPr>
              <a:t>The GCMs with Implicit and Explicit cloud-rain processes for simulation of </a:t>
            </a:r>
            <a:r>
              <a:rPr kumimoji="0" lang="en-US" altLang="ko-KR" sz="3400" b="1" dirty="0" smtClean="0">
                <a:solidFill>
                  <a:srgbClr val="1F497D">
                    <a:lumMod val="75000"/>
                  </a:srgbClr>
                </a:solidFill>
                <a:effectLst>
                  <a:outerShdw blurRad="50800" dist="50800" dir="5400000" algn="ctr" rotWithShape="0">
                    <a:prstClr val="white"/>
                  </a:outerShdw>
                </a:effectLst>
                <a:latin typeface="Arial" panose="020B0604020202020204" pitchFamily="34" charset="0"/>
                <a:ea typeface="Adobe 고딕 Std B" panose="020B0800000000000000" pitchFamily="34" charset="-127"/>
                <a:cs typeface="Arial" panose="020B0604020202020204" pitchFamily="34" charset="0"/>
              </a:rPr>
              <a:t>extreme </a:t>
            </a:r>
            <a:r>
              <a:rPr kumimoji="0" lang="en-US" altLang="ko-KR" sz="3400" b="1" dirty="0">
                <a:solidFill>
                  <a:srgbClr val="1F497D">
                    <a:lumMod val="75000"/>
                  </a:srgbClr>
                </a:solidFill>
                <a:effectLst>
                  <a:outerShdw blurRad="50800" dist="50800" dir="5400000" algn="ctr" rotWithShape="0">
                    <a:prstClr val="white"/>
                  </a:outerShdw>
                </a:effectLst>
                <a:latin typeface="Arial" panose="020B0604020202020204" pitchFamily="34" charset="0"/>
                <a:ea typeface="Adobe 고딕 Std B" panose="020B0800000000000000" pitchFamily="34" charset="-127"/>
                <a:cs typeface="Arial" panose="020B0604020202020204" pitchFamily="34" charset="0"/>
              </a:rPr>
              <a:t>precipitation frequency</a:t>
            </a:r>
            <a:endParaRPr lang="ko-KR" altLang="en-US" sz="3400" b="1" dirty="0">
              <a:solidFill>
                <a:srgbClr val="1F497D">
                  <a:lumMod val="75000"/>
                </a:srgbClr>
              </a:solidFill>
              <a:effectLst>
                <a:outerShdw blurRad="50800" dist="50800" dir="5400000" algn="ctr" rotWithShape="0">
                  <a:prstClr val="white"/>
                </a:outerShdw>
              </a:effectLst>
              <a:latin typeface="Arial" panose="020B0604020202020204" pitchFamily="34" charset="0"/>
              <a:ea typeface="Adobe 고딕 Std B" panose="020B0800000000000000" pitchFamily="34" charset="-127"/>
              <a:cs typeface="Arial" panose="020B0604020202020204" pitchFamily="34" charset="0"/>
            </a:endParaRPr>
          </a:p>
          <a:p>
            <a:pPr algn="ctr"/>
            <a:endParaRPr lang="ko-KR" alt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168" y="1504880"/>
            <a:ext cx="6552000" cy="2180865"/>
          </a:xfrm>
          <a:prstGeom prst="rect">
            <a:avLst/>
          </a:prstGeom>
        </p:spPr>
      </p:pic>
      <p:sp>
        <p:nvSpPr>
          <p:cNvPr id="8197" name="TextBox 5"/>
          <p:cNvSpPr txBox="1">
            <a:spLocks noChangeArrowheads="1"/>
          </p:cNvSpPr>
          <p:nvPr/>
        </p:nvSpPr>
        <p:spPr bwMode="auto">
          <a:xfrm>
            <a:off x="416369" y="908720"/>
            <a:ext cx="5256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lnSpc>
                <a:spcPct val="90000"/>
              </a:lnSpc>
              <a:spcBef>
                <a:spcPts val="1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3pPr>
            <a:lvl4pPr marL="16002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4pPr>
            <a:lvl5pPr marL="20574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9pPr>
          </a:lstStyle>
          <a:p>
            <a:pPr latinLnBrk="0">
              <a:lnSpc>
                <a:spcPct val="100000"/>
              </a:lnSpc>
              <a:spcBef>
                <a:spcPct val="0"/>
              </a:spcBef>
              <a:buFontTx/>
              <a:buNone/>
            </a:pPr>
            <a:r>
              <a:rPr lang="en-US" altLang="ko-KR" sz="1800" b="1" dirty="0">
                <a:solidFill>
                  <a:schemeClr val="accent2">
                    <a:lumMod val="75000"/>
                  </a:schemeClr>
                </a:solidFill>
                <a:latin typeface="Palatino Linotype" panose="02040502050505030304" pitchFamily="18" charset="0"/>
                <a:ea typeface="Microsoft Himalaya" panose="01010100010101010101" pitchFamily="2" charset="0"/>
                <a:cs typeface="Microsoft Himalaya" panose="01010100010101010101" pitchFamily="2" charset="0"/>
              </a:rPr>
              <a:t>(a)Light </a:t>
            </a:r>
            <a:r>
              <a:rPr lang="en-US" altLang="ko-KR" sz="1800" b="1" dirty="0" smtClean="0">
                <a:solidFill>
                  <a:schemeClr val="accent2">
                    <a:lumMod val="75000"/>
                  </a:schemeClr>
                </a:solidFill>
                <a:latin typeface="Palatino Linotype" panose="02040502050505030304" pitchFamily="18" charset="0"/>
                <a:ea typeface="Microsoft Himalaya" panose="01010100010101010101" pitchFamily="2" charset="0"/>
                <a:cs typeface="Microsoft Himalaya" panose="01010100010101010101" pitchFamily="2" charset="0"/>
              </a:rPr>
              <a:t>precipitation </a:t>
            </a:r>
            <a:r>
              <a:rPr lang="en-US" altLang="ko-KR" sz="1400" b="1" dirty="0" smtClean="0">
                <a:latin typeface="Palatino Linotype" panose="02040502050505030304" pitchFamily="18" charset="0"/>
                <a:ea typeface="Microsoft Himalaya" panose="01010100010101010101" pitchFamily="2" charset="0"/>
                <a:cs typeface="Microsoft Himalaya" panose="01010100010101010101" pitchFamily="2" charset="0"/>
              </a:rPr>
              <a:t>( 0 – 10 mm day</a:t>
            </a:r>
            <a:r>
              <a:rPr lang="en-US" altLang="ko-KR" sz="1400" b="1" baseline="30000" dirty="0" smtClean="0">
                <a:latin typeface="Palatino Linotype" panose="02040502050505030304" pitchFamily="18" charset="0"/>
                <a:ea typeface="Microsoft Himalaya" panose="01010100010101010101" pitchFamily="2" charset="0"/>
                <a:cs typeface="Microsoft Himalaya" panose="01010100010101010101" pitchFamily="2" charset="0"/>
              </a:rPr>
              <a:t>-1</a:t>
            </a:r>
            <a:r>
              <a:rPr lang="en-US" altLang="ko-KR" sz="1400" b="1" dirty="0" smtClean="0">
                <a:latin typeface="Palatino Linotype" panose="02040502050505030304" pitchFamily="18" charset="0"/>
                <a:ea typeface="Microsoft Himalaya" panose="01010100010101010101" pitchFamily="2" charset="0"/>
                <a:cs typeface="Microsoft Himalaya" panose="01010100010101010101" pitchFamily="2" charset="0"/>
              </a:rPr>
              <a:t>) </a:t>
            </a:r>
            <a:endParaRPr lang="ko-KR" altLang="en-US" sz="1400" b="1" dirty="0">
              <a:latin typeface="Palatino Linotype" panose="02040502050505030304" pitchFamily="18" charset="0"/>
              <a:cs typeface="Microsoft Himalaya" panose="01010100010101010101" pitchFamily="2" charset="0"/>
            </a:endParaRPr>
          </a:p>
        </p:txBody>
      </p:sp>
      <p:pic>
        <p:nvPicPr>
          <p:cNvPr id="3" name="그림 2"/>
          <p:cNvPicPr>
            <a:picLocks noChangeAspect="1"/>
          </p:cNvPicPr>
          <p:nvPr/>
        </p:nvPicPr>
        <p:blipFill rotWithShape="1">
          <a:blip r:embed="rId3">
            <a:extLst>
              <a:ext uri="{28A0092B-C50C-407E-A947-70E740481C1C}">
                <a14:useLocalDpi xmlns:a14="http://schemas.microsoft.com/office/drawing/2010/main" val="0"/>
              </a:ext>
            </a:extLst>
          </a:blip>
          <a:srcRect l="8263" t="23400" r="14563" b="29000"/>
          <a:stretch/>
        </p:blipFill>
        <p:spPr>
          <a:xfrm>
            <a:off x="704401" y="4346000"/>
            <a:ext cx="6696744" cy="2323360"/>
          </a:xfrm>
          <a:prstGeom prst="rect">
            <a:avLst/>
          </a:prstGeom>
        </p:spPr>
      </p:pic>
      <p:sp>
        <p:nvSpPr>
          <p:cNvPr id="9" name="TextBox 4"/>
          <p:cNvSpPr txBox="1">
            <a:spLocks noChangeArrowheads="1"/>
          </p:cNvSpPr>
          <p:nvPr/>
        </p:nvSpPr>
        <p:spPr bwMode="auto">
          <a:xfrm>
            <a:off x="323528" y="3933056"/>
            <a:ext cx="5349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lnSpc>
                <a:spcPct val="90000"/>
              </a:lnSpc>
              <a:spcBef>
                <a:spcPts val="1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3pPr>
            <a:lvl4pPr marL="16002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4pPr>
            <a:lvl5pPr marL="20574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9pPr>
          </a:lstStyle>
          <a:p>
            <a:pPr latinLnBrk="0">
              <a:lnSpc>
                <a:spcPct val="100000"/>
              </a:lnSpc>
              <a:spcBef>
                <a:spcPct val="0"/>
              </a:spcBef>
              <a:buFontTx/>
              <a:buNone/>
            </a:pPr>
            <a:r>
              <a:rPr lang="en-US" altLang="ko-KR" sz="1800" b="1" dirty="0">
                <a:solidFill>
                  <a:schemeClr val="accent2">
                    <a:lumMod val="75000"/>
                  </a:schemeClr>
                </a:solidFill>
                <a:latin typeface="Palatino Linotype" panose="02040502050505030304" pitchFamily="18" charset="0"/>
              </a:rPr>
              <a:t>(b) Heavy </a:t>
            </a:r>
            <a:r>
              <a:rPr lang="en-US" altLang="ko-KR" sz="1800" b="1" dirty="0" smtClean="0">
                <a:solidFill>
                  <a:schemeClr val="accent2">
                    <a:lumMod val="75000"/>
                  </a:schemeClr>
                </a:solidFill>
                <a:latin typeface="Palatino Linotype" panose="02040502050505030304" pitchFamily="18" charset="0"/>
              </a:rPr>
              <a:t>precipitation </a:t>
            </a:r>
            <a:r>
              <a:rPr lang="en-US" altLang="ko-KR" sz="1400" b="1" dirty="0">
                <a:latin typeface="Palatino Linotype" panose="02040502050505030304" pitchFamily="18" charset="0"/>
                <a:ea typeface="Microsoft Himalaya" panose="01010100010101010101" pitchFamily="2" charset="0"/>
                <a:cs typeface="Microsoft Himalaya" panose="01010100010101010101" pitchFamily="2" charset="0"/>
              </a:rPr>
              <a:t>( </a:t>
            </a:r>
            <a:r>
              <a:rPr lang="en-US" altLang="ko-KR" sz="1400" b="1" dirty="0" smtClean="0">
                <a:latin typeface="Palatino Linotype" panose="02040502050505030304" pitchFamily="18" charset="0"/>
                <a:ea typeface="Microsoft Himalaya" panose="01010100010101010101" pitchFamily="2" charset="0"/>
                <a:cs typeface="Microsoft Himalaya" panose="01010100010101010101" pitchFamily="2" charset="0"/>
              </a:rPr>
              <a:t>&gt; 60 </a:t>
            </a:r>
            <a:r>
              <a:rPr lang="en-US" altLang="ko-KR" sz="1400" b="1" dirty="0">
                <a:latin typeface="Palatino Linotype" panose="02040502050505030304" pitchFamily="18" charset="0"/>
                <a:ea typeface="Microsoft Himalaya" panose="01010100010101010101" pitchFamily="2" charset="0"/>
                <a:cs typeface="Microsoft Himalaya" panose="01010100010101010101" pitchFamily="2" charset="0"/>
              </a:rPr>
              <a:t>mm day</a:t>
            </a:r>
            <a:r>
              <a:rPr lang="en-US" altLang="ko-KR" sz="1400" b="1" baseline="30000" dirty="0">
                <a:latin typeface="Palatino Linotype" panose="02040502050505030304" pitchFamily="18" charset="0"/>
                <a:ea typeface="Microsoft Himalaya" panose="01010100010101010101" pitchFamily="2" charset="0"/>
                <a:cs typeface="Microsoft Himalaya" panose="01010100010101010101" pitchFamily="2" charset="0"/>
              </a:rPr>
              <a:t>-1</a:t>
            </a:r>
            <a:r>
              <a:rPr lang="en-US" altLang="ko-KR" sz="1400" b="1" dirty="0">
                <a:latin typeface="Palatino Linotype" panose="02040502050505030304" pitchFamily="18" charset="0"/>
                <a:ea typeface="Microsoft Himalaya" panose="01010100010101010101" pitchFamily="2" charset="0"/>
                <a:cs typeface="Microsoft Himalaya" panose="01010100010101010101" pitchFamily="2" charset="0"/>
              </a:rPr>
              <a:t>) </a:t>
            </a:r>
            <a:endParaRPr lang="ko-KR" altLang="en-US" sz="1800" b="1" dirty="0">
              <a:solidFill>
                <a:schemeClr val="accent2">
                  <a:lumMod val="75000"/>
                </a:schemeClr>
              </a:solidFill>
              <a:latin typeface="Palatino Linotype" panose="02040502050505030304" pitchFamily="18" charset="0"/>
            </a:endParaRPr>
          </a:p>
        </p:txBody>
      </p:sp>
      <p:sp>
        <p:nvSpPr>
          <p:cNvPr id="11" name="TextBox 10"/>
          <p:cNvSpPr txBox="1"/>
          <p:nvPr/>
        </p:nvSpPr>
        <p:spPr>
          <a:xfrm>
            <a:off x="179512" y="84893"/>
            <a:ext cx="7715092" cy="584775"/>
          </a:xfrm>
          <a:prstGeom prst="rect">
            <a:avLst/>
          </a:prstGeom>
          <a:noFill/>
        </p:spPr>
        <p:txBody>
          <a:bodyPr wrap="square" rtlCol="0">
            <a:spAutoFit/>
          </a:bodyPr>
          <a:lstStyle/>
          <a:p>
            <a:r>
              <a:rPr lang="en-US" altLang="ko-KR" sz="3200" dirty="0" smtClean="0">
                <a:latin typeface="Franklin Gothic Demi Cond" panose="020B0706030402020204" pitchFamily="34" charset="0"/>
              </a:rPr>
              <a:t>Budget of microphysical processes</a:t>
            </a:r>
            <a:endParaRPr lang="ko-KR" altLang="en-US" sz="3200" dirty="0">
              <a:latin typeface="Franklin Gothic Demi Cond" panose="020B0706030402020204" pitchFamily="34" charset="0"/>
            </a:endParaRPr>
          </a:p>
        </p:txBody>
      </p:sp>
      <p:cxnSp>
        <p:nvCxnSpPr>
          <p:cNvPr id="5" name="직선 화살표 연결선 4"/>
          <p:cNvCxnSpPr/>
          <p:nvPr/>
        </p:nvCxnSpPr>
        <p:spPr>
          <a:xfrm>
            <a:off x="2864641" y="4782072"/>
            <a:ext cx="86409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직선 화살표 연결선 9"/>
          <p:cNvCxnSpPr/>
          <p:nvPr/>
        </p:nvCxnSpPr>
        <p:spPr>
          <a:xfrm flipV="1">
            <a:off x="4653955" y="4782072"/>
            <a:ext cx="792088" cy="32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370578" y="3284984"/>
            <a:ext cx="1512168" cy="923330"/>
          </a:xfrm>
          <a:prstGeom prst="rect">
            <a:avLst/>
          </a:prstGeom>
          <a:noFill/>
        </p:spPr>
        <p:txBody>
          <a:bodyPr wrap="square" rtlCol="0">
            <a:spAutoFit/>
          </a:bodyPr>
          <a:lstStyle/>
          <a:p>
            <a:pPr>
              <a:lnSpc>
                <a:spcPct val="150000"/>
              </a:lnSpc>
            </a:pPr>
            <a:r>
              <a:rPr lang="en-US" altLang="ko-KR" sz="1200" dirty="0" smtClean="0">
                <a:latin typeface="Palatino Linotype" panose="02040502050505030304" pitchFamily="18" charset="0"/>
              </a:rPr>
              <a:t>&lt;Unit&gt; </a:t>
            </a:r>
          </a:p>
          <a:p>
            <a:pPr>
              <a:lnSpc>
                <a:spcPct val="150000"/>
              </a:lnSpc>
            </a:pPr>
            <a:r>
              <a:rPr lang="en-US" altLang="ko-KR" sz="1200" dirty="0" smtClean="0">
                <a:latin typeface="Palatino Linotype" panose="02040502050505030304" pitchFamily="18" charset="0"/>
              </a:rPr>
              <a:t>Cloud species : g/g</a:t>
            </a:r>
          </a:p>
          <a:p>
            <a:pPr>
              <a:lnSpc>
                <a:spcPct val="150000"/>
              </a:lnSpc>
            </a:pPr>
            <a:r>
              <a:rPr lang="en-US" altLang="ko-KR" sz="1200" dirty="0" smtClean="0">
                <a:latin typeface="Palatino Linotype" panose="02040502050505030304" pitchFamily="18" charset="0"/>
              </a:rPr>
              <a:t>Processes : g/g/s</a:t>
            </a:r>
            <a:endParaRPr lang="ko-KR" altLang="en-US" sz="1200" dirty="0">
              <a:latin typeface="Palatino Linotype" panose="02040502050505030304" pitchFamily="18" charset="0"/>
            </a:endParaRPr>
          </a:p>
        </p:txBody>
      </p:sp>
      <p:sp>
        <p:nvSpPr>
          <p:cNvPr id="17" name="직사각형 16"/>
          <p:cNvSpPr/>
          <p:nvPr/>
        </p:nvSpPr>
        <p:spPr>
          <a:xfrm>
            <a:off x="6372200" y="5085184"/>
            <a:ext cx="991634"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 name="그림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2071" y="4963273"/>
            <a:ext cx="978241" cy="838492"/>
          </a:xfrm>
          <a:prstGeom prst="rect">
            <a:avLst/>
          </a:prstGeom>
        </p:spPr>
      </p:pic>
      <p:cxnSp>
        <p:nvCxnSpPr>
          <p:cNvPr id="14" name="직선 화살표 연결선 13"/>
          <p:cNvCxnSpPr/>
          <p:nvPr/>
        </p:nvCxnSpPr>
        <p:spPr>
          <a:xfrm>
            <a:off x="2957001" y="3387814"/>
            <a:ext cx="24696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129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9512" y="116632"/>
            <a:ext cx="7715092" cy="584775"/>
          </a:xfrm>
          <a:prstGeom prst="rect">
            <a:avLst/>
          </a:prstGeom>
          <a:noFill/>
        </p:spPr>
        <p:txBody>
          <a:bodyPr wrap="square" rtlCol="0">
            <a:spAutoFit/>
          </a:bodyPr>
          <a:lstStyle/>
          <a:p>
            <a:r>
              <a:rPr lang="en-US" altLang="ko-KR" sz="3200" dirty="0" smtClean="0">
                <a:latin typeface="Franklin Gothic Demi Cond" panose="020B0706030402020204" pitchFamily="34" charset="0"/>
              </a:rPr>
              <a:t>Relationship between precipitation and </a:t>
            </a:r>
            <a:r>
              <a:rPr lang="en-US" altLang="ko-KR" sz="3200" dirty="0" err="1" smtClean="0">
                <a:latin typeface="Franklin Gothic Demi Cond" panose="020B0706030402020204" pitchFamily="34" charset="0"/>
              </a:rPr>
              <a:t>graupel</a:t>
            </a:r>
            <a:r>
              <a:rPr lang="en-US" altLang="ko-KR" sz="3200" dirty="0" smtClean="0">
                <a:latin typeface="Franklin Gothic Demi Cond" panose="020B0706030402020204" pitchFamily="34" charset="0"/>
              </a:rPr>
              <a:t> </a:t>
            </a:r>
            <a:endParaRPr lang="ko-KR" altLang="en-US" sz="3200" dirty="0">
              <a:latin typeface="Franklin Gothic Demi Cond" panose="020B0706030402020204" pitchFamily="34" charset="0"/>
            </a:endParaRPr>
          </a:p>
        </p:txBody>
      </p:sp>
      <p:sp>
        <p:nvSpPr>
          <p:cNvPr id="7" name="TextBox 6"/>
          <p:cNvSpPr txBox="1"/>
          <p:nvPr/>
        </p:nvSpPr>
        <p:spPr>
          <a:xfrm>
            <a:off x="1310848" y="1844823"/>
            <a:ext cx="3189292" cy="369332"/>
          </a:xfrm>
          <a:prstGeom prst="rect">
            <a:avLst/>
          </a:prstGeom>
          <a:noFill/>
        </p:spPr>
        <p:txBody>
          <a:bodyPr wrap="square" rtlCol="0">
            <a:spAutoFit/>
          </a:bodyPr>
          <a:lstStyle/>
          <a:p>
            <a:r>
              <a:rPr lang="en-US" altLang="ko-KR" dirty="0" smtClean="0">
                <a:solidFill>
                  <a:schemeClr val="accent1">
                    <a:lumMod val="75000"/>
                  </a:schemeClr>
                </a:solidFill>
                <a:latin typeface="Palatino Linotype" panose="02040502050505030304" pitchFamily="18" charset="0"/>
              </a:rPr>
              <a:t>Rainfall vs. </a:t>
            </a:r>
            <a:r>
              <a:rPr lang="en-US" altLang="ko-KR" dirty="0" err="1" smtClean="0">
                <a:solidFill>
                  <a:schemeClr val="accent1">
                    <a:lumMod val="75000"/>
                  </a:schemeClr>
                </a:solidFill>
                <a:latin typeface="Palatino Linotype" panose="02040502050505030304" pitchFamily="18" charset="0"/>
              </a:rPr>
              <a:t>Graupel</a:t>
            </a:r>
            <a:endParaRPr lang="ko-KR" altLang="en-US" dirty="0">
              <a:solidFill>
                <a:schemeClr val="accent1">
                  <a:lumMod val="75000"/>
                </a:schemeClr>
              </a:solidFill>
              <a:latin typeface="Palatino Linotype" panose="02040502050505030304" pitchFamily="18" charset="0"/>
            </a:endParaRPr>
          </a:p>
        </p:txBody>
      </p:sp>
      <p:sp>
        <p:nvSpPr>
          <p:cNvPr id="12" name="TextBox 11"/>
          <p:cNvSpPr txBox="1"/>
          <p:nvPr/>
        </p:nvSpPr>
        <p:spPr>
          <a:xfrm>
            <a:off x="5292080" y="1706324"/>
            <a:ext cx="3189292" cy="646331"/>
          </a:xfrm>
          <a:prstGeom prst="rect">
            <a:avLst/>
          </a:prstGeom>
          <a:noFill/>
        </p:spPr>
        <p:txBody>
          <a:bodyPr wrap="square" rtlCol="0">
            <a:spAutoFit/>
          </a:bodyPr>
          <a:lstStyle/>
          <a:p>
            <a:pPr algn="ctr"/>
            <a:r>
              <a:rPr lang="en-US" altLang="ko-KR" dirty="0" smtClean="0">
                <a:solidFill>
                  <a:schemeClr val="accent1">
                    <a:lumMod val="75000"/>
                  </a:schemeClr>
                </a:solidFill>
                <a:latin typeface="Palatino Linotype" panose="02040502050505030304" pitchFamily="18" charset="0"/>
              </a:rPr>
              <a:t>Rainfall vs. Accretion of cloud water to </a:t>
            </a:r>
            <a:r>
              <a:rPr lang="en-US" altLang="ko-KR" dirty="0" err="1" smtClean="0">
                <a:solidFill>
                  <a:schemeClr val="accent1">
                    <a:lumMod val="75000"/>
                  </a:schemeClr>
                </a:solidFill>
                <a:latin typeface="Palatino Linotype" panose="02040502050505030304" pitchFamily="18" charset="0"/>
              </a:rPr>
              <a:t>graupel</a:t>
            </a:r>
            <a:endParaRPr lang="ko-KR" altLang="en-US" dirty="0">
              <a:solidFill>
                <a:schemeClr val="accent1">
                  <a:lumMod val="75000"/>
                </a:schemeClr>
              </a:solidFill>
              <a:latin typeface="Palatino Linotype" panose="02040502050505030304" pitchFamily="18" charset="0"/>
            </a:endParaRPr>
          </a:p>
        </p:txBody>
      </p:sp>
      <p:pic>
        <p:nvPicPr>
          <p:cNvPr id="2" name="그림 1"/>
          <p:cNvPicPr>
            <a:picLocks noChangeAspect="1"/>
          </p:cNvPicPr>
          <p:nvPr/>
        </p:nvPicPr>
        <p:blipFill rotWithShape="1">
          <a:blip r:embed="rId2">
            <a:extLst>
              <a:ext uri="{28A0092B-C50C-407E-A947-70E740481C1C}">
                <a14:useLocalDpi xmlns:a14="http://schemas.microsoft.com/office/drawing/2010/main" val="0"/>
              </a:ext>
            </a:extLst>
          </a:blip>
          <a:srcRect l="25589" t="22000" r="22437" b="22001"/>
          <a:stretch/>
        </p:blipFill>
        <p:spPr>
          <a:xfrm>
            <a:off x="4572000" y="2564904"/>
            <a:ext cx="4248000" cy="2574545"/>
          </a:xfrm>
          <a:prstGeom prst="rect">
            <a:avLst/>
          </a:prstGeom>
        </p:spPr>
      </p:pic>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l="25588" t="23400" r="24013" b="24800"/>
          <a:stretch/>
        </p:blipFill>
        <p:spPr>
          <a:xfrm>
            <a:off x="251520" y="2639553"/>
            <a:ext cx="4217586" cy="2438292"/>
          </a:xfrm>
          <a:prstGeom prst="rect">
            <a:avLst/>
          </a:prstGeom>
        </p:spPr>
      </p:pic>
    </p:spTree>
    <p:extLst>
      <p:ext uri="{BB962C8B-B14F-4D97-AF65-F5344CB8AC3E}">
        <p14:creationId xmlns:p14="http://schemas.microsoft.com/office/powerpoint/2010/main" val="450312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217058"/>
            <a:ext cx="8928991" cy="707886"/>
          </a:xfrm>
          <a:prstGeom prst="rect">
            <a:avLst/>
          </a:prstGeom>
        </p:spPr>
        <p:txBody>
          <a:bodyPr wrap="square">
            <a:spAutoFit/>
          </a:bodyPr>
          <a:lstStyle/>
          <a:p>
            <a:pPr marL="514350" lvl="0" indent="-514350" algn="ctr"/>
            <a:r>
              <a:rPr kumimoji="0" lang="en-US" altLang="ko-KR" sz="4000" b="1" dirty="0" smtClean="0">
                <a:solidFill>
                  <a:prstClr val="black"/>
                </a:solidFill>
                <a:latin typeface="Gill Sans MT" pitchFamily="34" charset="0"/>
                <a:ea typeface="맑은 고딕" pitchFamily="50" charset="-127"/>
              </a:rPr>
              <a:t>The GCM with cloud microphysics</a:t>
            </a:r>
            <a:endParaRPr kumimoji="0" lang="en-US" altLang="ko-KR" sz="4000" b="1" dirty="0">
              <a:solidFill>
                <a:prstClr val="black"/>
              </a:solidFill>
              <a:latin typeface="Gill Sans MT" pitchFamily="34" charset="0"/>
              <a:ea typeface="맑은 고딕" pitchFamily="50" charset="-127"/>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504" y="84893"/>
            <a:ext cx="9145016" cy="553998"/>
          </a:xfrm>
          <a:prstGeom prst="rect">
            <a:avLst/>
          </a:prstGeom>
          <a:noFill/>
        </p:spPr>
        <p:txBody>
          <a:bodyPr wrap="square" rtlCol="0">
            <a:spAutoFit/>
          </a:bodyPr>
          <a:lstStyle/>
          <a:p>
            <a:r>
              <a:rPr lang="en-US" altLang="ko-KR" sz="3000" dirty="0" smtClean="0">
                <a:latin typeface="Franklin Gothic Demi Cond" panose="020B0706030402020204" pitchFamily="34" charset="0"/>
              </a:rPr>
              <a:t>GCM simulation with cloud microphysics (50km, </a:t>
            </a:r>
            <a:r>
              <a:rPr lang="ko-KR" altLang="en-US" sz="3000" dirty="0" smtClean="0">
                <a:latin typeface="Franklin Gothic Demi Cond" panose="020B0706030402020204" pitchFamily="34" charset="0"/>
              </a:rPr>
              <a:t>수정필요</a:t>
            </a:r>
            <a:r>
              <a:rPr lang="en-US" altLang="ko-KR" sz="3000" dirty="0" smtClean="0">
                <a:latin typeface="Franklin Gothic Demi Cond" panose="020B0706030402020204" pitchFamily="34" charset="0"/>
              </a:rPr>
              <a:t>)</a:t>
            </a:r>
            <a:endParaRPr lang="ko-KR" altLang="en-US" sz="3000" dirty="0">
              <a:latin typeface="Franklin Gothic Demi Cond" panose="020B0706030402020204" pitchFamily="34" charset="0"/>
            </a:endParaRPr>
          </a:p>
        </p:txBody>
      </p:sp>
      <p:sp>
        <p:nvSpPr>
          <p:cNvPr id="7" name="TextBox 6"/>
          <p:cNvSpPr txBox="1"/>
          <p:nvPr/>
        </p:nvSpPr>
        <p:spPr>
          <a:xfrm>
            <a:off x="251520" y="620688"/>
            <a:ext cx="3312368" cy="369332"/>
          </a:xfrm>
          <a:prstGeom prst="rect">
            <a:avLst/>
          </a:prstGeom>
          <a:noFill/>
        </p:spPr>
        <p:txBody>
          <a:bodyPr wrap="square" rtlCol="0">
            <a:spAutoFit/>
          </a:bodyPr>
          <a:lstStyle/>
          <a:p>
            <a:pPr marL="285750" indent="-285750">
              <a:buFont typeface="Wingdings" panose="05000000000000000000" pitchFamily="2" charset="2"/>
              <a:buChar char="v"/>
            </a:pPr>
            <a:r>
              <a:rPr lang="en-US" altLang="ko-KR" b="1" dirty="0" smtClean="0">
                <a:solidFill>
                  <a:schemeClr val="accent6">
                    <a:lumMod val="50000"/>
                  </a:schemeClr>
                </a:solidFill>
                <a:latin typeface="Times New Roman" panose="02020603050405020304" pitchFamily="18" charset="0"/>
                <a:cs typeface="Times New Roman" panose="02020603050405020304" pitchFamily="18" charset="0"/>
              </a:rPr>
              <a:t>Annual mean  precipitation</a:t>
            </a:r>
          </a:p>
        </p:txBody>
      </p:sp>
      <p:sp>
        <p:nvSpPr>
          <p:cNvPr id="24" name="Text Box 13"/>
          <p:cNvSpPr txBox="1">
            <a:spLocks noChangeArrowheads="1"/>
          </p:cNvSpPr>
          <p:nvPr/>
        </p:nvSpPr>
        <p:spPr bwMode="auto">
          <a:xfrm>
            <a:off x="872125" y="2840868"/>
            <a:ext cx="2979277" cy="338554"/>
          </a:xfrm>
          <a:prstGeom prst="rect">
            <a:avLst/>
          </a:prstGeom>
          <a:solidFill>
            <a:schemeClr val="bg1"/>
          </a:solidFill>
          <a:ln w="9525">
            <a:noFill/>
            <a:miter lim="800000"/>
            <a:headEnd/>
            <a:tailEnd/>
          </a:ln>
        </p:spPr>
        <p:txBody>
          <a:bodyPr wrap="none">
            <a:spAutoFit/>
          </a:bodyPr>
          <a:lstStyle/>
          <a:p>
            <a:r>
              <a:rPr kumimoji="0" lang="en-US" altLang="ko-KR" sz="1600" b="1" dirty="0" smtClean="0">
                <a:latin typeface="맑은 고딕" pitchFamily="50" charset="-127"/>
                <a:ea typeface="맑은 고딕" pitchFamily="50" charset="-127"/>
              </a:rPr>
              <a:t>GCM with parameterizations</a:t>
            </a:r>
            <a:endParaRPr kumimoji="0" lang="en-US" altLang="ko-KR" sz="1600" b="1" dirty="0">
              <a:latin typeface="맑은 고딕" pitchFamily="50" charset="-127"/>
              <a:ea typeface="맑은 고딕" pitchFamily="50" charset="-127"/>
            </a:endParaRPr>
          </a:p>
        </p:txBody>
      </p:sp>
      <p:sp>
        <p:nvSpPr>
          <p:cNvPr id="25" name="Text Box 13"/>
          <p:cNvSpPr txBox="1">
            <a:spLocks noChangeArrowheads="1"/>
          </p:cNvSpPr>
          <p:nvPr/>
        </p:nvSpPr>
        <p:spPr bwMode="auto">
          <a:xfrm>
            <a:off x="892779" y="4748104"/>
            <a:ext cx="2487156" cy="338554"/>
          </a:xfrm>
          <a:prstGeom prst="rect">
            <a:avLst/>
          </a:prstGeom>
          <a:solidFill>
            <a:schemeClr val="bg1"/>
          </a:solidFill>
          <a:ln w="9525">
            <a:noFill/>
            <a:miter lim="800000"/>
            <a:headEnd/>
            <a:tailEnd/>
          </a:ln>
        </p:spPr>
        <p:txBody>
          <a:bodyPr wrap="none">
            <a:spAutoFit/>
          </a:bodyPr>
          <a:lstStyle/>
          <a:p>
            <a:r>
              <a:rPr kumimoji="0" lang="en-US" altLang="ko-KR" sz="1600" b="1" dirty="0" smtClean="0">
                <a:latin typeface="맑은 고딕" pitchFamily="50" charset="-127"/>
                <a:ea typeface="맑은 고딕" pitchFamily="50" charset="-127"/>
              </a:rPr>
              <a:t>GCM with microphysics</a:t>
            </a:r>
            <a:endParaRPr kumimoji="0" lang="en-US" altLang="ko-KR" sz="1600" b="1" dirty="0">
              <a:latin typeface="맑은 고딕" pitchFamily="50" charset="-127"/>
              <a:ea typeface="맑은 고딕" pitchFamily="50" charset="-127"/>
            </a:endParaRPr>
          </a:p>
        </p:txBody>
      </p:sp>
      <p:sp>
        <p:nvSpPr>
          <p:cNvPr id="26" name="Text Box 13"/>
          <p:cNvSpPr txBox="1">
            <a:spLocks noChangeArrowheads="1"/>
          </p:cNvSpPr>
          <p:nvPr/>
        </p:nvSpPr>
        <p:spPr bwMode="auto">
          <a:xfrm>
            <a:off x="892779" y="980728"/>
            <a:ext cx="833883" cy="338554"/>
          </a:xfrm>
          <a:prstGeom prst="rect">
            <a:avLst/>
          </a:prstGeom>
          <a:solidFill>
            <a:schemeClr val="bg1"/>
          </a:solidFill>
          <a:ln w="9525">
            <a:noFill/>
            <a:miter lim="800000"/>
            <a:headEnd/>
            <a:tailEnd/>
          </a:ln>
        </p:spPr>
        <p:txBody>
          <a:bodyPr wrap="none">
            <a:spAutoFit/>
          </a:bodyPr>
          <a:lstStyle/>
          <a:p>
            <a:r>
              <a:rPr kumimoji="0" lang="en-US" altLang="ko-KR" sz="1600" b="1" dirty="0" smtClean="0">
                <a:latin typeface="맑은 고딕" pitchFamily="50" charset="-127"/>
                <a:ea typeface="맑은 고딕" pitchFamily="50" charset="-127"/>
              </a:rPr>
              <a:t>TRMM</a:t>
            </a:r>
            <a:endParaRPr kumimoji="0" lang="en-US" altLang="ko-KR" sz="1600" b="1" dirty="0">
              <a:latin typeface="맑은 고딕" pitchFamily="50" charset="-127"/>
              <a:ea typeface="맑은 고딕" pitchFamily="50" charset="-127"/>
            </a:endParaRPr>
          </a:p>
        </p:txBody>
      </p:sp>
      <p:sp>
        <p:nvSpPr>
          <p:cNvPr id="20" name="TextBox 1"/>
          <p:cNvSpPr txBox="1">
            <a:spLocks noChangeArrowheads="1"/>
          </p:cNvSpPr>
          <p:nvPr/>
        </p:nvSpPr>
        <p:spPr bwMode="auto">
          <a:xfrm>
            <a:off x="4741234" y="642900"/>
            <a:ext cx="4005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285750" indent="-285750" eaLnBrk="1" latinLnBrk="1" hangingPunct="1">
              <a:buFont typeface="Wingdings" pitchFamily="2" charset="2"/>
              <a:buChar char="v"/>
              <a:defRPr/>
            </a:pPr>
            <a:r>
              <a:rPr lang="en-US" altLang="ko-KR" b="1" dirty="0" smtClean="0">
                <a:solidFill>
                  <a:schemeClr val="accent2">
                    <a:lumMod val="75000"/>
                  </a:schemeClr>
                </a:solidFill>
                <a:latin typeface="Times New Roman" panose="02020603050405020304" pitchFamily="18" charset="0"/>
                <a:cs typeface="Times New Roman" panose="02020603050405020304" pitchFamily="18" charset="0"/>
              </a:rPr>
              <a:t>Animation of 3hourly precipitation </a:t>
            </a:r>
          </a:p>
        </p:txBody>
      </p:sp>
      <p:pic>
        <p:nvPicPr>
          <p:cNvPr id="40" name="그림 39"/>
          <p:cNvPicPr/>
          <p:nvPr/>
        </p:nvPicPr>
        <p:blipFill rotWithShape="1">
          <a:blip r:embed="rId2">
            <a:extLst>
              <a:ext uri="{28A0092B-C50C-407E-A947-70E740481C1C}">
                <a14:useLocalDpi xmlns:a14="http://schemas.microsoft.com/office/drawing/2010/main" val="0"/>
              </a:ext>
            </a:extLst>
          </a:blip>
          <a:srcRect t="7916" r="1131" b="53825"/>
          <a:stretch/>
        </p:blipFill>
        <p:spPr>
          <a:xfrm>
            <a:off x="64595" y="5190799"/>
            <a:ext cx="4284236" cy="1440160"/>
          </a:xfrm>
          <a:prstGeom prst="rect">
            <a:avLst/>
          </a:prstGeom>
        </p:spPr>
      </p:pic>
      <p:pic>
        <p:nvPicPr>
          <p:cNvPr id="41" name="그림 40"/>
          <p:cNvPicPr>
            <a:picLocks noChangeAspect="1"/>
          </p:cNvPicPr>
          <p:nvPr/>
        </p:nvPicPr>
        <p:blipFill rotWithShape="1">
          <a:blip r:embed="rId3" cstate="print">
            <a:extLst>
              <a:ext uri="{28A0092B-C50C-407E-A947-70E740481C1C}">
                <a14:useLocalDpi xmlns:a14="http://schemas.microsoft.com/office/drawing/2010/main" val="0"/>
              </a:ext>
            </a:extLst>
          </a:blip>
          <a:srcRect t="72050" b="4914"/>
          <a:stretch/>
        </p:blipFill>
        <p:spPr>
          <a:xfrm>
            <a:off x="64595" y="1345147"/>
            <a:ext cx="4284236" cy="1391490"/>
          </a:xfrm>
          <a:prstGeom prst="rect">
            <a:avLst/>
          </a:prstGeom>
        </p:spPr>
      </p:pic>
      <p:pic>
        <p:nvPicPr>
          <p:cNvPr id="42" name="그림 41"/>
          <p:cNvPicPr>
            <a:picLocks noChangeAspect="1"/>
          </p:cNvPicPr>
          <p:nvPr/>
        </p:nvPicPr>
        <p:blipFill rotWithShape="1">
          <a:blip r:embed="rId4" cstate="print">
            <a:extLst>
              <a:ext uri="{28A0092B-C50C-407E-A947-70E740481C1C}">
                <a14:useLocalDpi xmlns:a14="http://schemas.microsoft.com/office/drawing/2010/main" val="0"/>
              </a:ext>
            </a:extLst>
          </a:blip>
          <a:srcRect t="71181" b="4869"/>
          <a:stretch/>
        </p:blipFill>
        <p:spPr>
          <a:xfrm>
            <a:off x="64595" y="3191066"/>
            <a:ext cx="4284236" cy="1508480"/>
          </a:xfrm>
          <a:prstGeom prst="rect">
            <a:avLst/>
          </a:prstGeom>
        </p:spPr>
      </p:pic>
      <p:grpSp>
        <p:nvGrpSpPr>
          <p:cNvPr id="47" name="그룹 46"/>
          <p:cNvGrpSpPr/>
          <p:nvPr/>
        </p:nvGrpSpPr>
        <p:grpSpPr>
          <a:xfrm>
            <a:off x="4718649" y="993607"/>
            <a:ext cx="4320000" cy="7189535"/>
            <a:chOff x="4788024" y="1002214"/>
            <a:chExt cx="4320000" cy="7189535"/>
          </a:xfrm>
        </p:grpSpPr>
        <p:pic>
          <p:nvPicPr>
            <p:cNvPr id="48" name="그림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024" y="1064572"/>
              <a:ext cx="4320000" cy="3240000"/>
            </a:xfrm>
            <a:prstGeom prst="rect">
              <a:avLst/>
            </a:prstGeom>
          </p:spPr>
        </p:pic>
        <p:pic>
          <p:nvPicPr>
            <p:cNvPr id="49" name="그림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8024" y="3002578"/>
              <a:ext cx="4320000" cy="3240000"/>
            </a:xfrm>
            <a:prstGeom prst="rect">
              <a:avLst/>
            </a:prstGeom>
          </p:spPr>
        </p:pic>
        <p:pic>
          <p:nvPicPr>
            <p:cNvPr id="50" name="그림 4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8024" y="4951749"/>
              <a:ext cx="4320000" cy="3240000"/>
            </a:xfrm>
            <a:prstGeom prst="rect">
              <a:avLst/>
            </a:prstGeom>
          </p:spPr>
        </p:pic>
        <p:grpSp>
          <p:nvGrpSpPr>
            <p:cNvPr id="51" name="그룹 50"/>
            <p:cNvGrpSpPr/>
            <p:nvPr/>
          </p:nvGrpSpPr>
          <p:grpSpPr>
            <a:xfrm>
              <a:off x="4940382" y="1002214"/>
              <a:ext cx="3787775" cy="4101115"/>
              <a:chOff x="323528" y="1275917"/>
              <a:chExt cx="3787775" cy="4101115"/>
            </a:xfrm>
          </p:grpSpPr>
          <p:sp>
            <p:nvSpPr>
              <p:cNvPr id="52" name="Text Box 6"/>
              <p:cNvSpPr txBox="1">
                <a:spLocks noChangeArrowheads="1"/>
              </p:cNvSpPr>
              <p:nvPr/>
            </p:nvSpPr>
            <p:spPr bwMode="auto">
              <a:xfrm>
                <a:off x="1078756" y="1275917"/>
                <a:ext cx="2197100" cy="338554"/>
              </a:xfrm>
              <a:prstGeom prst="rect">
                <a:avLst/>
              </a:prstGeom>
              <a:solidFill>
                <a:schemeClr val="bg1"/>
              </a:solidFill>
              <a:ln>
                <a:noFill/>
              </a:ln>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lgn="ctr" eaLnBrk="1" hangingPunct="1">
                  <a:spcBef>
                    <a:spcPct val="0"/>
                  </a:spcBef>
                  <a:buFontTx/>
                  <a:buNone/>
                </a:pPr>
                <a:r>
                  <a:rPr kumimoji="0" lang="en-US" altLang="ko-KR" sz="1600" b="1" dirty="0" smtClean="0">
                    <a:solidFill>
                      <a:srgbClr val="000000"/>
                    </a:solidFill>
                  </a:rPr>
                  <a:t>TRMM</a:t>
                </a:r>
                <a:endParaRPr kumimoji="0" lang="en-US" altLang="ko-KR" sz="1000" b="1" dirty="0">
                  <a:solidFill>
                    <a:srgbClr val="000000"/>
                  </a:solidFill>
                </a:endParaRPr>
              </a:p>
            </p:txBody>
          </p:sp>
          <p:sp>
            <p:nvSpPr>
              <p:cNvPr id="53" name="Text Box 7"/>
              <p:cNvSpPr txBox="1">
                <a:spLocks noChangeArrowheads="1"/>
              </p:cNvSpPr>
              <p:nvPr/>
            </p:nvSpPr>
            <p:spPr bwMode="auto">
              <a:xfrm>
                <a:off x="323528" y="5038894"/>
                <a:ext cx="3671887" cy="338138"/>
              </a:xfrm>
              <a:prstGeom prst="rect">
                <a:avLst/>
              </a:prstGeom>
              <a:solidFill>
                <a:schemeClr val="bg1"/>
              </a:solidFill>
              <a:ln w="9525">
                <a:noFill/>
                <a:miter lim="800000"/>
                <a:headEnd/>
                <a:tailEnd/>
              </a:ln>
            </p:spPr>
            <p:txBody>
              <a:bodyPr>
                <a:spAutoFit/>
              </a:bodyPr>
              <a:lstStyle/>
              <a:p>
                <a:pPr algn="ctr" eaLnBrk="1" latinLnBrk="1" hangingPunct="1">
                  <a:defRPr/>
                </a:pPr>
                <a:r>
                  <a:rPr lang="en-US" altLang="ko-KR" sz="1600" b="1" dirty="0" smtClean="0">
                    <a:latin typeface="+mj-ea"/>
                    <a:ea typeface="+mj-ea"/>
                  </a:rPr>
                  <a:t>GCM with microphysics</a:t>
                </a:r>
                <a:endParaRPr lang="en-US" altLang="ko-KR" sz="1600" b="1" dirty="0">
                  <a:latin typeface="+mj-ea"/>
                  <a:ea typeface="+mj-ea"/>
                </a:endParaRPr>
              </a:p>
            </p:txBody>
          </p:sp>
          <p:sp>
            <p:nvSpPr>
              <p:cNvPr id="54" name="Text Box 7"/>
              <p:cNvSpPr txBox="1">
                <a:spLocks noChangeArrowheads="1"/>
              </p:cNvSpPr>
              <p:nvPr/>
            </p:nvSpPr>
            <p:spPr bwMode="auto">
              <a:xfrm>
                <a:off x="323528" y="3144784"/>
                <a:ext cx="3787775" cy="338554"/>
              </a:xfrm>
              <a:prstGeom prst="rect">
                <a:avLst/>
              </a:prstGeom>
              <a:solidFill>
                <a:schemeClr val="bg1"/>
              </a:solidFill>
              <a:ln w="9525">
                <a:noFill/>
                <a:miter lim="800000"/>
                <a:headEnd/>
                <a:tailEnd/>
              </a:ln>
            </p:spPr>
            <p:txBody>
              <a:bodyPr wrap="square">
                <a:spAutoFit/>
              </a:bodyPr>
              <a:lstStyle/>
              <a:p>
                <a:pPr algn="ctr" eaLnBrk="1" latinLnBrk="1" hangingPunct="1">
                  <a:defRPr/>
                </a:pPr>
                <a:r>
                  <a:rPr lang="en-US" altLang="ko-KR" sz="1600" b="1" dirty="0" smtClean="0">
                    <a:latin typeface="+mj-ea"/>
                    <a:ea typeface="+mj-ea"/>
                  </a:rPr>
                  <a:t>GCM with parameterization</a:t>
                </a:r>
              </a:p>
            </p:txBody>
          </p:sp>
        </p:grpSp>
      </p:grpSp>
    </p:spTree>
    <p:extLst>
      <p:ext uri="{BB962C8B-B14F-4D97-AF65-F5344CB8AC3E}">
        <p14:creationId xmlns:p14="http://schemas.microsoft.com/office/powerpoint/2010/main" val="13846548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44624"/>
            <a:ext cx="9145016" cy="553998"/>
          </a:xfrm>
          <a:prstGeom prst="rect">
            <a:avLst/>
          </a:prstGeom>
          <a:noFill/>
        </p:spPr>
        <p:txBody>
          <a:bodyPr wrap="square" rtlCol="0">
            <a:spAutoFit/>
          </a:bodyPr>
          <a:lstStyle/>
          <a:p>
            <a:r>
              <a:rPr lang="en-US" altLang="ko-KR" sz="3000" dirty="0" smtClean="0">
                <a:latin typeface="Franklin Gothic Demi Cond" panose="020B0706030402020204" pitchFamily="34" charset="0"/>
              </a:rPr>
              <a:t>Modification of cloud microphysics</a:t>
            </a:r>
            <a:endParaRPr lang="ko-KR" altLang="en-US" sz="3000" dirty="0">
              <a:latin typeface="Franklin Gothic Demi Cond" panose="020B0706030402020204" pitchFamily="34" charset="0"/>
            </a:endParaRPr>
          </a:p>
        </p:txBody>
      </p:sp>
      <p:sp>
        <p:nvSpPr>
          <p:cNvPr id="3" name="TextBox 2"/>
          <p:cNvSpPr txBox="1"/>
          <p:nvPr/>
        </p:nvSpPr>
        <p:spPr>
          <a:xfrm>
            <a:off x="272982" y="547807"/>
            <a:ext cx="8871018" cy="1892826"/>
          </a:xfrm>
          <a:prstGeom prst="rect">
            <a:avLst/>
          </a:prstGeom>
          <a:noFill/>
        </p:spPr>
        <p:txBody>
          <a:bodyPr wrap="square" rtlCol="0">
            <a:spAutoFit/>
          </a:bodyPr>
          <a:lstStyle/>
          <a:p>
            <a:pPr marL="342900" indent="-342900">
              <a:lnSpc>
                <a:spcPct val="150000"/>
              </a:lnSpc>
              <a:buAutoNum type="arabicPeriod"/>
            </a:pPr>
            <a:r>
              <a:rPr lang="en-US" altLang="ko-KR" b="1" dirty="0" smtClean="0">
                <a:solidFill>
                  <a:schemeClr val="accent6">
                    <a:lumMod val="75000"/>
                  </a:schemeClr>
                </a:solidFill>
                <a:latin typeface="+mn-ea"/>
                <a:ea typeface="+mn-ea"/>
                <a:cs typeface="Times New Roman" panose="02020603050405020304" pitchFamily="18" charset="0"/>
              </a:rPr>
              <a:t>Less condensation due to relatively coarse horizontal resolution (50km)</a:t>
            </a:r>
          </a:p>
          <a:p>
            <a:r>
              <a:rPr lang="en-US" altLang="ko-KR" b="1" dirty="0" smtClean="0">
                <a:latin typeface="Times New Roman" panose="02020603050405020304" pitchFamily="18" charset="0"/>
                <a:cs typeface="Times New Roman" panose="02020603050405020304" pitchFamily="18" charset="0"/>
              </a:rPr>
              <a:t>       </a:t>
            </a:r>
            <a:r>
              <a:rPr lang="en-US" altLang="ko-KR" sz="1600" b="1" dirty="0" smtClean="0">
                <a:latin typeface="Palatino Linotype" panose="02040502050505030304" pitchFamily="18" charset="0"/>
                <a:cs typeface="Times New Roman" panose="02020603050405020304" pitchFamily="18" charset="0"/>
              </a:rPr>
              <a:t>=&gt; Modification of condensation process by using the parameterization used </a:t>
            </a:r>
          </a:p>
          <a:p>
            <a:r>
              <a:rPr lang="en-US" altLang="ko-KR" sz="1600" b="1" dirty="0">
                <a:latin typeface="Palatino Linotype" panose="02040502050505030304" pitchFamily="18" charset="0"/>
                <a:cs typeface="Times New Roman" panose="02020603050405020304" pitchFamily="18" charset="0"/>
              </a:rPr>
              <a:t> </a:t>
            </a:r>
            <a:r>
              <a:rPr lang="en-US" altLang="ko-KR" sz="1600" b="1" dirty="0" smtClean="0">
                <a:latin typeface="Palatino Linotype" panose="02040502050505030304" pitchFamily="18" charset="0"/>
                <a:cs typeface="Times New Roman" panose="02020603050405020304" pitchFamily="18" charset="0"/>
              </a:rPr>
              <a:t>            in the large-scale condensation scheme </a:t>
            </a:r>
            <a:r>
              <a:rPr lang="en-US" altLang="ko-KR" sz="1400" b="1" dirty="0" smtClean="0">
                <a:latin typeface="Palatino Linotype" panose="02040502050505030304" pitchFamily="18" charset="0"/>
                <a:cs typeface="Times New Roman" panose="02020603050405020304" pitchFamily="18" charset="0"/>
              </a:rPr>
              <a:t>(</a:t>
            </a:r>
            <a:r>
              <a:rPr lang="en-US" altLang="ko-KR" sz="1400" dirty="0" smtClean="0">
                <a:latin typeface="Palatino Linotype" panose="02040502050505030304" pitchFamily="18" charset="0"/>
              </a:rPr>
              <a:t>Le </a:t>
            </a:r>
            <a:r>
              <a:rPr lang="en-US" altLang="ko-KR" sz="1400" dirty="0" err="1">
                <a:latin typeface="Palatino Linotype" panose="02040502050505030304" pitchFamily="18" charset="0"/>
              </a:rPr>
              <a:t>Treut</a:t>
            </a:r>
            <a:r>
              <a:rPr lang="en-US" altLang="ko-KR" sz="1400" dirty="0">
                <a:latin typeface="Palatino Linotype" panose="02040502050505030304" pitchFamily="18" charset="0"/>
              </a:rPr>
              <a:t> and Li </a:t>
            </a:r>
            <a:r>
              <a:rPr lang="en-US" altLang="ko-KR" sz="1400" dirty="0" smtClean="0">
                <a:latin typeface="Palatino Linotype" panose="02040502050505030304" pitchFamily="18" charset="0"/>
              </a:rPr>
              <a:t>1991) </a:t>
            </a:r>
            <a:endParaRPr lang="en-US" altLang="ko-KR" sz="1400" b="1" dirty="0" smtClean="0">
              <a:latin typeface="Palatino Linotype" panose="02040502050505030304" pitchFamily="18" charset="0"/>
              <a:cs typeface="Times New Roman" panose="02020603050405020304" pitchFamily="18" charset="0"/>
            </a:endParaRPr>
          </a:p>
          <a:p>
            <a:pPr>
              <a:lnSpc>
                <a:spcPct val="150000"/>
              </a:lnSpc>
            </a:pPr>
            <a:r>
              <a:rPr lang="en-US" altLang="ko-KR" sz="1600" b="1" dirty="0" smtClean="0">
                <a:solidFill>
                  <a:schemeClr val="accent6">
                    <a:lumMod val="75000"/>
                  </a:schemeClr>
                </a:solidFill>
                <a:latin typeface="Palatino Linotype" panose="02040502050505030304" pitchFamily="18" charset="0"/>
                <a:ea typeface="+mj-ea"/>
                <a:cs typeface="Times New Roman" panose="02020603050405020304" pitchFamily="18" charset="0"/>
              </a:rPr>
              <a:t>2.   </a:t>
            </a:r>
            <a:r>
              <a:rPr lang="en-US" altLang="ko-KR" b="1" dirty="0" smtClean="0">
                <a:solidFill>
                  <a:schemeClr val="accent6">
                    <a:lumMod val="75000"/>
                  </a:schemeClr>
                </a:solidFill>
                <a:latin typeface="+mj-ea"/>
                <a:ea typeface="+mj-ea"/>
                <a:cs typeface="Times New Roman" panose="02020603050405020304" pitchFamily="18" charset="0"/>
              </a:rPr>
              <a:t>Insufficient accretion due to weak vertical motion</a:t>
            </a:r>
          </a:p>
          <a:p>
            <a:pPr>
              <a:lnSpc>
                <a:spcPct val="150000"/>
              </a:lnSpc>
            </a:pPr>
            <a:r>
              <a:rPr lang="en-US" altLang="ko-KR" b="1" dirty="0" smtClean="0">
                <a:latin typeface="Palatino Linotype" panose="02040502050505030304" pitchFamily="18" charset="0"/>
                <a:cs typeface="Times New Roman" panose="02020603050405020304" pitchFamily="18" charset="0"/>
              </a:rPr>
              <a:t>       </a:t>
            </a:r>
            <a:r>
              <a:rPr lang="en-US" altLang="ko-KR" sz="1600" b="1" dirty="0" smtClean="0">
                <a:latin typeface="Palatino Linotype" panose="02040502050505030304" pitchFamily="18" charset="0"/>
                <a:cs typeface="Times New Roman" panose="02020603050405020304" pitchFamily="18" charset="0"/>
              </a:rPr>
              <a:t>=&gt; Decrease of the terminal velocity of cloud hydrometers </a:t>
            </a:r>
            <a:r>
              <a:rPr lang="en-US" altLang="ko-KR" sz="1400" dirty="0" smtClean="0">
                <a:latin typeface="Palatino Linotype" panose="02040502050505030304" pitchFamily="18" charset="0"/>
                <a:cs typeface="Times New Roman" panose="02020603050405020304" pitchFamily="18" charset="0"/>
              </a:rPr>
              <a:t>(Satoh and Matsuda 2009)</a:t>
            </a:r>
          </a:p>
        </p:txBody>
      </p:sp>
      <p:grpSp>
        <p:nvGrpSpPr>
          <p:cNvPr id="10" name="그룹 9"/>
          <p:cNvGrpSpPr/>
          <p:nvPr/>
        </p:nvGrpSpPr>
        <p:grpSpPr>
          <a:xfrm>
            <a:off x="4877058" y="2708920"/>
            <a:ext cx="4015422" cy="2251993"/>
            <a:chOff x="1874694" y="2905199"/>
            <a:chExt cx="4015422" cy="2251993"/>
          </a:xfrm>
        </p:grpSpPr>
        <p:sp>
          <p:nvSpPr>
            <p:cNvPr id="6" name="Text Box 13"/>
            <p:cNvSpPr txBox="1">
              <a:spLocks noChangeArrowheads="1"/>
            </p:cNvSpPr>
            <p:nvPr/>
          </p:nvSpPr>
          <p:spPr bwMode="auto">
            <a:xfrm>
              <a:off x="1874694" y="2905199"/>
              <a:ext cx="3921442" cy="307777"/>
            </a:xfrm>
            <a:prstGeom prst="rect">
              <a:avLst/>
            </a:prstGeom>
            <a:solidFill>
              <a:schemeClr val="bg1"/>
            </a:solidFill>
            <a:ln w="9525">
              <a:noFill/>
              <a:miter lim="800000"/>
              <a:headEnd/>
              <a:tailEnd/>
            </a:ln>
          </p:spPr>
          <p:txBody>
            <a:bodyPr wrap="square">
              <a:spAutoFit/>
            </a:bodyPr>
            <a:lstStyle/>
            <a:p>
              <a:pPr algn="ctr"/>
              <a:r>
                <a:rPr kumimoji="0" lang="en-US" altLang="ko-KR" sz="1400" b="1" dirty="0" smtClean="0">
                  <a:latin typeface="맑은 고딕" pitchFamily="50" charset="-127"/>
                  <a:ea typeface="맑은 고딕" pitchFamily="50" charset="-127"/>
                </a:rPr>
                <a:t>GCM with microphysics</a:t>
              </a:r>
              <a:endParaRPr kumimoji="0" lang="en-US" altLang="ko-KR" sz="1400" b="1" dirty="0">
                <a:latin typeface="맑은 고딕" pitchFamily="50" charset="-127"/>
                <a:ea typeface="맑은 고딕" pitchFamily="50" charset="-127"/>
              </a:endParaRPr>
            </a:p>
          </p:txBody>
        </p:sp>
        <p:sp>
          <p:nvSpPr>
            <p:cNvPr id="9" name="Text Box 13"/>
            <p:cNvSpPr txBox="1">
              <a:spLocks noChangeArrowheads="1"/>
            </p:cNvSpPr>
            <p:nvPr/>
          </p:nvSpPr>
          <p:spPr bwMode="auto">
            <a:xfrm>
              <a:off x="1874694" y="4849415"/>
              <a:ext cx="4015422" cy="307777"/>
            </a:xfrm>
            <a:prstGeom prst="rect">
              <a:avLst/>
            </a:prstGeom>
            <a:solidFill>
              <a:schemeClr val="bg1"/>
            </a:solidFill>
            <a:ln w="9525">
              <a:noFill/>
              <a:miter lim="800000"/>
              <a:headEnd/>
              <a:tailEnd/>
            </a:ln>
          </p:spPr>
          <p:txBody>
            <a:bodyPr wrap="square">
              <a:spAutoFit/>
            </a:bodyPr>
            <a:lstStyle/>
            <a:p>
              <a:pPr algn="ctr"/>
              <a:r>
                <a:rPr kumimoji="0" lang="en-US" altLang="ko-KR" sz="1400" b="1" dirty="0" smtClean="0">
                  <a:latin typeface="맑은 고딕" pitchFamily="50" charset="-127"/>
                  <a:ea typeface="맑은 고딕" pitchFamily="50" charset="-127"/>
                </a:rPr>
                <a:t>GCM with Modified microphysics</a:t>
              </a:r>
              <a:endParaRPr kumimoji="0" lang="en-US" altLang="ko-KR" sz="1400" b="1" dirty="0">
                <a:latin typeface="맑은 고딕" pitchFamily="50" charset="-127"/>
                <a:ea typeface="맑은 고딕" pitchFamily="50" charset="-127"/>
              </a:endParaRPr>
            </a:p>
          </p:txBody>
        </p:sp>
      </p:grpSp>
      <p:sp>
        <p:nvSpPr>
          <p:cNvPr id="15" name="Text Box 13"/>
          <p:cNvSpPr txBox="1">
            <a:spLocks noChangeArrowheads="1"/>
          </p:cNvSpPr>
          <p:nvPr/>
        </p:nvSpPr>
        <p:spPr bwMode="auto">
          <a:xfrm>
            <a:off x="1920608" y="3611095"/>
            <a:ext cx="752129" cy="307777"/>
          </a:xfrm>
          <a:prstGeom prst="rect">
            <a:avLst/>
          </a:prstGeom>
          <a:solidFill>
            <a:schemeClr val="bg1"/>
          </a:solidFill>
          <a:ln w="9525">
            <a:noFill/>
            <a:miter lim="800000"/>
            <a:headEnd/>
            <a:tailEnd/>
          </a:ln>
        </p:spPr>
        <p:txBody>
          <a:bodyPr wrap="none">
            <a:spAutoFit/>
          </a:bodyPr>
          <a:lstStyle/>
          <a:p>
            <a:r>
              <a:rPr kumimoji="0" lang="en-US" altLang="ko-KR" sz="1400" b="1" dirty="0" smtClean="0">
                <a:latin typeface="맑은 고딕" pitchFamily="50" charset="-127"/>
                <a:ea typeface="맑은 고딕" pitchFamily="50" charset="-127"/>
              </a:rPr>
              <a:t>TRMM</a:t>
            </a:r>
            <a:endParaRPr kumimoji="0" lang="en-US" altLang="ko-KR" sz="1400" b="1" dirty="0">
              <a:latin typeface="맑은 고딕" pitchFamily="50" charset="-127"/>
              <a:ea typeface="맑은 고딕" pitchFamily="50" charset="-127"/>
            </a:endParaRPr>
          </a:p>
        </p:txBody>
      </p:sp>
      <p:pic>
        <p:nvPicPr>
          <p:cNvPr id="12" name="그림 11"/>
          <p:cNvPicPr>
            <a:picLocks noChangeAspect="1"/>
          </p:cNvPicPr>
          <p:nvPr/>
        </p:nvPicPr>
        <p:blipFill rotWithShape="1">
          <a:blip r:embed="rId2" cstate="print">
            <a:extLst>
              <a:ext uri="{28A0092B-C50C-407E-A947-70E740481C1C}">
                <a14:useLocalDpi xmlns:a14="http://schemas.microsoft.com/office/drawing/2010/main" val="0"/>
              </a:ext>
            </a:extLst>
          </a:blip>
          <a:srcRect t="72050" b="4914"/>
          <a:stretch/>
        </p:blipFill>
        <p:spPr>
          <a:xfrm>
            <a:off x="208440" y="4072840"/>
            <a:ext cx="4176464" cy="1468367"/>
          </a:xfrm>
          <a:prstGeom prst="rect">
            <a:avLst/>
          </a:prstGeom>
        </p:spPr>
      </p:pic>
      <p:pic>
        <p:nvPicPr>
          <p:cNvPr id="16" name="그림 15"/>
          <p:cNvPicPr/>
          <p:nvPr/>
        </p:nvPicPr>
        <p:blipFill rotWithShape="1">
          <a:blip r:embed="rId3">
            <a:extLst>
              <a:ext uri="{28A0092B-C50C-407E-A947-70E740481C1C}">
                <a14:useLocalDpi xmlns:a14="http://schemas.microsoft.com/office/drawing/2010/main" val="0"/>
              </a:ext>
            </a:extLst>
          </a:blip>
          <a:srcRect t="7916" b="53825"/>
          <a:stretch/>
        </p:blipFill>
        <p:spPr>
          <a:xfrm>
            <a:off x="4644583" y="3044903"/>
            <a:ext cx="4319905" cy="1440160"/>
          </a:xfrm>
          <a:prstGeom prst="rect">
            <a:avLst/>
          </a:prstGeom>
        </p:spPr>
      </p:pic>
      <p:pic>
        <p:nvPicPr>
          <p:cNvPr id="5" name="그림 4"/>
          <p:cNvPicPr>
            <a:picLocks noChangeAspect="1"/>
          </p:cNvPicPr>
          <p:nvPr/>
        </p:nvPicPr>
        <p:blipFill rotWithShape="1">
          <a:blip r:embed="rId4" cstate="print">
            <a:extLst>
              <a:ext uri="{28A0092B-C50C-407E-A947-70E740481C1C}">
                <a14:useLocalDpi xmlns:a14="http://schemas.microsoft.com/office/drawing/2010/main" val="0"/>
              </a:ext>
            </a:extLst>
          </a:blip>
          <a:srcRect t="35300" b="34250"/>
          <a:stretch/>
        </p:blipFill>
        <p:spPr>
          <a:xfrm>
            <a:off x="4616207" y="5089332"/>
            <a:ext cx="4276273" cy="1580027"/>
          </a:xfrm>
          <a:prstGeom prst="rect">
            <a:avLst/>
          </a:prstGeom>
        </p:spPr>
      </p:pic>
    </p:spTree>
    <p:extLst>
      <p:ext uri="{BB962C8B-B14F-4D97-AF65-F5344CB8AC3E}">
        <p14:creationId xmlns:p14="http://schemas.microsoft.com/office/powerpoint/2010/main" val="3198006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504" y="84893"/>
            <a:ext cx="9145016" cy="553998"/>
          </a:xfrm>
          <a:prstGeom prst="rect">
            <a:avLst/>
          </a:prstGeom>
          <a:noFill/>
        </p:spPr>
        <p:txBody>
          <a:bodyPr wrap="square" rtlCol="0">
            <a:spAutoFit/>
          </a:bodyPr>
          <a:lstStyle/>
          <a:p>
            <a:r>
              <a:rPr lang="en-US" altLang="ko-KR" sz="3000" dirty="0" smtClean="0">
                <a:latin typeface="Franklin Gothic Demi Cond" panose="020B0706030402020204" pitchFamily="34" charset="0"/>
              </a:rPr>
              <a:t>Biases of vertical structure of cloud water</a:t>
            </a:r>
            <a:endParaRPr lang="ko-KR" altLang="en-US" sz="3000" dirty="0">
              <a:latin typeface="Franklin Gothic Demi Cond" panose="020B0706030402020204" pitchFamily="34" charset="0"/>
            </a:endParaRPr>
          </a:p>
        </p:txBody>
      </p:sp>
      <p:pic>
        <p:nvPicPr>
          <p:cNvPr id="2" name="그림 1"/>
          <p:cNvPicPr>
            <a:picLocks noChangeAspect="1"/>
          </p:cNvPicPr>
          <p:nvPr/>
        </p:nvPicPr>
        <p:blipFill rotWithShape="1">
          <a:blip r:embed="rId2">
            <a:extLst>
              <a:ext uri="{28A0092B-C50C-407E-A947-70E740481C1C}">
                <a14:useLocalDpi xmlns:a14="http://schemas.microsoft.com/office/drawing/2010/main" val="0"/>
              </a:ext>
            </a:extLst>
          </a:blip>
          <a:srcRect t="6455"/>
          <a:stretch/>
        </p:blipFill>
        <p:spPr>
          <a:xfrm>
            <a:off x="1151620" y="1293540"/>
            <a:ext cx="3600000" cy="4427479"/>
          </a:xfrm>
          <a:prstGeom prst="rect">
            <a:avLst/>
          </a:prstGeom>
        </p:spPr>
      </p:pic>
      <p:pic>
        <p:nvPicPr>
          <p:cNvPr id="8" name="그림 7"/>
          <p:cNvPicPr>
            <a:picLocks noChangeAspect="1"/>
          </p:cNvPicPr>
          <p:nvPr/>
        </p:nvPicPr>
        <p:blipFill rotWithShape="1">
          <a:blip r:embed="rId3">
            <a:extLst>
              <a:ext uri="{28A0092B-C50C-407E-A947-70E740481C1C}">
                <a14:useLocalDpi xmlns:a14="http://schemas.microsoft.com/office/drawing/2010/main" val="0"/>
              </a:ext>
            </a:extLst>
          </a:blip>
          <a:srcRect l="-1" t="6295" r="-11134"/>
          <a:stretch/>
        </p:blipFill>
        <p:spPr>
          <a:xfrm>
            <a:off x="1147222" y="1279911"/>
            <a:ext cx="4000842" cy="4434966"/>
          </a:xfrm>
          <a:prstGeom prst="rect">
            <a:avLst/>
          </a:prstGeom>
        </p:spPr>
      </p:pic>
      <p:sp>
        <p:nvSpPr>
          <p:cNvPr id="9" name="타원 8"/>
          <p:cNvSpPr/>
          <p:nvPr/>
        </p:nvSpPr>
        <p:spPr>
          <a:xfrm>
            <a:off x="3581690" y="4437112"/>
            <a:ext cx="1008112" cy="936104"/>
          </a:xfrm>
          <a:prstGeom prst="ellipse">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설명선 2 9"/>
          <p:cNvSpPr/>
          <p:nvPr/>
        </p:nvSpPr>
        <p:spPr>
          <a:xfrm>
            <a:off x="5004048" y="5920278"/>
            <a:ext cx="2448272" cy="648072"/>
          </a:xfrm>
          <a:prstGeom prst="borderCallout2">
            <a:avLst>
              <a:gd name="adj1" fmla="val 18750"/>
              <a:gd name="adj2" fmla="val -8333"/>
              <a:gd name="adj3" fmla="val 18750"/>
              <a:gd name="adj4" fmla="val -16667"/>
              <a:gd name="adj5" fmla="val -73333"/>
              <a:gd name="adj6" fmla="val -318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rPr>
              <a:t>Too excessive </a:t>
            </a:r>
          </a:p>
          <a:p>
            <a:pPr algn="ctr"/>
            <a:r>
              <a:rPr lang="en-US" altLang="ko-KR" dirty="0" smtClean="0">
                <a:solidFill>
                  <a:schemeClr val="tx1"/>
                </a:solidFill>
              </a:rPr>
              <a:t>cloud water</a:t>
            </a:r>
            <a:endParaRPr lang="ko-KR" altLang="en-US" dirty="0">
              <a:solidFill>
                <a:schemeClr val="tx1"/>
              </a:solidFill>
            </a:endParaRPr>
          </a:p>
        </p:txBody>
      </p:sp>
      <p:sp>
        <p:nvSpPr>
          <p:cNvPr id="11" name="TextBox 10"/>
          <p:cNvSpPr txBox="1"/>
          <p:nvPr/>
        </p:nvSpPr>
        <p:spPr>
          <a:xfrm>
            <a:off x="5004048" y="2561290"/>
            <a:ext cx="4139952" cy="830997"/>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US" altLang="ko-KR" sz="1600" dirty="0" smtClean="0">
                <a:latin typeface="+mj-ea"/>
                <a:ea typeface="+mj-ea"/>
              </a:rPr>
              <a:t>Diffusion type of convective scheme</a:t>
            </a:r>
          </a:p>
          <a:p>
            <a:pPr marL="285750" indent="-285750">
              <a:lnSpc>
                <a:spcPct val="150000"/>
              </a:lnSpc>
              <a:buFont typeface="Wingdings" panose="05000000000000000000" pitchFamily="2" charset="2"/>
              <a:buChar char="v"/>
            </a:pPr>
            <a:endParaRPr lang="ko-KR" altLang="en-US" sz="1600" dirty="0">
              <a:latin typeface="+mj-ea"/>
              <a:ea typeface="+mj-ea"/>
            </a:endParaRPr>
          </a:p>
        </p:txBody>
      </p:sp>
      <p:sp>
        <p:nvSpPr>
          <p:cNvPr id="15" name="TextBox 14"/>
          <p:cNvSpPr txBox="1">
            <a:spLocks noChangeArrowheads="1"/>
          </p:cNvSpPr>
          <p:nvPr/>
        </p:nvSpPr>
        <p:spPr bwMode="auto">
          <a:xfrm>
            <a:off x="4463480" y="2089258"/>
            <a:ext cx="46805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lnSpc>
                <a:spcPct val="90000"/>
              </a:lnSpc>
              <a:spcBef>
                <a:spcPts val="1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3pPr>
            <a:lvl4pPr marL="16002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4pPr>
            <a:lvl5pPr marL="20574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9pPr>
          </a:lstStyle>
          <a:p>
            <a:pPr marL="285750" indent="-285750" algn="ctr" latinLnBrk="0">
              <a:lnSpc>
                <a:spcPct val="100000"/>
              </a:lnSpc>
              <a:spcBef>
                <a:spcPct val="0"/>
              </a:spcBef>
              <a:buFont typeface="Wingdings" panose="05000000000000000000" pitchFamily="2" charset="2"/>
              <a:buChar char="ü"/>
            </a:pPr>
            <a:r>
              <a:rPr lang="en-US" altLang="ko-KR" sz="1800" b="1" dirty="0" smtClean="0">
                <a:solidFill>
                  <a:schemeClr val="accent2">
                    <a:lumMod val="75000"/>
                  </a:schemeClr>
                </a:solidFill>
                <a:latin typeface="Palatino Linotype" panose="02040502050505030304" pitchFamily="18" charset="0"/>
                <a:ea typeface="Microsoft Himalaya" panose="01010100010101010101" pitchFamily="2" charset="0"/>
                <a:cs typeface="Microsoft Himalaya" panose="01010100010101010101" pitchFamily="2" charset="0"/>
              </a:rPr>
              <a:t>Adding vertical mixing</a:t>
            </a:r>
            <a:endParaRPr lang="ko-KR" altLang="en-US" sz="1400" b="1" dirty="0">
              <a:latin typeface="Palatino Linotype" panose="02040502050505030304" pitchFamily="18" charset="0"/>
              <a:cs typeface="Microsoft Himalaya" panose="01010100010101010101" pitchFamily="2" charset="0"/>
            </a:endParaRPr>
          </a:p>
        </p:txBody>
      </p:sp>
    </p:spTree>
    <p:extLst>
      <p:ext uri="{BB962C8B-B14F-4D97-AF65-F5344CB8AC3E}">
        <p14:creationId xmlns:p14="http://schemas.microsoft.com/office/powerpoint/2010/main" val="210417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2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504" y="84893"/>
            <a:ext cx="9145016" cy="553998"/>
          </a:xfrm>
          <a:prstGeom prst="rect">
            <a:avLst/>
          </a:prstGeom>
          <a:noFill/>
        </p:spPr>
        <p:txBody>
          <a:bodyPr wrap="square" rtlCol="0">
            <a:spAutoFit/>
          </a:bodyPr>
          <a:lstStyle/>
          <a:p>
            <a:r>
              <a:rPr lang="en-US" altLang="ko-KR" sz="3000" dirty="0" smtClean="0">
                <a:latin typeface="Franklin Gothic Demi Cond" panose="020B0706030402020204" pitchFamily="34" charset="0"/>
              </a:rPr>
              <a:t>Annual mean precipitation</a:t>
            </a:r>
            <a:endParaRPr lang="ko-KR" altLang="en-US" sz="3000" dirty="0">
              <a:latin typeface="Franklin Gothic Demi Cond" panose="020B0706030402020204" pitchFamily="34" charset="0"/>
            </a:endParaRPr>
          </a:p>
        </p:txBody>
      </p:sp>
      <p:sp>
        <p:nvSpPr>
          <p:cNvPr id="26" name="Text Box 13"/>
          <p:cNvSpPr txBox="1">
            <a:spLocks noChangeArrowheads="1"/>
          </p:cNvSpPr>
          <p:nvPr/>
        </p:nvSpPr>
        <p:spPr bwMode="auto">
          <a:xfrm>
            <a:off x="3936352" y="980728"/>
            <a:ext cx="752129" cy="307777"/>
          </a:xfrm>
          <a:prstGeom prst="rect">
            <a:avLst/>
          </a:prstGeom>
          <a:solidFill>
            <a:schemeClr val="bg1"/>
          </a:solidFill>
          <a:ln w="9525">
            <a:noFill/>
            <a:miter lim="800000"/>
            <a:headEnd/>
            <a:tailEnd/>
          </a:ln>
        </p:spPr>
        <p:txBody>
          <a:bodyPr wrap="none">
            <a:spAutoFit/>
          </a:bodyPr>
          <a:lstStyle/>
          <a:p>
            <a:r>
              <a:rPr kumimoji="0" lang="en-US" altLang="ko-KR" sz="1400" b="1" dirty="0" smtClean="0">
                <a:latin typeface="맑은 고딕" pitchFamily="50" charset="-127"/>
                <a:ea typeface="맑은 고딕" pitchFamily="50" charset="-127"/>
              </a:rPr>
              <a:t>TRMM</a:t>
            </a:r>
            <a:endParaRPr kumimoji="0" lang="en-US" altLang="ko-KR" sz="1400" b="1" dirty="0">
              <a:latin typeface="맑은 고딕" pitchFamily="50" charset="-127"/>
              <a:ea typeface="맑은 고딕" pitchFamily="50" charset="-127"/>
            </a:endParaRPr>
          </a:p>
        </p:txBody>
      </p:sp>
      <p:sp>
        <p:nvSpPr>
          <p:cNvPr id="15" name="Text Box 13"/>
          <p:cNvSpPr txBox="1">
            <a:spLocks noChangeArrowheads="1"/>
          </p:cNvSpPr>
          <p:nvPr/>
        </p:nvSpPr>
        <p:spPr bwMode="auto">
          <a:xfrm>
            <a:off x="3491880" y="2855581"/>
            <a:ext cx="2134623" cy="307777"/>
          </a:xfrm>
          <a:prstGeom prst="rect">
            <a:avLst/>
          </a:prstGeom>
          <a:solidFill>
            <a:schemeClr val="bg1"/>
          </a:solidFill>
          <a:ln w="9525">
            <a:noFill/>
            <a:miter lim="800000"/>
            <a:headEnd/>
            <a:tailEnd/>
          </a:ln>
        </p:spPr>
        <p:txBody>
          <a:bodyPr wrap="none">
            <a:spAutoFit/>
          </a:bodyPr>
          <a:lstStyle/>
          <a:p>
            <a:r>
              <a:rPr kumimoji="0" lang="en-US" altLang="ko-KR" sz="1400" b="1" dirty="0" smtClean="0">
                <a:latin typeface="맑은 고딕" pitchFamily="50" charset="-127"/>
                <a:ea typeface="맑은 고딕" pitchFamily="50" charset="-127"/>
              </a:rPr>
              <a:t>Modified Microphysics</a:t>
            </a:r>
            <a:endParaRPr kumimoji="0" lang="en-US" altLang="ko-KR" sz="1400" b="1" dirty="0">
              <a:latin typeface="맑은 고딕" pitchFamily="50" charset="-127"/>
              <a:ea typeface="맑은 고딕" pitchFamily="50" charset="-127"/>
            </a:endParaRPr>
          </a:p>
        </p:txBody>
      </p:sp>
      <p:sp>
        <p:nvSpPr>
          <p:cNvPr id="16" name="Text Box 13"/>
          <p:cNvSpPr txBox="1">
            <a:spLocks noChangeArrowheads="1"/>
          </p:cNvSpPr>
          <p:nvPr/>
        </p:nvSpPr>
        <p:spPr bwMode="auto">
          <a:xfrm>
            <a:off x="2746288" y="4849415"/>
            <a:ext cx="3317318" cy="307777"/>
          </a:xfrm>
          <a:prstGeom prst="rect">
            <a:avLst/>
          </a:prstGeom>
          <a:solidFill>
            <a:schemeClr val="bg1"/>
          </a:solidFill>
          <a:ln w="9525">
            <a:noFill/>
            <a:miter lim="800000"/>
            <a:headEnd/>
            <a:tailEnd/>
          </a:ln>
        </p:spPr>
        <p:txBody>
          <a:bodyPr wrap="none">
            <a:spAutoFit/>
          </a:bodyPr>
          <a:lstStyle/>
          <a:p>
            <a:r>
              <a:rPr kumimoji="0" lang="en-US" altLang="ko-KR" sz="1400" b="1" dirty="0" smtClean="0">
                <a:latin typeface="맑은 고딕" pitchFamily="50" charset="-127"/>
                <a:ea typeface="맑은 고딕" pitchFamily="50" charset="-127"/>
              </a:rPr>
              <a:t>Modified Microphysics + Convection</a:t>
            </a:r>
            <a:endParaRPr kumimoji="0" lang="en-US" altLang="ko-KR" sz="1400" b="1" dirty="0">
              <a:latin typeface="맑은 고딕" pitchFamily="50" charset="-127"/>
              <a:ea typeface="맑은 고딕" pitchFamily="50" charset="-127"/>
            </a:endParaRPr>
          </a:p>
        </p:txBody>
      </p:sp>
      <p:pic>
        <p:nvPicPr>
          <p:cNvPr id="10" name="그림 9"/>
          <p:cNvPicPr>
            <a:picLocks noChangeAspect="1"/>
          </p:cNvPicPr>
          <p:nvPr/>
        </p:nvPicPr>
        <p:blipFill rotWithShape="1">
          <a:blip r:embed="rId2" cstate="print">
            <a:extLst>
              <a:ext uri="{28A0092B-C50C-407E-A947-70E740481C1C}">
                <a14:useLocalDpi xmlns:a14="http://schemas.microsoft.com/office/drawing/2010/main" val="0"/>
              </a:ext>
            </a:extLst>
          </a:blip>
          <a:srcRect t="72050" b="4914"/>
          <a:stretch/>
        </p:blipFill>
        <p:spPr>
          <a:xfrm>
            <a:off x="2244947" y="1443164"/>
            <a:ext cx="4320000" cy="1391490"/>
          </a:xfrm>
          <a:prstGeom prst="rect">
            <a:avLst/>
          </a:prstGeom>
        </p:spPr>
      </p:pic>
      <p:pic>
        <p:nvPicPr>
          <p:cNvPr id="11" name="그림 10"/>
          <p:cNvPicPr>
            <a:picLocks noChangeAspect="1"/>
          </p:cNvPicPr>
          <p:nvPr/>
        </p:nvPicPr>
        <p:blipFill rotWithShape="1">
          <a:blip r:embed="rId3" cstate="print">
            <a:extLst>
              <a:ext uri="{28A0092B-C50C-407E-A947-70E740481C1C}">
                <a14:useLocalDpi xmlns:a14="http://schemas.microsoft.com/office/drawing/2010/main" val="0"/>
              </a:ext>
            </a:extLst>
          </a:blip>
          <a:srcRect t="35300" b="34250"/>
          <a:stretch/>
        </p:blipFill>
        <p:spPr>
          <a:xfrm>
            <a:off x="2236549" y="3163358"/>
            <a:ext cx="4323394" cy="1759736"/>
          </a:xfrm>
          <a:prstGeom prst="rect">
            <a:avLst/>
          </a:prstGeom>
        </p:spPr>
      </p:pic>
      <p:pic>
        <p:nvPicPr>
          <p:cNvPr id="13" name="그림 12" descr="C:\Users\CDL\Downloads\ddd\dmt.jpg"/>
          <p:cNvPicPr/>
          <p:nvPr/>
        </p:nvPicPr>
        <p:blipFill rotWithShape="1">
          <a:blip r:embed="rId4" cstate="print">
            <a:extLst>
              <a:ext uri="{28A0092B-C50C-407E-A947-70E740481C1C}">
                <a14:useLocalDpi xmlns:a14="http://schemas.microsoft.com/office/drawing/2010/main" val="0"/>
              </a:ext>
            </a:extLst>
          </a:blip>
          <a:srcRect t="71414"/>
          <a:stretch/>
        </p:blipFill>
        <p:spPr bwMode="auto">
          <a:xfrm>
            <a:off x="2240038" y="5107785"/>
            <a:ext cx="4319905" cy="1727004"/>
          </a:xfrm>
          <a:prstGeom prst="rect">
            <a:avLst/>
          </a:prstGeom>
          <a:noFill/>
          <a:ln>
            <a:noFill/>
          </a:ln>
        </p:spPr>
      </p:pic>
    </p:spTree>
    <p:extLst>
      <p:ext uri="{BB962C8B-B14F-4D97-AF65-F5344CB8AC3E}">
        <p14:creationId xmlns:p14="http://schemas.microsoft.com/office/powerpoint/2010/main" val="1220115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107950" y="110481"/>
            <a:ext cx="54168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Palatino Linotype" panose="02040502050505030304" pitchFamily="18" charset="0"/>
                <a:ea typeface="굴림" panose="020B0600000101010101" pitchFamily="50" charset="-127"/>
              </a:defRPr>
            </a:lvl1pPr>
            <a:lvl2pPr marL="742950" indent="-285750" eaLnBrk="0" hangingPunct="0">
              <a:defRPr kumimoji="1">
                <a:solidFill>
                  <a:schemeClr val="tx1"/>
                </a:solidFill>
                <a:latin typeface="Palatino Linotype" panose="02040502050505030304" pitchFamily="18" charset="0"/>
                <a:ea typeface="굴림" panose="020B0600000101010101" pitchFamily="50" charset="-127"/>
              </a:defRPr>
            </a:lvl2pPr>
            <a:lvl3pPr marL="1143000" indent="-228600" eaLnBrk="0" hangingPunct="0">
              <a:defRPr kumimoji="1">
                <a:solidFill>
                  <a:schemeClr val="tx1"/>
                </a:solidFill>
                <a:latin typeface="Palatino Linotype" panose="02040502050505030304" pitchFamily="18" charset="0"/>
                <a:ea typeface="굴림" panose="020B0600000101010101" pitchFamily="50" charset="-127"/>
              </a:defRPr>
            </a:lvl3pPr>
            <a:lvl4pPr marL="1600200" indent="-228600" eaLnBrk="0" hangingPunct="0">
              <a:defRPr kumimoji="1">
                <a:solidFill>
                  <a:schemeClr val="tx1"/>
                </a:solidFill>
                <a:latin typeface="Palatino Linotype" panose="02040502050505030304" pitchFamily="18" charset="0"/>
                <a:ea typeface="굴림" panose="020B0600000101010101" pitchFamily="50" charset="-127"/>
              </a:defRPr>
            </a:lvl4pPr>
            <a:lvl5pPr marL="2057400" indent="-228600" eaLnBrk="0" hangingPunct="0">
              <a:defRPr kumimoji="1">
                <a:solidFill>
                  <a:schemeClr val="tx1"/>
                </a:solidFill>
                <a:latin typeface="Palatino Linotype" panose="02040502050505030304" pitchFamily="18" charset="0"/>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9pPr>
          </a:lstStyle>
          <a:p>
            <a:pPr eaLnBrk="1" hangingPunct="1"/>
            <a:r>
              <a:rPr lang="en-US" altLang="ko-KR" sz="2400" b="1" dirty="0" smtClean="0">
                <a:ea typeface="HY헤드라인M" panose="02030600000101010101" pitchFamily="18" charset="-127"/>
              </a:rPr>
              <a:t>Frequency of 3-hourly precipitation   </a:t>
            </a:r>
            <a:endParaRPr lang="en-US" altLang="ko-KR" sz="2400" b="1" dirty="0">
              <a:ea typeface="HY헤드라인M" panose="02030600000101010101" pitchFamily="18" charset="-127"/>
            </a:endParaRPr>
          </a:p>
        </p:txBody>
      </p:sp>
      <p:graphicFrame>
        <p:nvGraphicFramePr>
          <p:cNvPr id="8" name="차트 7"/>
          <p:cNvGraphicFramePr>
            <a:graphicFrameLocks/>
          </p:cNvGraphicFramePr>
          <p:nvPr>
            <p:extLst>
              <p:ext uri="{D42A27DB-BD31-4B8C-83A1-F6EECF244321}">
                <p14:modId xmlns:p14="http://schemas.microsoft.com/office/powerpoint/2010/main" val="2698574015"/>
              </p:ext>
            </p:extLst>
          </p:nvPr>
        </p:nvGraphicFramePr>
        <p:xfrm>
          <a:off x="-180528" y="692696"/>
          <a:ext cx="8522801" cy="54202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66341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p:nvPr/>
        </p:nvPicPr>
        <p:blipFill rotWithShape="1">
          <a:blip r:embed="rId2" cstate="print">
            <a:extLst>
              <a:ext uri="{28A0092B-C50C-407E-A947-70E740481C1C}">
                <a14:useLocalDpi xmlns:a14="http://schemas.microsoft.com/office/drawing/2010/main" val="0"/>
              </a:ext>
            </a:extLst>
          </a:blip>
          <a:srcRect r="26967" b="33664"/>
          <a:stretch/>
        </p:blipFill>
        <p:spPr bwMode="auto">
          <a:xfrm>
            <a:off x="1218969" y="1700808"/>
            <a:ext cx="6158578" cy="4104456"/>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107504" y="84893"/>
            <a:ext cx="9145016" cy="553998"/>
          </a:xfrm>
          <a:prstGeom prst="rect">
            <a:avLst/>
          </a:prstGeom>
          <a:noFill/>
        </p:spPr>
        <p:txBody>
          <a:bodyPr wrap="square" rtlCol="0">
            <a:spAutoFit/>
          </a:bodyPr>
          <a:lstStyle/>
          <a:p>
            <a:r>
              <a:rPr lang="en-US" altLang="ko-KR" sz="3000" dirty="0" err="1" smtClean="0">
                <a:latin typeface="Franklin Gothic Demi Cond" panose="020B0706030402020204" pitchFamily="34" charset="0"/>
              </a:rPr>
              <a:t>Hovmuller</a:t>
            </a:r>
            <a:r>
              <a:rPr lang="en-US" altLang="ko-KR" sz="3000" dirty="0" smtClean="0">
                <a:latin typeface="Franklin Gothic Demi Cond" panose="020B0706030402020204" pitchFamily="34" charset="0"/>
              </a:rPr>
              <a:t> diagram of daily mean precipitation (10°S-10°N)</a:t>
            </a:r>
            <a:endParaRPr lang="ko-KR" altLang="en-US" sz="3000" dirty="0">
              <a:latin typeface="Franklin Gothic Demi Cond" panose="020B0706030402020204" pitchFamily="34" charset="0"/>
            </a:endParaRPr>
          </a:p>
        </p:txBody>
      </p:sp>
      <p:sp>
        <p:nvSpPr>
          <p:cNvPr id="5" name="Text Box 6"/>
          <p:cNvSpPr txBox="1">
            <a:spLocks noChangeArrowheads="1"/>
          </p:cNvSpPr>
          <p:nvPr/>
        </p:nvSpPr>
        <p:spPr bwMode="auto">
          <a:xfrm>
            <a:off x="1904939" y="1928445"/>
            <a:ext cx="1750700" cy="492443"/>
          </a:xfrm>
          <a:prstGeom prst="rect">
            <a:avLst/>
          </a:prstGeom>
          <a:solidFill>
            <a:schemeClr val="bg1"/>
          </a:solidFill>
          <a:ln>
            <a:noFill/>
          </a:ln>
        </p:spPr>
        <p:txBody>
          <a:bodyPr wrap="squar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lgn="ctr" eaLnBrk="1" hangingPunct="1">
              <a:spcBef>
                <a:spcPct val="0"/>
              </a:spcBef>
              <a:buFontTx/>
              <a:buNone/>
            </a:pPr>
            <a:r>
              <a:rPr kumimoji="0" lang="en-US" altLang="ko-KR" sz="1600" b="1" dirty="0" smtClean="0">
                <a:solidFill>
                  <a:srgbClr val="000000"/>
                </a:solidFill>
              </a:rPr>
              <a:t>TRMM</a:t>
            </a:r>
          </a:p>
          <a:p>
            <a:pPr algn="ctr" eaLnBrk="1" hangingPunct="1">
              <a:spcBef>
                <a:spcPct val="0"/>
              </a:spcBef>
              <a:buFontTx/>
              <a:buNone/>
            </a:pPr>
            <a:endParaRPr kumimoji="0" lang="en-US" altLang="ko-KR" sz="1000" b="1" dirty="0">
              <a:solidFill>
                <a:srgbClr val="000000"/>
              </a:solidFill>
            </a:endParaRPr>
          </a:p>
        </p:txBody>
      </p:sp>
      <p:sp>
        <p:nvSpPr>
          <p:cNvPr id="6" name="Text Box 6"/>
          <p:cNvSpPr txBox="1">
            <a:spLocks noChangeArrowheads="1"/>
          </p:cNvSpPr>
          <p:nvPr/>
        </p:nvSpPr>
        <p:spPr bwMode="auto">
          <a:xfrm>
            <a:off x="3727647" y="1959023"/>
            <a:ext cx="1728192" cy="446276"/>
          </a:xfrm>
          <a:prstGeom prst="rect">
            <a:avLst/>
          </a:prstGeom>
          <a:solidFill>
            <a:schemeClr val="bg1"/>
          </a:solidFill>
          <a:ln>
            <a:noFill/>
          </a:ln>
        </p:spPr>
        <p:txBody>
          <a:bodyPr wrap="squar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lgn="ctr" eaLnBrk="1" hangingPunct="1">
              <a:spcBef>
                <a:spcPct val="0"/>
              </a:spcBef>
              <a:buFontTx/>
              <a:buNone/>
            </a:pPr>
            <a:r>
              <a:rPr kumimoji="0" lang="en-US" altLang="ko-KR" sz="1400" b="1" dirty="0" smtClean="0">
                <a:solidFill>
                  <a:srgbClr val="000000"/>
                </a:solidFill>
              </a:rPr>
              <a:t>Parameterization</a:t>
            </a:r>
          </a:p>
          <a:p>
            <a:pPr algn="ctr" eaLnBrk="1" hangingPunct="1">
              <a:spcBef>
                <a:spcPct val="0"/>
              </a:spcBef>
              <a:buFontTx/>
              <a:buNone/>
            </a:pPr>
            <a:endParaRPr kumimoji="0" lang="en-US" altLang="ko-KR" sz="900" b="1" dirty="0">
              <a:solidFill>
                <a:srgbClr val="000000"/>
              </a:solidFill>
            </a:endParaRPr>
          </a:p>
        </p:txBody>
      </p:sp>
      <p:sp>
        <p:nvSpPr>
          <p:cNvPr id="8" name="Text Box 6"/>
          <p:cNvSpPr txBox="1">
            <a:spLocks noChangeArrowheads="1"/>
          </p:cNvSpPr>
          <p:nvPr/>
        </p:nvSpPr>
        <p:spPr bwMode="auto">
          <a:xfrm>
            <a:off x="5361323" y="1878177"/>
            <a:ext cx="2163005" cy="523220"/>
          </a:xfrm>
          <a:prstGeom prst="rect">
            <a:avLst/>
          </a:prstGeom>
          <a:solidFill>
            <a:schemeClr val="bg1"/>
          </a:solidFill>
          <a:ln>
            <a:noFill/>
          </a:ln>
        </p:spPr>
        <p:txBody>
          <a:bodyPr wrap="squar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lgn="ctr" eaLnBrk="1" hangingPunct="1">
              <a:spcBef>
                <a:spcPct val="0"/>
              </a:spcBef>
              <a:buFontTx/>
              <a:buNone/>
            </a:pPr>
            <a:r>
              <a:rPr kumimoji="0" lang="en-US" altLang="ko-KR" sz="1400" b="1" dirty="0" smtClean="0">
                <a:solidFill>
                  <a:srgbClr val="000000"/>
                </a:solidFill>
              </a:rPr>
              <a:t>Modified microphysics </a:t>
            </a:r>
          </a:p>
          <a:p>
            <a:pPr algn="ctr" eaLnBrk="1" hangingPunct="1">
              <a:spcBef>
                <a:spcPct val="0"/>
              </a:spcBef>
              <a:buFontTx/>
              <a:buNone/>
            </a:pPr>
            <a:r>
              <a:rPr kumimoji="0" lang="en-US" altLang="ko-KR" sz="1400" b="1" dirty="0" smtClean="0">
                <a:solidFill>
                  <a:srgbClr val="000000"/>
                </a:solidFill>
              </a:rPr>
              <a:t>and convection</a:t>
            </a:r>
            <a:endParaRPr kumimoji="0" lang="en-US" altLang="ko-KR" sz="900" b="1" dirty="0">
              <a:solidFill>
                <a:srgbClr val="000000"/>
              </a:solidFill>
            </a:endParaRPr>
          </a:p>
        </p:txBody>
      </p:sp>
      <p:pic>
        <p:nvPicPr>
          <p:cNvPr id="9" name="Picture 4" descr="D:\모델개발\gce\paper_fig2\prcp.time_lon.exp5.tif"/>
          <p:cNvPicPr>
            <a:picLocks noChangeAspect="1" noChangeArrowheads="1"/>
          </p:cNvPicPr>
          <p:nvPr/>
        </p:nvPicPr>
        <p:blipFill rotWithShape="1">
          <a:blip r:embed="rId3">
            <a:extLst>
              <a:ext uri="{28A0092B-C50C-407E-A947-70E740481C1C}">
                <a14:useLocalDpi xmlns:a14="http://schemas.microsoft.com/office/drawing/2010/main" val="0"/>
              </a:ext>
            </a:extLst>
          </a:blip>
          <a:srcRect l="17998" t="-2" b="18641"/>
          <a:stretch/>
        </p:blipFill>
        <p:spPr bwMode="auto">
          <a:xfrm>
            <a:off x="5614145" y="2348880"/>
            <a:ext cx="1690294" cy="3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6073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0" y="620688"/>
            <a:ext cx="9144000" cy="584775"/>
          </a:xfrm>
          <a:prstGeom prst="rect">
            <a:avLst/>
          </a:prstGeom>
          <a:noFill/>
          <a:ln w="12700" algn="ctr">
            <a:noFill/>
            <a:miter lim="800000"/>
            <a:headEnd/>
            <a:tailEnd/>
          </a:ln>
        </p:spPr>
        <p:txBody>
          <a:bodyPr wrap="square">
            <a:spAutoFit/>
          </a:bodyPr>
          <a:lstStyle>
            <a:lvl1pPr eaLnBrk="0" hangingPunct="0">
              <a:defRPr kumimoji="1" b="1">
                <a:solidFill>
                  <a:schemeClr val="tx1"/>
                </a:solidFill>
                <a:latin typeface="맑은 고딕" panose="020B0503020000020004" pitchFamily="50" charset="-127"/>
                <a:ea typeface="맑은 고딕" panose="020B0503020000020004" pitchFamily="50" charset="-127"/>
              </a:defRPr>
            </a:lvl1pPr>
            <a:lvl2pPr marL="742950" indent="-285750" eaLnBrk="0" hangingPunct="0">
              <a:defRPr kumimoji="1" b="1">
                <a:solidFill>
                  <a:schemeClr val="tx1"/>
                </a:solidFill>
                <a:latin typeface="맑은 고딕" panose="020B0503020000020004" pitchFamily="50" charset="-127"/>
                <a:ea typeface="맑은 고딕" panose="020B0503020000020004" pitchFamily="50" charset="-127"/>
              </a:defRPr>
            </a:lvl2pPr>
            <a:lvl3pPr marL="1143000" indent="-228600" eaLnBrk="0" hangingPunct="0">
              <a:defRPr kumimoji="1" b="1">
                <a:solidFill>
                  <a:schemeClr val="tx1"/>
                </a:solidFill>
                <a:latin typeface="맑은 고딕" panose="020B0503020000020004" pitchFamily="50" charset="-127"/>
                <a:ea typeface="맑은 고딕" panose="020B0503020000020004" pitchFamily="50" charset="-127"/>
              </a:defRPr>
            </a:lvl3pPr>
            <a:lvl4pPr marL="1600200" indent="-228600" eaLnBrk="0" hangingPunct="0">
              <a:defRPr kumimoji="1" b="1">
                <a:solidFill>
                  <a:schemeClr val="tx1"/>
                </a:solidFill>
                <a:latin typeface="맑은 고딕" panose="020B0503020000020004" pitchFamily="50" charset="-127"/>
                <a:ea typeface="맑은 고딕" panose="020B0503020000020004" pitchFamily="50" charset="-127"/>
              </a:defRPr>
            </a:lvl4pPr>
            <a:lvl5pPr marL="2057400" indent="-228600" eaLnBrk="0" hangingPunct="0">
              <a:defRPr kumimoji="1" b="1">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0"/>
              </a:spcBef>
              <a:spcAft>
                <a:spcPct val="0"/>
              </a:spcAft>
              <a:defRPr kumimoji="1" b="1">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0"/>
              </a:spcBef>
              <a:spcAft>
                <a:spcPct val="0"/>
              </a:spcAft>
              <a:defRPr kumimoji="1" b="1">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0"/>
              </a:spcBef>
              <a:spcAft>
                <a:spcPct val="0"/>
              </a:spcAft>
              <a:defRPr kumimoji="1" b="1">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0"/>
              </a:spcBef>
              <a:spcAft>
                <a:spcPct val="0"/>
              </a:spcAft>
              <a:defRPr kumimoji="1" b="1">
                <a:solidFill>
                  <a:schemeClr val="tx1"/>
                </a:solidFill>
                <a:latin typeface="맑은 고딕" panose="020B0503020000020004" pitchFamily="50" charset="-127"/>
                <a:ea typeface="맑은 고딕" panose="020B0503020000020004" pitchFamily="50" charset="-127"/>
              </a:defRPr>
            </a:lvl9pPr>
          </a:lstStyle>
          <a:p>
            <a:pPr algn="ctr" eaLnBrk="1" fontAlgn="base" latinLnBrk="0" hangingPunct="1">
              <a:spcBef>
                <a:spcPct val="50000"/>
              </a:spcBef>
              <a:spcAft>
                <a:spcPct val="0"/>
              </a:spcAft>
            </a:pPr>
            <a:r>
              <a:rPr kumimoji="0" lang="en-US" altLang="ko-KR" sz="3200" b="0" u="sng" dirty="0" smtClean="0">
                <a:latin typeface="Palatino Linotype" panose="02040502050505030304" pitchFamily="18" charset="0"/>
              </a:rPr>
              <a:t>Summary</a:t>
            </a:r>
            <a:endParaRPr kumimoji="0" lang="en-US" altLang="ko-KR" sz="3200" b="0" u="sng" dirty="0">
              <a:latin typeface="Palatino Linotype" panose="02040502050505030304" pitchFamily="18" charset="0"/>
            </a:endParaRPr>
          </a:p>
        </p:txBody>
      </p:sp>
      <p:sp>
        <p:nvSpPr>
          <p:cNvPr id="3" name="TextBox 2"/>
          <p:cNvSpPr txBox="1"/>
          <p:nvPr/>
        </p:nvSpPr>
        <p:spPr>
          <a:xfrm>
            <a:off x="778112" y="1784225"/>
            <a:ext cx="7962425" cy="4031873"/>
          </a:xfrm>
          <a:prstGeom prst="rect">
            <a:avLst/>
          </a:prstGeom>
          <a:noFill/>
        </p:spPr>
        <p:txBody>
          <a:bodyPr wrap="square" rtlCol="0">
            <a:spAutoFit/>
          </a:bodyPr>
          <a:lstStyle/>
          <a:p>
            <a:pPr algn="ctr"/>
            <a:r>
              <a:rPr lang="en-US" altLang="ko-KR" sz="2800" dirty="0" smtClean="0">
                <a:solidFill>
                  <a:prstClr val="black"/>
                </a:solidFill>
                <a:latin typeface="Adobe 고딕 Std B" pitchFamily="34" charset="-127"/>
                <a:ea typeface="Adobe 고딕 Std B" pitchFamily="34" charset="-127"/>
              </a:rPr>
              <a:t>GCM requires</a:t>
            </a:r>
          </a:p>
          <a:p>
            <a:pPr algn="ctr"/>
            <a:r>
              <a:rPr lang="en-US" altLang="ko-KR" sz="2800" dirty="0" smtClean="0">
                <a:solidFill>
                  <a:prstClr val="black"/>
                </a:solidFill>
                <a:latin typeface="Adobe 고딕 Std B" pitchFamily="34" charset="-127"/>
                <a:ea typeface="Adobe 고딕 Std B" pitchFamily="34" charset="-127"/>
              </a:rPr>
              <a:t>Cloud Microphysics for</a:t>
            </a:r>
          </a:p>
          <a:p>
            <a:pPr algn="ctr"/>
            <a:r>
              <a:rPr lang="en-US" altLang="ko-KR" sz="2800" dirty="0" smtClean="0">
                <a:solidFill>
                  <a:prstClr val="black"/>
                </a:solidFill>
                <a:latin typeface="Adobe 고딕 Std B" pitchFamily="34" charset="-127"/>
                <a:ea typeface="Adobe 고딕 Std B" pitchFamily="34" charset="-127"/>
              </a:rPr>
              <a:t>Simulation of heavy and extreme precipitation</a:t>
            </a:r>
          </a:p>
          <a:p>
            <a:pPr algn="ctr"/>
            <a:r>
              <a:rPr lang="en-US" altLang="ko-KR" sz="2800" dirty="0" smtClean="0">
                <a:solidFill>
                  <a:prstClr val="black"/>
                </a:solidFill>
                <a:latin typeface="Adobe 고딕 Std B" pitchFamily="34" charset="-127"/>
                <a:ea typeface="Adobe 고딕 Std B" pitchFamily="34" charset="-127"/>
              </a:rPr>
              <a:t>Reasonably well</a:t>
            </a:r>
          </a:p>
          <a:p>
            <a:pPr algn="ctr"/>
            <a:endParaRPr lang="en-US" altLang="ko-KR" sz="2800" dirty="0" smtClean="0">
              <a:solidFill>
                <a:prstClr val="black"/>
              </a:solidFill>
              <a:latin typeface="Adobe 고딕 Std B" pitchFamily="34" charset="-127"/>
              <a:ea typeface="Adobe 고딕 Std B" pitchFamily="34" charset="-127"/>
            </a:endParaRPr>
          </a:p>
          <a:p>
            <a:pPr algn="ctr"/>
            <a:endParaRPr lang="en-US" altLang="ko-KR" sz="2800" dirty="0">
              <a:solidFill>
                <a:prstClr val="black"/>
              </a:solidFill>
              <a:latin typeface="Adobe 고딕 Std B" pitchFamily="34" charset="-127"/>
              <a:ea typeface="Adobe 고딕 Std B" pitchFamily="34" charset="-127"/>
            </a:endParaRPr>
          </a:p>
          <a:p>
            <a:pPr marL="342900" indent="-342900">
              <a:buFontTx/>
              <a:buChar char="-"/>
            </a:pPr>
            <a:r>
              <a:rPr lang="en-US" altLang="ko-KR" sz="2000" dirty="0" smtClean="0">
                <a:solidFill>
                  <a:prstClr val="black"/>
                </a:solidFill>
                <a:latin typeface="Adobe Fan Heiti Std B" pitchFamily="34" charset="-128"/>
                <a:ea typeface="Adobe Fan Heiti Std B" pitchFamily="34" charset="-128"/>
              </a:rPr>
              <a:t>The GCMs with convective parameterization produce too much light rain but less heavy precipitation compared to the observed.</a:t>
            </a:r>
          </a:p>
          <a:p>
            <a:pPr marL="342900" indent="-342900">
              <a:buFontTx/>
              <a:buChar char="-"/>
            </a:pPr>
            <a:r>
              <a:rPr lang="en-US" altLang="ko-KR" sz="2000" dirty="0" err="1" smtClean="0">
                <a:solidFill>
                  <a:prstClr val="black"/>
                </a:solidFill>
                <a:latin typeface="Adobe Fan Heiti Std B" pitchFamily="34" charset="-128"/>
                <a:ea typeface="Adobe Fan Heiti Std B" pitchFamily="34" charset="-128"/>
              </a:rPr>
              <a:t>Graupel</a:t>
            </a:r>
            <a:r>
              <a:rPr lang="en-US" altLang="ko-KR" sz="2000" dirty="0" smtClean="0">
                <a:solidFill>
                  <a:prstClr val="black"/>
                </a:solidFill>
                <a:latin typeface="Adobe Fan Heiti Std B" pitchFamily="34" charset="-128"/>
                <a:ea typeface="Adobe Fan Heiti Std B" pitchFamily="34" charset="-128"/>
              </a:rPr>
              <a:t> and Accretion are important hydro-meteor and </a:t>
            </a:r>
            <a:r>
              <a:rPr lang="en-US" altLang="ko-KR" sz="2000" dirty="0" err="1" smtClean="0">
                <a:solidFill>
                  <a:prstClr val="black"/>
                </a:solidFill>
                <a:latin typeface="Adobe Fan Heiti Std B" pitchFamily="34" charset="-128"/>
                <a:ea typeface="Adobe Fan Heiti Std B" pitchFamily="34" charset="-128"/>
              </a:rPr>
              <a:t>hydor</a:t>
            </a:r>
            <a:r>
              <a:rPr lang="en-US" altLang="ko-KR" sz="2000" dirty="0" smtClean="0">
                <a:solidFill>
                  <a:prstClr val="black"/>
                </a:solidFill>
                <a:latin typeface="Adobe Fan Heiti Std B" pitchFamily="34" charset="-128"/>
                <a:ea typeface="Adobe Fan Heiti Std B" pitchFamily="34" charset="-128"/>
              </a:rPr>
              <a:t>-process for heavy precipitation.</a:t>
            </a:r>
          </a:p>
          <a:p>
            <a:pPr lvl="0"/>
            <a:r>
              <a:rPr lang="en-US" altLang="ko-KR" sz="800" dirty="0" smtClean="0">
                <a:solidFill>
                  <a:prstClr val="black"/>
                </a:solidFill>
                <a:latin typeface="Franklin Gothic Book" panose="020B0503020102020204" pitchFamily="34" charset="0"/>
              </a:rPr>
              <a:t>    </a:t>
            </a:r>
            <a:endParaRPr lang="en-US" altLang="ko-KR" sz="800" dirty="0">
              <a:solidFill>
                <a:prstClr val="black"/>
              </a:solidFill>
              <a:latin typeface="Franklin Gothic Book" panose="020B0503020102020204" pitchFamily="34" charset="0"/>
            </a:endParaRPr>
          </a:p>
        </p:txBody>
      </p:sp>
    </p:spTree>
    <p:extLst>
      <p:ext uri="{BB962C8B-B14F-4D97-AF65-F5344CB8AC3E}">
        <p14:creationId xmlns:p14="http://schemas.microsoft.com/office/powerpoint/2010/main" val="2746121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785786" y="928670"/>
            <a:ext cx="7858180" cy="5755422"/>
          </a:xfrm>
          <a:prstGeom prst="rect">
            <a:avLst/>
          </a:prstGeom>
        </p:spPr>
        <p:txBody>
          <a:bodyPr wrap="square">
            <a:spAutoFit/>
          </a:bodyPr>
          <a:lstStyle/>
          <a:p>
            <a:pPr lvl="0"/>
            <a:r>
              <a:rPr kumimoji="0" lang="en-US" altLang="ko-KR" sz="3200" b="1" dirty="0" smtClean="0">
                <a:solidFill>
                  <a:prstClr val="black"/>
                </a:solidFill>
                <a:latin typeface="Gill Sans MT" pitchFamily="34" charset="0"/>
                <a:ea typeface="맑은 고딕" pitchFamily="50" charset="-127"/>
              </a:rPr>
              <a:t>                     </a:t>
            </a:r>
            <a:r>
              <a:rPr kumimoji="0" lang="en-US" altLang="ko-KR" sz="3200" b="1" dirty="0" smtClean="0">
                <a:solidFill>
                  <a:srgbClr val="FF0000"/>
                </a:solidFill>
                <a:latin typeface="Gill Sans MT" pitchFamily="34" charset="0"/>
                <a:ea typeface="맑은 고딕" pitchFamily="50" charset="-127"/>
              </a:rPr>
              <a:t>Content</a:t>
            </a:r>
          </a:p>
          <a:p>
            <a:pPr lvl="0" algn="ctr"/>
            <a:endParaRPr kumimoji="0" lang="en-US" altLang="ko-KR" sz="2400" b="1" dirty="0" smtClean="0">
              <a:solidFill>
                <a:prstClr val="black"/>
              </a:solidFill>
              <a:latin typeface="Gill Sans MT" pitchFamily="34" charset="0"/>
              <a:ea typeface="맑은 고딕" pitchFamily="50" charset="-127"/>
            </a:endParaRPr>
          </a:p>
          <a:p>
            <a:pPr marL="514350" lvl="0" indent="-514350">
              <a:buAutoNum type="arabicPeriod"/>
            </a:pPr>
            <a:r>
              <a:rPr kumimoji="0" lang="en-US" altLang="ko-KR" sz="2400" b="1" dirty="0" smtClean="0">
                <a:solidFill>
                  <a:prstClr val="black"/>
                </a:solidFill>
                <a:latin typeface="Gill Sans MT" pitchFamily="34" charset="0"/>
                <a:ea typeface="맑은 고딕" pitchFamily="50" charset="-127"/>
              </a:rPr>
              <a:t>Conventional GCM precipitation processes</a:t>
            </a:r>
          </a:p>
          <a:p>
            <a:pPr marL="514350" lvl="0" indent="-514350">
              <a:buAutoNum type="arabicPeriod"/>
            </a:pPr>
            <a:endParaRPr kumimoji="0" lang="en-US" altLang="ko-KR" sz="2400" b="1" dirty="0" smtClean="0">
              <a:solidFill>
                <a:prstClr val="black"/>
              </a:solidFill>
              <a:latin typeface="Gill Sans MT" pitchFamily="34" charset="0"/>
              <a:ea typeface="맑은 고딕" pitchFamily="50" charset="-127"/>
            </a:endParaRPr>
          </a:p>
          <a:p>
            <a:pPr marL="514350" lvl="0" indent="-514350">
              <a:buAutoNum type="arabicPeriod"/>
            </a:pPr>
            <a:r>
              <a:rPr kumimoji="0" lang="en-US" altLang="ko-KR" sz="2400" b="1" dirty="0" smtClean="0">
                <a:solidFill>
                  <a:prstClr val="black"/>
                </a:solidFill>
                <a:latin typeface="Gill Sans MT" pitchFamily="34" charset="0"/>
                <a:ea typeface="맑은 고딕" pitchFamily="50" charset="-127"/>
              </a:rPr>
              <a:t>Precipitation processes in a Cloud Resolving Model (CRM)</a:t>
            </a:r>
          </a:p>
          <a:p>
            <a:pPr marL="514350" lvl="0" indent="-514350">
              <a:buAutoNum type="arabicPeriod"/>
            </a:pPr>
            <a:endParaRPr kumimoji="0" lang="en-US" altLang="ko-KR" sz="2400" b="1" dirty="0" smtClean="0">
              <a:solidFill>
                <a:prstClr val="black"/>
              </a:solidFill>
              <a:latin typeface="Gill Sans MT" pitchFamily="34" charset="0"/>
              <a:ea typeface="맑은 고딕" pitchFamily="50" charset="-127"/>
            </a:endParaRPr>
          </a:p>
          <a:p>
            <a:pPr marL="514350" lvl="0" indent="-514350">
              <a:buAutoNum type="arabicPeriod"/>
            </a:pPr>
            <a:r>
              <a:rPr kumimoji="0" lang="en-US" altLang="ko-KR" sz="2400" b="1" dirty="0" smtClean="0">
                <a:solidFill>
                  <a:prstClr val="black"/>
                </a:solidFill>
                <a:latin typeface="Gill Sans MT" pitchFamily="34" charset="0"/>
                <a:ea typeface="맑은 고딕" pitchFamily="50" charset="-127"/>
              </a:rPr>
              <a:t>The GCM with cloud microphysics</a:t>
            </a:r>
          </a:p>
          <a:p>
            <a:pPr marL="514350" lvl="0" indent="-514350">
              <a:buAutoNum type="arabicPeriod"/>
            </a:pPr>
            <a:endParaRPr kumimoji="0" lang="en-US" altLang="ko-KR" sz="2400" b="1" dirty="0" smtClean="0">
              <a:solidFill>
                <a:prstClr val="black"/>
              </a:solidFill>
              <a:latin typeface="Gill Sans MT" pitchFamily="34" charset="0"/>
              <a:ea typeface="맑은 고딕" pitchFamily="50" charset="-127"/>
            </a:endParaRPr>
          </a:p>
          <a:p>
            <a:pPr marL="514350" lvl="0" indent="-514350">
              <a:buAutoNum type="arabicPeriod"/>
            </a:pPr>
            <a:endParaRPr kumimoji="0" lang="en-US" altLang="ko-KR" sz="2400" b="1" dirty="0" smtClean="0">
              <a:solidFill>
                <a:prstClr val="black"/>
              </a:solidFill>
              <a:latin typeface="Gill Sans MT" pitchFamily="34" charset="0"/>
              <a:ea typeface="맑은 고딕" pitchFamily="50" charset="-127"/>
            </a:endParaRPr>
          </a:p>
          <a:p>
            <a:pPr marL="514350" lvl="0" indent="-514350">
              <a:buAutoNum type="arabicPeriod"/>
            </a:pPr>
            <a:endParaRPr kumimoji="0" lang="en-US" altLang="ko-KR" sz="2400" b="1" dirty="0" smtClean="0">
              <a:solidFill>
                <a:prstClr val="black"/>
              </a:solidFill>
              <a:latin typeface="Gill Sans MT" pitchFamily="34" charset="0"/>
              <a:ea typeface="맑은 고딕" pitchFamily="50" charset="-127"/>
            </a:endParaRPr>
          </a:p>
          <a:p>
            <a:pPr marL="514350" lvl="0" indent="-514350"/>
            <a:endParaRPr kumimoji="0" lang="en-US" altLang="ko-KR" sz="2400" b="1" dirty="0" smtClean="0">
              <a:solidFill>
                <a:prstClr val="black"/>
              </a:solidFill>
              <a:latin typeface="Gill Sans MT" pitchFamily="34" charset="0"/>
              <a:ea typeface="맑은 고딕" pitchFamily="50" charset="-127"/>
            </a:endParaRPr>
          </a:p>
          <a:p>
            <a:pPr marL="514350" lvl="0" indent="-514350">
              <a:buAutoNum type="arabicPeriod"/>
            </a:pPr>
            <a:endParaRPr kumimoji="0" lang="en-US" altLang="ko-KR" sz="2400" b="1" dirty="0" smtClean="0">
              <a:solidFill>
                <a:prstClr val="black"/>
              </a:solidFill>
              <a:latin typeface="Gill Sans MT" pitchFamily="34" charset="0"/>
              <a:ea typeface="맑은 고딕" pitchFamily="50" charset="-127"/>
            </a:endParaRPr>
          </a:p>
          <a:p>
            <a:pPr marL="514350" lvl="0" indent="-514350">
              <a:buAutoNum type="arabicPeriod"/>
            </a:pPr>
            <a:endParaRPr kumimoji="0" lang="en-US" altLang="ko-KR" sz="2400" b="1" dirty="0" smtClean="0">
              <a:solidFill>
                <a:prstClr val="black"/>
              </a:solidFill>
              <a:latin typeface="Gill Sans MT" pitchFamily="34" charset="0"/>
              <a:ea typeface="맑은 고딕" pitchFamily="50" charset="-127"/>
            </a:endParaRPr>
          </a:p>
          <a:p>
            <a:pPr marL="514350" lvl="0" indent="-514350">
              <a:buAutoNum type="arabicPeriod"/>
            </a:pPr>
            <a:endParaRPr kumimoji="0" lang="en-US" altLang="ko-KR" sz="2400" b="1" dirty="0">
              <a:solidFill>
                <a:prstClr val="black"/>
              </a:solidFill>
              <a:latin typeface="Gill Sans MT" pitchFamily="34" charset="0"/>
              <a:ea typeface="맑은 고딕" pitchFamily="50" charset="-127"/>
            </a:endParaRPr>
          </a:p>
        </p:txBody>
      </p:sp>
      <p:sp>
        <p:nvSpPr>
          <p:cNvPr id="4" name="TextBox 3"/>
          <p:cNvSpPr txBox="1"/>
          <p:nvPr/>
        </p:nvSpPr>
        <p:spPr>
          <a:xfrm>
            <a:off x="768026" y="4509120"/>
            <a:ext cx="7308304" cy="1384995"/>
          </a:xfrm>
          <a:prstGeom prst="rect">
            <a:avLst/>
          </a:prstGeom>
          <a:noFill/>
        </p:spPr>
        <p:txBody>
          <a:bodyPr wrap="square" rtlCol="0">
            <a:spAutoFit/>
          </a:bodyPr>
          <a:lstStyle/>
          <a:p>
            <a:pPr>
              <a:spcAft>
                <a:spcPts val="1200"/>
              </a:spcAft>
            </a:pPr>
            <a:r>
              <a:rPr lang="en-US" altLang="ko-KR" sz="2000" dirty="0" smtClean="0">
                <a:solidFill>
                  <a:schemeClr val="accent6">
                    <a:lumMod val="75000"/>
                  </a:schemeClr>
                </a:solidFill>
                <a:latin typeface="+mn-ea"/>
                <a:ea typeface="+mn-ea"/>
              </a:rPr>
              <a:t>All results with AGCM</a:t>
            </a:r>
          </a:p>
          <a:p>
            <a:pPr marL="285750" indent="-285750">
              <a:lnSpc>
                <a:spcPct val="150000"/>
              </a:lnSpc>
              <a:buFontTx/>
              <a:buChar char="-"/>
            </a:pPr>
            <a:r>
              <a:rPr lang="en-US" altLang="ko-KR" dirty="0" smtClean="0">
                <a:latin typeface="Palatino Linotype" panose="02040502050505030304" pitchFamily="18" charset="0"/>
              </a:rPr>
              <a:t>50km horizontal resolution</a:t>
            </a:r>
          </a:p>
          <a:p>
            <a:pPr marL="285750" indent="-285750">
              <a:lnSpc>
                <a:spcPct val="150000"/>
              </a:lnSpc>
              <a:buFontTx/>
              <a:buChar char="-"/>
            </a:pPr>
            <a:r>
              <a:rPr lang="en-US" altLang="ko-KR" dirty="0" smtClean="0">
                <a:latin typeface="Palatino Linotype" panose="02040502050505030304" pitchFamily="18" charset="0"/>
              </a:rPr>
              <a:t>Annual mean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86063"/>
            <a:ext cx="9153525" cy="1108075"/>
          </a:xfrm>
          <a:prstGeom prst="rect">
            <a:avLst/>
          </a:prstGeom>
          <a:noFill/>
        </p:spPr>
        <p:txBody>
          <a:bodyPr>
            <a:spAutoFit/>
          </a:bodyPr>
          <a:lstStyle/>
          <a:p>
            <a:pPr algn="ctr" fontAlgn="auto">
              <a:spcBef>
                <a:spcPts val="0"/>
              </a:spcBef>
              <a:spcAft>
                <a:spcPts val="0"/>
              </a:spcAft>
              <a:defRPr/>
            </a:pPr>
            <a:r>
              <a:rPr kumimoji="0" lang="en-US" altLang="ko-KR" sz="6600" dirty="0">
                <a:solidFill>
                  <a:prstClr val="black"/>
                </a:solidFill>
                <a:effectLst>
                  <a:outerShdw blurRad="38100" dist="38100" dir="2700000" algn="tl">
                    <a:srgbClr val="000000">
                      <a:alpha val="43137"/>
                    </a:srgbClr>
                  </a:outerShdw>
                </a:effectLst>
                <a:latin typeface="HY울릉도M" pitchFamily="18" charset="-127"/>
                <a:ea typeface="HY울릉도M" pitchFamily="18" charset="-127"/>
              </a:rPr>
              <a:t>Thank you!</a:t>
            </a:r>
            <a:endParaRPr kumimoji="0" lang="ko-KR" altLang="en-US" sz="6600" dirty="0">
              <a:solidFill>
                <a:prstClr val="black"/>
              </a:solidFill>
              <a:effectLst>
                <a:outerShdw blurRad="38100" dist="38100" dir="2700000" algn="tl">
                  <a:srgbClr val="000000">
                    <a:alpha val="43137"/>
                  </a:srgbClr>
                </a:outerShdw>
              </a:effectLst>
              <a:latin typeface="HY울릉도M" pitchFamily="18" charset="-127"/>
              <a:ea typeface="HY울릉도M" pitchFamily="18" charset="-127"/>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hov_all_1"/>
          <p:cNvPicPr>
            <a:picLocks noChangeAspect="1" noChangeArrowheads="1"/>
          </p:cNvPicPr>
          <p:nvPr/>
        </p:nvPicPr>
        <p:blipFill rotWithShape="1">
          <a:blip r:embed="rId2">
            <a:extLst>
              <a:ext uri="{28A0092B-C50C-407E-A947-70E740481C1C}">
                <a14:useLocalDpi xmlns:a14="http://schemas.microsoft.com/office/drawing/2010/main" val="0"/>
              </a:ext>
            </a:extLst>
          </a:blip>
          <a:srcRect l="10136" t="7919" r="21130" b="1068"/>
          <a:stretch/>
        </p:blipFill>
        <p:spPr bwMode="auto">
          <a:xfrm>
            <a:off x="179388" y="831556"/>
            <a:ext cx="5904780" cy="604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9"/>
          <p:cNvSpPr>
            <a:spLocks noChangeArrowheads="1"/>
          </p:cNvSpPr>
          <p:nvPr/>
        </p:nvSpPr>
        <p:spPr bwMode="auto">
          <a:xfrm>
            <a:off x="107950" y="141258"/>
            <a:ext cx="85811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Palatino Linotype" panose="02040502050505030304" pitchFamily="18" charset="0"/>
                <a:ea typeface="굴림" panose="020B0600000101010101" pitchFamily="50" charset="-127"/>
              </a:defRPr>
            </a:lvl1pPr>
            <a:lvl2pPr marL="742950" indent="-285750" eaLnBrk="0" hangingPunct="0">
              <a:defRPr kumimoji="1">
                <a:solidFill>
                  <a:schemeClr val="tx1"/>
                </a:solidFill>
                <a:latin typeface="Palatino Linotype" panose="02040502050505030304" pitchFamily="18" charset="0"/>
                <a:ea typeface="굴림" panose="020B0600000101010101" pitchFamily="50" charset="-127"/>
              </a:defRPr>
            </a:lvl2pPr>
            <a:lvl3pPr marL="1143000" indent="-228600" eaLnBrk="0" hangingPunct="0">
              <a:defRPr kumimoji="1">
                <a:solidFill>
                  <a:schemeClr val="tx1"/>
                </a:solidFill>
                <a:latin typeface="Palatino Linotype" panose="02040502050505030304" pitchFamily="18" charset="0"/>
                <a:ea typeface="굴림" panose="020B0600000101010101" pitchFamily="50" charset="-127"/>
              </a:defRPr>
            </a:lvl3pPr>
            <a:lvl4pPr marL="1600200" indent="-228600" eaLnBrk="0" hangingPunct="0">
              <a:defRPr kumimoji="1">
                <a:solidFill>
                  <a:schemeClr val="tx1"/>
                </a:solidFill>
                <a:latin typeface="Palatino Linotype" panose="02040502050505030304" pitchFamily="18" charset="0"/>
                <a:ea typeface="굴림" panose="020B0600000101010101" pitchFamily="50" charset="-127"/>
              </a:defRPr>
            </a:lvl4pPr>
            <a:lvl5pPr marL="2057400" indent="-228600" eaLnBrk="0" hangingPunct="0">
              <a:defRPr kumimoji="1">
                <a:solidFill>
                  <a:schemeClr val="tx1"/>
                </a:solidFill>
                <a:latin typeface="Palatino Linotype" panose="02040502050505030304" pitchFamily="18" charset="0"/>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9pPr>
          </a:lstStyle>
          <a:p>
            <a:pPr eaLnBrk="1" hangingPunct="1"/>
            <a:r>
              <a:rPr lang="en-US" altLang="ko-KR" sz="2000" dirty="0" err="1" smtClean="0">
                <a:ea typeface="HY헤드라인M" panose="02030600000101010101" pitchFamily="18" charset="-127"/>
              </a:rPr>
              <a:t>Hovmuller</a:t>
            </a:r>
            <a:r>
              <a:rPr lang="en-US" altLang="ko-KR" sz="2000" dirty="0" smtClean="0">
                <a:ea typeface="HY헤드라인M" panose="02030600000101010101" pitchFamily="18" charset="-127"/>
              </a:rPr>
              <a:t> diagram of daily mean precipitation along the equator (5S-5N)</a:t>
            </a:r>
            <a:endParaRPr lang="en-US" altLang="ko-KR" sz="2000" dirty="0">
              <a:ea typeface="HY헤드라인M" panose="02030600000101010101" pitchFamily="18" charset="-127"/>
            </a:endParaRPr>
          </a:p>
        </p:txBody>
      </p:sp>
      <p:sp>
        <p:nvSpPr>
          <p:cNvPr id="180235" name="Text Box 11"/>
          <p:cNvSpPr txBox="1">
            <a:spLocks noChangeArrowheads="1"/>
          </p:cNvSpPr>
          <p:nvPr/>
        </p:nvSpPr>
        <p:spPr bwMode="auto">
          <a:xfrm>
            <a:off x="6247820" y="5445224"/>
            <a:ext cx="2432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Palatino Linotype" panose="02040502050505030304" pitchFamily="18" charset="0"/>
                <a:ea typeface="굴림" panose="020B0600000101010101" pitchFamily="50" charset="-127"/>
              </a:defRPr>
            </a:lvl1pPr>
            <a:lvl2pPr marL="742950" indent="-285750" eaLnBrk="0" hangingPunct="0">
              <a:defRPr kumimoji="1">
                <a:solidFill>
                  <a:schemeClr val="tx1"/>
                </a:solidFill>
                <a:latin typeface="Palatino Linotype" panose="02040502050505030304" pitchFamily="18" charset="0"/>
                <a:ea typeface="굴림" panose="020B0600000101010101" pitchFamily="50" charset="-127"/>
              </a:defRPr>
            </a:lvl2pPr>
            <a:lvl3pPr marL="1143000" indent="-228600" eaLnBrk="0" hangingPunct="0">
              <a:defRPr kumimoji="1">
                <a:solidFill>
                  <a:schemeClr val="tx1"/>
                </a:solidFill>
                <a:latin typeface="Palatino Linotype" panose="02040502050505030304" pitchFamily="18" charset="0"/>
                <a:ea typeface="굴림" panose="020B0600000101010101" pitchFamily="50" charset="-127"/>
              </a:defRPr>
            </a:lvl3pPr>
            <a:lvl4pPr marL="1600200" indent="-228600" eaLnBrk="0" hangingPunct="0">
              <a:defRPr kumimoji="1">
                <a:solidFill>
                  <a:schemeClr val="tx1"/>
                </a:solidFill>
                <a:latin typeface="Palatino Linotype" panose="02040502050505030304" pitchFamily="18" charset="0"/>
                <a:ea typeface="굴림" panose="020B0600000101010101" pitchFamily="50" charset="-127"/>
              </a:defRPr>
            </a:lvl4pPr>
            <a:lvl5pPr marL="2057400" indent="-228600" eaLnBrk="0" hangingPunct="0">
              <a:defRPr kumimoji="1">
                <a:solidFill>
                  <a:schemeClr val="tx1"/>
                </a:solidFill>
                <a:latin typeface="Palatino Linotype" panose="02040502050505030304" pitchFamily="18" charset="0"/>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9pPr>
          </a:lstStyle>
          <a:p>
            <a:pPr eaLnBrk="1" hangingPunct="1"/>
            <a:r>
              <a:rPr lang="en-US" altLang="ko-KR" dirty="0">
                <a:solidFill>
                  <a:srgbClr val="FF3300"/>
                </a:solidFill>
              </a:rPr>
              <a:t>Convection scheme is </a:t>
            </a:r>
          </a:p>
          <a:p>
            <a:pPr eaLnBrk="1" hangingPunct="1"/>
            <a:r>
              <a:rPr lang="en-US" altLang="ko-KR" dirty="0">
                <a:solidFill>
                  <a:srgbClr val="FF3300"/>
                </a:solidFill>
              </a:rPr>
              <a:t>entirely turned off!!</a:t>
            </a:r>
          </a:p>
        </p:txBody>
      </p:sp>
      <p:pic>
        <p:nvPicPr>
          <p:cNvPr id="10" name="Picture 6" descr="hov_all_1"/>
          <p:cNvPicPr>
            <a:picLocks noChangeAspect="1" noChangeArrowheads="1"/>
          </p:cNvPicPr>
          <p:nvPr/>
        </p:nvPicPr>
        <p:blipFill rotWithShape="1">
          <a:blip r:embed="rId2">
            <a:extLst>
              <a:ext uri="{28A0092B-C50C-407E-A947-70E740481C1C}">
                <a14:useLocalDpi xmlns:a14="http://schemas.microsoft.com/office/drawing/2010/main" val="0"/>
              </a:ext>
            </a:extLst>
          </a:blip>
          <a:srcRect l="55736" t="7792" r="21130" b="50717"/>
          <a:stretch/>
        </p:blipFill>
        <p:spPr bwMode="auto">
          <a:xfrm>
            <a:off x="179388" y="3644900"/>
            <a:ext cx="1818267"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515478" y="774049"/>
            <a:ext cx="1280658" cy="276999"/>
          </a:xfrm>
          <a:prstGeom prst="rect">
            <a:avLst/>
          </a:prstGeom>
          <a:solidFill>
            <a:schemeClr val="bg1"/>
          </a:solidFill>
        </p:spPr>
        <p:txBody>
          <a:bodyPr wrap="square" rtlCol="0">
            <a:spAutoFit/>
          </a:bodyPr>
          <a:lstStyle/>
          <a:p>
            <a:pPr algn="ctr"/>
            <a:r>
              <a:rPr lang="en-US" altLang="ko-KR" sz="1200" dirty="0" smtClean="0">
                <a:latin typeface="+mn-lt"/>
                <a:ea typeface="Microsoft Himalaya" panose="01010100010101010101" pitchFamily="2" charset="0"/>
                <a:cs typeface="Microsoft Himalaya" panose="01010100010101010101" pitchFamily="2" charset="0"/>
              </a:rPr>
              <a:t>BULK </a:t>
            </a:r>
            <a:endParaRPr lang="ko-KR" altLang="en-US" sz="1200" dirty="0">
              <a:latin typeface="+mn-lt"/>
              <a:cs typeface="Microsoft Himalaya" panose="01010100010101010101" pitchFamily="2" charset="0"/>
            </a:endParaRPr>
          </a:p>
        </p:txBody>
      </p:sp>
      <p:sp>
        <p:nvSpPr>
          <p:cNvPr id="14" name="TextBox 13"/>
          <p:cNvSpPr txBox="1"/>
          <p:nvPr/>
        </p:nvSpPr>
        <p:spPr>
          <a:xfrm>
            <a:off x="592208" y="775737"/>
            <a:ext cx="1280658" cy="276999"/>
          </a:xfrm>
          <a:prstGeom prst="rect">
            <a:avLst/>
          </a:prstGeom>
          <a:solidFill>
            <a:schemeClr val="bg1"/>
          </a:solidFill>
        </p:spPr>
        <p:txBody>
          <a:bodyPr wrap="square" rtlCol="0">
            <a:spAutoFit/>
          </a:bodyPr>
          <a:lstStyle/>
          <a:p>
            <a:pPr algn="ctr"/>
            <a:r>
              <a:rPr lang="en-US" altLang="ko-KR" sz="1200" dirty="0" smtClean="0">
                <a:latin typeface="+mn-lt"/>
                <a:cs typeface="Microsoft Himalaya" panose="01010100010101010101" pitchFamily="2" charset="0"/>
              </a:rPr>
              <a:t>OBS</a:t>
            </a:r>
            <a:endParaRPr lang="ko-KR" altLang="en-US" sz="1200" dirty="0">
              <a:latin typeface="+mn-lt"/>
              <a:cs typeface="Microsoft Himalaya" panose="01010100010101010101" pitchFamily="2" charset="0"/>
            </a:endParaRPr>
          </a:p>
        </p:txBody>
      </p:sp>
      <p:sp>
        <p:nvSpPr>
          <p:cNvPr id="15" name="TextBox 14"/>
          <p:cNvSpPr txBox="1"/>
          <p:nvPr/>
        </p:nvSpPr>
        <p:spPr>
          <a:xfrm>
            <a:off x="539552" y="3645024"/>
            <a:ext cx="1280658" cy="184666"/>
          </a:xfrm>
          <a:prstGeom prst="rect">
            <a:avLst/>
          </a:prstGeom>
          <a:solidFill>
            <a:schemeClr val="bg1"/>
          </a:solidFill>
        </p:spPr>
        <p:txBody>
          <a:bodyPr wrap="square" tIns="0" bIns="0" rtlCol="0">
            <a:spAutoFit/>
          </a:bodyPr>
          <a:lstStyle/>
          <a:p>
            <a:pPr algn="ctr"/>
            <a:r>
              <a:rPr lang="en-US" altLang="ko-KR" sz="1200" dirty="0" smtClean="0">
                <a:latin typeface="+mn-lt"/>
                <a:cs typeface="Microsoft Himalaya" panose="01010100010101010101" pitchFamily="2" charset="0"/>
              </a:rPr>
              <a:t>KUO</a:t>
            </a:r>
            <a:endParaRPr lang="ko-KR" altLang="en-US" sz="1200" dirty="0">
              <a:latin typeface="+mn-lt"/>
              <a:cs typeface="Microsoft Himalaya" panose="01010100010101010101" pitchFamily="2" charset="0"/>
            </a:endParaRPr>
          </a:p>
        </p:txBody>
      </p:sp>
      <p:sp>
        <p:nvSpPr>
          <p:cNvPr id="16" name="TextBox 15"/>
          <p:cNvSpPr txBox="1"/>
          <p:nvPr/>
        </p:nvSpPr>
        <p:spPr>
          <a:xfrm>
            <a:off x="2515917" y="3577292"/>
            <a:ext cx="1280658" cy="184666"/>
          </a:xfrm>
          <a:prstGeom prst="rect">
            <a:avLst/>
          </a:prstGeom>
          <a:solidFill>
            <a:schemeClr val="bg1"/>
          </a:solidFill>
        </p:spPr>
        <p:txBody>
          <a:bodyPr wrap="square" tIns="0" bIns="0" rtlCol="0">
            <a:spAutoFit/>
          </a:bodyPr>
          <a:lstStyle/>
          <a:p>
            <a:pPr algn="ctr"/>
            <a:r>
              <a:rPr lang="en-US" altLang="ko-KR" sz="1200" dirty="0" smtClean="0">
                <a:latin typeface="+mn-lt"/>
                <a:cs typeface="Microsoft Himalaya" panose="01010100010101010101" pitchFamily="2" charset="0"/>
              </a:rPr>
              <a:t>MCA</a:t>
            </a:r>
            <a:endParaRPr lang="ko-KR" altLang="en-US" sz="1200" dirty="0">
              <a:latin typeface="+mn-lt"/>
              <a:cs typeface="Microsoft Himalaya" panose="01010100010101010101" pitchFamily="2" charset="0"/>
            </a:endParaRPr>
          </a:p>
        </p:txBody>
      </p:sp>
      <p:sp>
        <p:nvSpPr>
          <p:cNvPr id="17" name="TextBox 16"/>
          <p:cNvSpPr txBox="1"/>
          <p:nvPr/>
        </p:nvSpPr>
        <p:spPr>
          <a:xfrm>
            <a:off x="4499209" y="3573140"/>
            <a:ext cx="1280658" cy="184666"/>
          </a:xfrm>
          <a:prstGeom prst="rect">
            <a:avLst/>
          </a:prstGeom>
          <a:solidFill>
            <a:schemeClr val="bg1"/>
          </a:solidFill>
        </p:spPr>
        <p:txBody>
          <a:bodyPr wrap="square" tIns="0" bIns="0" rtlCol="0">
            <a:spAutoFit/>
          </a:bodyPr>
          <a:lstStyle/>
          <a:p>
            <a:pPr algn="ctr"/>
            <a:r>
              <a:rPr lang="en-US" altLang="ko-KR" sz="1200" dirty="0" smtClean="0">
                <a:latin typeface="+mn-lt"/>
                <a:cs typeface="Microsoft Himalaya" panose="01010100010101010101" pitchFamily="2" charset="0"/>
              </a:rPr>
              <a:t>NOCONV</a:t>
            </a:r>
            <a:endParaRPr lang="ko-KR" altLang="en-US" sz="1200" dirty="0">
              <a:latin typeface="+mn-lt"/>
              <a:cs typeface="Microsoft Himalaya" panose="01010100010101010101" pitchFamily="2" charset="0"/>
            </a:endParaRPr>
          </a:p>
        </p:txBody>
      </p:sp>
      <p:sp>
        <p:nvSpPr>
          <p:cNvPr id="180234" name="Rectangle 10"/>
          <p:cNvSpPr>
            <a:spLocks noChangeArrowheads="1"/>
          </p:cNvSpPr>
          <p:nvPr/>
        </p:nvSpPr>
        <p:spPr bwMode="auto">
          <a:xfrm>
            <a:off x="4155438" y="3573016"/>
            <a:ext cx="1928729" cy="2736304"/>
          </a:xfrm>
          <a:prstGeom prst="rect">
            <a:avLst/>
          </a:prstGeom>
          <a:noFill/>
          <a:ln w="254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Palatino Linotype" panose="02040502050505030304" pitchFamily="18" charset="0"/>
                <a:ea typeface="굴림" panose="020B0600000101010101" pitchFamily="50" charset="-127"/>
              </a:defRPr>
            </a:lvl1pPr>
            <a:lvl2pPr marL="742950" indent="-285750" eaLnBrk="0" hangingPunct="0">
              <a:defRPr kumimoji="1">
                <a:solidFill>
                  <a:schemeClr val="tx1"/>
                </a:solidFill>
                <a:latin typeface="Palatino Linotype" panose="02040502050505030304" pitchFamily="18" charset="0"/>
                <a:ea typeface="굴림" panose="020B0600000101010101" pitchFamily="50" charset="-127"/>
              </a:defRPr>
            </a:lvl2pPr>
            <a:lvl3pPr marL="1143000" indent="-228600" eaLnBrk="0" hangingPunct="0">
              <a:defRPr kumimoji="1">
                <a:solidFill>
                  <a:schemeClr val="tx1"/>
                </a:solidFill>
                <a:latin typeface="Palatino Linotype" panose="02040502050505030304" pitchFamily="18" charset="0"/>
                <a:ea typeface="굴림" panose="020B0600000101010101" pitchFamily="50" charset="-127"/>
              </a:defRPr>
            </a:lvl3pPr>
            <a:lvl4pPr marL="1600200" indent="-228600" eaLnBrk="0" hangingPunct="0">
              <a:defRPr kumimoji="1">
                <a:solidFill>
                  <a:schemeClr val="tx1"/>
                </a:solidFill>
                <a:latin typeface="Palatino Linotype" panose="02040502050505030304" pitchFamily="18" charset="0"/>
                <a:ea typeface="굴림" panose="020B0600000101010101" pitchFamily="50" charset="-127"/>
              </a:defRPr>
            </a:lvl4pPr>
            <a:lvl5pPr marL="2057400" indent="-228600" eaLnBrk="0" hangingPunct="0">
              <a:defRPr kumimoji="1">
                <a:solidFill>
                  <a:schemeClr val="tx1"/>
                </a:solidFill>
                <a:latin typeface="Palatino Linotype" panose="02040502050505030304" pitchFamily="18" charset="0"/>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9pPr>
          </a:lstStyle>
          <a:p>
            <a:pPr eaLnBrk="1" hangingPunct="1"/>
            <a:endParaRPr lang="ko-KR" altLang="en-US"/>
          </a:p>
        </p:txBody>
      </p:sp>
      <p:sp>
        <p:nvSpPr>
          <p:cNvPr id="18" name="TextBox 17"/>
          <p:cNvSpPr txBox="1"/>
          <p:nvPr/>
        </p:nvSpPr>
        <p:spPr>
          <a:xfrm>
            <a:off x="2432903" y="855496"/>
            <a:ext cx="1707049" cy="184666"/>
          </a:xfrm>
          <a:prstGeom prst="rect">
            <a:avLst/>
          </a:prstGeom>
          <a:solidFill>
            <a:schemeClr val="bg1"/>
          </a:solidFill>
        </p:spPr>
        <p:txBody>
          <a:bodyPr wrap="square" tIns="0" bIns="0" rtlCol="0">
            <a:spAutoFit/>
          </a:bodyPr>
          <a:lstStyle/>
          <a:p>
            <a:pPr algn="ctr"/>
            <a:r>
              <a:rPr lang="en-US" altLang="ko-KR" sz="1200" dirty="0" smtClean="0">
                <a:latin typeface="+mn-lt"/>
                <a:cs typeface="Microsoft Himalaya" panose="01010100010101010101" pitchFamily="2" charset="0"/>
              </a:rPr>
              <a:t>SAS</a:t>
            </a:r>
            <a:endParaRPr lang="ko-KR" altLang="en-US" sz="1200" dirty="0">
              <a:latin typeface="+mn-lt"/>
              <a:cs typeface="Microsoft Himalaya" panose="01010100010101010101" pitchFamily="2" charset="0"/>
            </a:endParaRPr>
          </a:p>
        </p:txBody>
      </p:sp>
      <p:pic>
        <p:nvPicPr>
          <p:cNvPr id="3" name="그림 2"/>
          <p:cNvPicPr>
            <a:picLocks noChangeAspect="1"/>
          </p:cNvPicPr>
          <p:nvPr/>
        </p:nvPicPr>
        <p:blipFill rotWithShape="1">
          <a:blip r:embed="rId3" cstate="print">
            <a:extLst>
              <a:ext uri="{28A0092B-C50C-407E-A947-70E740481C1C}">
                <a14:useLocalDpi xmlns:a14="http://schemas.microsoft.com/office/drawing/2010/main" val="0"/>
              </a:ext>
            </a:extLst>
          </a:blip>
          <a:srcRect l="21127" t="5923" r="2508" b="12922"/>
          <a:stretch/>
        </p:blipFill>
        <p:spPr>
          <a:xfrm>
            <a:off x="4372668" y="1098241"/>
            <a:ext cx="1576110" cy="2330759"/>
          </a:xfrm>
          <a:prstGeom prst="rect">
            <a:avLst/>
          </a:prstGeom>
        </p:spPr>
      </p:pic>
    </p:spTree>
    <p:extLst>
      <p:ext uri="{BB962C8B-B14F-4D97-AF65-F5344CB8AC3E}">
        <p14:creationId xmlns:p14="http://schemas.microsoft.com/office/powerpoint/2010/main" val="2869727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0234"/>
                                        </p:tgtEl>
                                        <p:attrNameLst>
                                          <p:attrName>style.visibility</p:attrName>
                                        </p:attrNameLst>
                                      </p:cBhvr>
                                      <p:to>
                                        <p:strVal val="visible"/>
                                      </p:to>
                                    </p:set>
                                    <p:animEffect transition="in" filter="fade">
                                      <p:cBhvr>
                                        <p:cTn id="7" dur="500"/>
                                        <p:tgtEl>
                                          <p:spTgt spid="1802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0235"/>
                                        </p:tgtEl>
                                        <p:attrNameLst>
                                          <p:attrName>style.visibility</p:attrName>
                                        </p:attrNameLst>
                                      </p:cBhvr>
                                      <p:to>
                                        <p:strVal val="visible"/>
                                      </p:to>
                                    </p:set>
                                    <p:animEffect transition="in" filter="fade">
                                      <p:cBhvr>
                                        <p:cTn id="10" dur="500"/>
                                        <p:tgtEl>
                                          <p:spTgt spid="180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5" grpId="0"/>
      <p:bldP spid="1802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6"/>
          <p:cNvSpPr txBox="1">
            <a:spLocks noChangeArrowheads="1"/>
          </p:cNvSpPr>
          <p:nvPr/>
        </p:nvSpPr>
        <p:spPr bwMode="auto">
          <a:xfrm>
            <a:off x="6023252" y="3599132"/>
            <a:ext cx="3098363" cy="584775"/>
          </a:xfrm>
          <a:prstGeom prst="rect">
            <a:avLst/>
          </a:prstGeom>
          <a:solidFill>
            <a:schemeClr val="bg1"/>
          </a:solidFill>
          <a:ln>
            <a:noFill/>
          </a:ln>
        </p:spPr>
        <p:txBody>
          <a:bodyPr wrap="squar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lgn="ctr" eaLnBrk="1" hangingPunct="1">
              <a:spcBef>
                <a:spcPct val="0"/>
              </a:spcBef>
              <a:buFontTx/>
              <a:buNone/>
            </a:pPr>
            <a:r>
              <a:rPr kumimoji="0" lang="en-US" altLang="ko-KR" sz="1600" b="1" dirty="0" smtClean="0">
                <a:solidFill>
                  <a:srgbClr val="000000"/>
                </a:solidFill>
              </a:rPr>
              <a:t>Modified microphysics </a:t>
            </a:r>
          </a:p>
          <a:p>
            <a:pPr algn="ctr" eaLnBrk="1" hangingPunct="1">
              <a:spcBef>
                <a:spcPct val="0"/>
              </a:spcBef>
              <a:buFontTx/>
              <a:buNone/>
            </a:pPr>
            <a:r>
              <a:rPr kumimoji="0" lang="en-US" altLang="ko-KR" sz="1600" b="1" dirty="0" smtClean="0">
                <a:solidFill>
                  <a:srgbClr val="000000"/>
                </a:solidFill>
              </a:rPr>
              <a:t>and convection (6</a:t>
            </a:r>
            <a:r>
              <a:rPr lang="en-US" altLang="ko-KR" sz="1600" b="1" dirty="0" smtClean="0">
                <a:solidFill>
                  <a:srgbClr val="000000"/>
                </a:solidFill>
              </a:rPr>
              <a:t>yrs)</a:t>
            </a:r>
            <a:endParaRPr kumimoji="0" lang="en-US" altLang="ko-KR" sz="1000" b="1" dirty="0">
              <a:solidFill>
                <a:srgbClr val="000000"/>
              </a:solidFill>
            </a:endParaRPr>
          </a:p>
        </p:txBody>
      </p:sp>
      <p:pic>
        <p:nvPicPr>
          <p:cNvPr id="4" name="그림 3"/>
          <p:cNvPicPr>
            <a:picLocks noChangeAspect="1"/>
          </p:cNvPicPr>
          <p:nvPr/>
        </p:nvPicPr>
        <p:blipFill rotWithShape="1">
          <a:blip r:embed="rId2" cstate="print">
            <a:extLst>
              <a:ext uri="{28A0092B-C50C-407E-A947-70E740481C1C}">
                <a14:useLocalDpi xmlns:a14="http://schemas.microsoft.com/office/drawing/2010/main" val="0"/>
              </a:ext>
            </a:extLst>
          </a:blip>
          <a:srcRect t="16460"/>
          <a:stretch/>
        </p:blipFill>
        <p:spPr>
          <a:xfrm>
            <a:off x="5004048" y="4257051"/>
            <a:ext cx="3960000" cy="2556325"/>
          </a:xfrm>
          <a:prstGeom prst="rect">
            <a:avLst/>
          </a:prstGeom>
        </p:spPr>
      </p:pic>
      <p:sp>
        <p:nvSpPr>
          <p:cNvPr id="12" name="Text Box 6"/>
          <p:cNvSpPr txBox="1">
            <a:spLocks noChangeArrowheads="1"/>
          </p:cNvSpPr>
          <p:nvPr/>
        </p:nvSpPr>
        <p:spPr bwMode="auto">
          <a:xfrm>
            <a:off x="3057813" y="1261295"/>
            <a:ext cx="3098363" cy="369332"/>
          </a:xfrm>
          <a:prstGeom prst="rect">
            <a:avLst/>
          </a:prstGeom>
          <a:solidFill>
            <a:schemeClr val="bg1"/>
          </a:solidFill>
          <a:ln>
            <a:noFill/>
          </a:ln>
        </p:spPr>
        <p:txBody>
          <a:bodyPr wrap="squar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lgn="ctr" eaLnBrk="1" hangingPunct="1">
              <a:spcBef>
                <a:spcPct val="0"/>
              </a:spcBef>
              <a:buFontTx/>
              <a:buNone/>
            </a:pPr>
            <a:r>
              <a:rPr kumimoji="0" lang="en-US" altLang="ko-KR" sz="1800" b="1" dirty="0" smtClean="0">
                <a:solidFill>
                  <a:srgbClr val="000000"/>
                </a:solidFill>
              </a:rPr>
              <a:t>GPCP (20</a:t>
            </a:r>
            <a:r>
              <a:rPr lang="en-US" altLang="ko-KR" sz="1800" b="1" dirty="0" smtClean="0">
                <a:solidFill>
                  <a:srgbClr val="000000"/>
                </a:solidFill>
              </a:rPr>
              <a:t>yrs)</a:t>
            </a:r>
            <a:endParaRPr kumimoji="0" lang="en-US" altLang="ko-KR" sz="1050" b="1" dirty="0">
              <a:solidFill>
                <a:srgbClr val="000000"/>
              </a:solidFill>
            </a:endParaRPr>
          </a:p>
        </p:txBody>
      </p:sp>
      <p:pic>
        <p:nvPicPr>
          <p:cNvPr id="6" name="그림 5"/>
          <p:cNvPicPr>
            <a:picLocks noChangeAspect="1"/>
          </p:cNvPicPr>
          <p:nvPr/>
        </p:nvPicPr>
        <p:blipFill rotWithShape="1">
          <a:blip r:embed="rId3"/>
          <a:srcRect t="14124" b="19373"/>
          <a:stretch/>
        </p:blipFill>
        <p:spPr>
          <a:xfrm>
            <a:off x="2484208" y="1630627"/>
            <a:ext cx="3960000" cy="2034998"/>
          </a:xfrm>
          <a:prstGeom prst="rect">
            <a:avLst/>
          </a:prstGeom>
        </p:spPr>
      </p:pic>
      <p:sp>
        <p:nvSpPr>
          <p:cNvPr id="15" name="TextBox 14"/>
          <p:cNvSpPr txBox="1"/>
          <p:nvPr/>
        </p:nvSpPr>
        <p:spPr>
          <a:xfrm>
            <a:off x="143000" y="65346"/>
            <a:ext cx="9829600" cy="523220"/>
          </a:xfrm>
          <a:prstGeom prst="rect">
            <a:avLst/>
          </a:prstGeom>
          <a:noFill/>
        </p:spPr>
        <p:txBody>
          <a:bodyPr wrap="square" rtlCol="0">
            <a:spAutoFit/>
          </a:bodyPr>
          <a:lstStyle/>
          <a:p>
            <a:r>
              <a:rPr lang="en-US" altLang="ko-KR" sz="2800" dirty="0" smtClean="0">
                <a:latin typeface="Franklin Gothic Demi Cond" panose="020B0706030402020204" pitchFamily="34" charset="0"/>
              </a:rPr>
              <a:t>Northward propagation of daily mean precipitation </a:t>
            </a:r>
            <a:endParaRPr lang="ko-KR" altLang="en-US" sz="2800" dirty="0">
              <a:latin typeface="Franklin Gothic Demi Cond" panose="020B0706030402020204" pitchFamily="34" charset="0"/>
            </a:endParaRPr>
          </a:p>
        </p:txBody>
      </p:sp>
      <p:sp>
        <p:nvSpPr>
          <p:cNvPr id="2" name="TextBox 1"/>
          <p:cNvSpPr txBox="1"/>
          <p:nvPr/>
        </p:nvSpPr>
        <p:spPr>
          <a:xfrm>
            <a:off x="2195736" y="692696"/>
            <a:ext cx="4680520" cy="486168"/>
          </a:xfrm>
          <a:prstGeom prst="rect">
            <a:avLst/>
          </a:prstGeom>
          <a:noFill/>
        </p:spPr>
        <p:txBody>
          <a:bodyPr wrap="square" rtlCol="0">
            <a:spAutoFit/>
          </a:bodyPr>
          <a:lstStyle/>
          <a:p>
            <a:endParaRPr lang="ko-KR" altLang="en-US" dirty="0"/>
          </a:p>
        </p:txBody>
      </p:sp>
      <p:sp>
        <p:nvSpPr>
          <p:cNvPr id="17" name="Text Box 6"/>
          <p:cNvSpPr txBox="1">
            <a:spLocks noChangeArrowheads="1"/>
          </p:cNvSpPr>
          <p:nvPr/>
        </p:nvSpPr>
        <p:spPr bwMode="auto">
          <a:xfrm>
            <a:off x="1294009" y="670663"/>
            <a:ext cx="6647370" cy="461665"/>
          </a:xfrm>
          <a:prstGeom prst="rect">
            <a:avLst/>
          </a:prstGeom>
          <a:solidFill>
            <a:schemeClr val="bg1"/>
          </a:solidFill>
          <a:ln>
            <a:noFill/>
          </a:ln>
        </p:spPr>
        <p:txBody>
          <a:bodyPr wrap="squar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marL="342900" indent="-342900" algn="ctr" eaLnBrk="1" hangingPunct="1">
              <a:spcBef>
                <a:spcPct val="0"/>
              </a:spcBef>
              <a:buFont typeface="Wingdings" panose="05000000000000000000" pitchFamily="2" charset="2"/>
              <a:buChar char="Ø"/>
            </a:pPr>
            <a:r>
              <a:rPr kumimoji="0" lang="en-US" altLang="ko-KR" sz="2400" dirty="0" smtClean="0">
                <a:solidFill>
                  <a:schemeClr val="accent5">
                    <a:lumMod val="75000"/>
                  </a:schemeClr>
                </a:solidFill>
                <a:latin typeface="Times New Roman" panose="02020603050405020304" pitchFamily="18" charset="0"/>
                <a:cs typeface="Times New Roman" panose="02020603050405020304" pitchFamily="18" charset="0"/>
              </a:rPr>
              <a:t>Lag correlation ( Indian ocean, May-October)</a:t>
            </a:r>
            <a:endParaRPr kumimoji="0" lang="en-US" altLang="ko-KR" sz="1200"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2052" name="Picture 4" descr="http://climate.snu.ac.kr/mjo_diagnostics/cmip5/lgc/OLR_sum/GFDL-ESM2M.north.io.sum.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380"/>
          <a:stretch/>
        </p:blipFill>
        <p:spPr bwMode="auto">
          <a:xfrm>
            <a:off x="143000" y="4224015"/>
            <a:ext cx="3960000" cy="258936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55576" y="3645024"/>
            <a:ext cx="2628007" cy="646331"/>
          </a:xfrm>
          <a:prstGeom prst="rect">
            <a:avLst/>
          </a:prstGeom>
          <a:noFill/>
        </p:spPr>
        <p:txBody>
          <a:bodyPr wrap="square" rtlCol="0">
            <a:spAutoFit/>
          </a:bodyPr>
          <a:lstStyle/>
          <a:p>
            <a:pPr algn="ctr"/>
            <a:r>
              <a:rPr lang="en-US" altLang="ko-KR" b="1" dirty="0" smtClean="0">
                <a:latin typeface="Gill Sans MT" panose="020B0502020104020203" pitchFamily="34" charset="0"/>
              </a:rPr>
              <a:t>Parameterization (6yrs)</a:t>
            </a:r>
            <a:endParaRPr lang="ko-KR" altLang="en-US" b="1" dirty="0">
              <a:latin typeface="Gill Sans MT" panose="020B0502020104020203" pitchFamily="34" charset="0"/>
            </a:endParaRPr>
          </a:p>
        </p:txBody>
      </p:sp>
    </p:spTree>
    <p:extLst>
      <p:ext uri="{BB962C8B-B14F-4D97-AF65-F5344CB8AC3E}">
        <p14:creationId xmlns:p14="http://schemas.microsoft.com/office/powerpoint/2010/main" val="35531180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5580112" y="3323773"/>
            <a:ext cx="3098363" cy="860266"/>
          </a:xfrm>
          <a:prstGeom prst="rect">
            <a:avLst/>
          </a:prstGeom>
          <a:solidFill>
            <a:schemeClr val="bg1"/>
          </a:solidFill>
          <a:ln>
            <a:noFill/>
          </a:ln>
        </p:spPr>
        <p:txBody>
          <a:bodyPr wrap="squar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lgn="ctr" eaLnBrk="1" hangingPunct="1">
              <a:spcBef>
                <a:spcPct val="0"/>
              </a:spcBef>
              <a:buFontTx/>
              <a:buNone/>
            </a:pPr>
            <a:r>
              <a:rPr kumimoji="0" lang="en-US" altLang="ko-KR" sz="1800" b="1" dirty="0" smtClean="0">
                <a:solidFill>
                  <a:srgbClr val="000000"/>
                </a:solidFill>
              </a:rPr>
              <a:t>Modified microphysics </a:t>
            </a:r>
          </a:p>
          <a:p>
            <a:pPr algn="ctr" eaLnBrk="1" hangingPunct="1">
              <a:spcBef>
                <a:spcPct val="0"/>
              </a:spcBef>
              <a:buFontTx/>
              <a:buNone/>
            </a:pPr>
            <a:r>
              <a:rPr kumimoji="0" lang="en-US" altLang="ko-KR" sz="1800" b="1" dirty="0" smtClean="0">
                <a:solidFill>
                  <a:srgbClr val="000000"/>
                </a:solidFill>
              </a:rPr>
              <a:t>and convection (6</a:t>
            </a:r>
            <a:r>
              <a:rPr lang="en-US" altLang="ko-KR" sz="1800" b="1" dirty="0" smtClean="0">
                <a:solidFill>
                  <a:srgbClr val="000000"/>
                </a:solidFill>
              </a:rPr>
              <a:t>yrs)</a:t>
            </a:r>
            <a:endParaRPr kumimoji="0" lang="en-US" altLang="ko-KR" sz="1050" b="1" dirty="0">
              <a:solidFill>
                <a:srgbClr val="000000"/>
              </a:solidFill>
            </a:endParaRPr>
          </a:p>
        </p:txBody>
      </p:sp>
      <p:sp>
        <p:nvSpPr>
          <p:cNvPr id="11" name="TextBox 10"/>
          <p:cNvSpPr txBox="1"/>
          <p:nvPr/>
        </p:nvSpPr>
        <p:spPr>
          <a:xfrm>
            <a:off x="251520" y="0"/>
            <a:ext cx="8892480" cy="523220"/>
          </a:xfrm>
          <a:prstGeom prst="rect">
            <a:avLst/>
          </a:prstGeom>
          <a:noFill/>
        </p:spPr>
        <p:txBody>
          <a:bodyPr wrap="square" rtlCol="0">
            <a:spAutoFit/>
          </a:bodyPr>
          <a:lstStyle/>
          <a:p>
            <a:r>
              <a:rPr lang="en-US" altLang="ko-KR" sz="2800" b="1" dirty="0" smtClean="0">
                <a:latin typeface="+mj-ea"/>
                <a:ea typeface="+mj-ea"/>
              </a:rPr>
              <a:t>Wheeler-</a:t>
            </a:r>
            <a:r>
              <a:rPr lang="en-US" altLang="ko-KR" sz="2800" b="1" dirty="0" err="1" smtClean="0">
                <a:latin typeface="+mj-ea"/>
                <a:ea typeface="+mj-ea"/>
              </a:rPr>
              <a:t>Kiladis</a:t>
            </a:r>
            <a:r>
              <a:rPr lang="en-US" altLang="ko-KR" sz="2800" b="1" dirty="0" smtClean="0">
                <a:latin typeface="+mj-ea"/>
                <a:ea typeface="+mj-ea"/>
              </a:rPr>
              <a:t> diagram </a:t>
            </a:r>
            <a:endParaRPr lang="ko-KR" altLang="en-US" sz="2800" b="1" dirty="0">
              <a:latin typeface="+mj-ea"/>
              <a:ea typeface="+mj-ea"/>
            </a:endParaRPr>
          </a:p>
        </p:txBody>
      </p:sp>
      <p:pic>
        <p:nvPicPr>
          <p:cNvPr id="2" name="그림 1"/>
          <p:cNvPicPr>
            <a:picLocks noChangeAspect="1"/>
          </p:cNvPicPr>
          <p:nvPr/>
        </p:nvPicPr>
        <p:blipFill rotWithShape="1">
          <a:blip r:embed="rId2">
            <a:extLst>
              <a:ext uri="{28A0092B-C50C-407E-A947-70E740481C1C}">
                <a14:useLocalDpi xmlns:a14="http://schemas.microsoft.com/office/drawing/2010/main" val="0"/>
              </a:ext>
            </a:extLst>
          </a:blip>
          <a:srcRect t="16268"/>
          <a:stretch/>
        </p:blipFill>
        <p:spPr>
          <a:xfrm>
            <a:off x="4931245" y="4035321"/>
            <a:ext cx="3960000" cy="2562198"/>
          </a:xfrm>
          <a:prstGeom prst="rect">
            <a:avLst/>
          </a:prstGeom>
        </p:spPr>
      </p:pic>
      <p:pic>
        <p:nvPicPr>
          <p:cNvPr id="4" name="그림 3"/>
          <p:cNvPicPr>
            <a:picLocks noChangeAspect="1"/>
          </p:cNvPicPr>
          <p:nvPr/>
        </p:nvPicPr>
        <p:blipFill rotWithShape="1">
          <a:blip r:embed="rId3"/>
          <a:srcRect t="16541" b="13634"/>
          <a:stretch/>
        </p:blipFill>
        <p:spPr>
          <a:xfrm>
            <a:off x="2483768" y="1076373"/>
            <a:ext cx="3960000" cy="2136603"/>
          </a:xfrm>
          <a:prstGeom prst="rect">
            <a:avLst/>
          </a:prstGeom>
        </p:spPr>
      </p:pic>
      <p:sp>
        <p:nvSpPr>
          <p:cNvPr id="15" name="Text Box 6"/>
          <p:cNvSpPr txBox="1">
            <a:spLocks noChangeArrowheads="1"/>
          </p:cNvSpPr>
          <p:nvPr/>
        </p:nvSpPr>
        <p:spPr bwMode="auto">
          <a:xfrm>
            <a:off x="2843808" y="683404"/>
            <a:ext cx="3098363" cy="369332"/>
          </a:xfrm>
          <a:prstGeom prst="rect">
            <a:avLst/>
          </a:prstGeom>
          <a:solidFill>
            <a:schemeClr val="bg1"/>
          </a:solidFill>
          <a:ln>
            <a:noFill/>
          </a:ln>
        </p:spPr>
        <p:txBody>
          <a:bodyPr wrap="squar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lgn="ctr" eaLnBrk="1" hangingPunct="1">
              <a:spcBef>
                <a:spcPct val="0"/>
              </a:spcBef>
              <a:buFontTx/>
              <a:buNone/>
            </a:pPr>
            <a:r>
              <a:rPr kumimoji="0" lang="en-US" altLang="ko-KR" sz="1800" b="1" dirty="0" smtClean="0">
                <a:solidFill>
                  <a:srgbClr val="000000"/>
                </a:solidFill>
              </a:rPr>
              <a:t>GPCP (20</a:t>
            </a:r>
            <a:r>
              <a:rPr lang="en-US" altLang="ko-KR" sz="1800" b="1" dirty="0" smtClean="0">
                <a:solidFill>
                  <a:srgbClr val="000000"/>
                </a:solidFill>
              </a:rPr>
              <a:t>yrs)</a:t>
            </a:r>
            <a:endParaRPr kumimoji="0" lang="en-US" altLang="ko-KR" sz="1050" b="1" dirty="0">
              <a:solidFill>
                <a:srgbClr val="000000"/>
              </a:solidFill>
            </a:endParaRPr>
          </a:p>
        </p:txBody>
      </p:sp>
      <p:pic>
        <p:nvPicPr>
          <p:cNvPr id="7" name="Picture 12" descr="http://climate.snu.ac.kr/mjo_diagnostics/cmip5/wk99/PRCP_all/wk99.PRCP.bcc-csm1-1.gif"/>
          <p:cNvPicPr>
            <a:picLocks noChangeAspect="1" noChangeArrowheads="1"/>
          </p:cNvPicPr>
          <p:nvPr/>
        </p:nvPicPr>
        <p:blipFill rotWithShape="1">
          <a:blip r:embed="rId4">
            <a:extLst>
              <a:ext uri="{28A0092B-C50C-407E-A947-70E740481C1C}">
                <a14:useLocalDpi xmlns:a14="http://schemas.microsoft.com/office/drawing/2010/main" val="0"/>
              </a:ext>
            </a:extLst>
          </a:blip>
          <a:srcRect t="15883"/>
          <a:stretch/>
        </p:blipFill>
        <p:spPr bwMode="auto">
          <a:xfrm>
            <a:off x="126999" y="4072606"/>
            <a:ext cx="3876922" cy="252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51457" y="3498070"/>
            <a:ext cx="2628007" cy="646331"/>
          </a:xfrm>
          <a:prstGeom prst="rect">
            <a:avLst/>
          </a:prstGeom>
          <a:noFill/>
        </p:spPr>
        <p:txBody>
          <a:bodyPr wrap="square" rtlCol="0">
            <a:spAutoFit/>
          </a:bodyPr>
          <a:lstStyle/>
          <a:p>
            <a:pPr algn="ctr"/>
            <a:r>
              <a:rPr lang="en-US" altLang="ko-KR" b="1" dirty="0" smtClean="0">
                <a:latin typeface="Gill Sans MT" panose="020B0502020104020203" pitchFamily="34" charset="0"/>
              </a:rPr>
              <a:t>Parameterization (6yrs)</a:t>
            </a:r>
            <a:endParaRPr lang="ko-KR" altLang="en-US" b="1" dirty="0">
              <a:latin typeface="Gill Sans MT" panose="020B0502020104020203" pitchFamily="34" charset="0"/>
            </a:endParaRPr>
          </a:p>
        </p:txBody>
      </p:sp>
    </p:spTree>
    <p:extLst>
      <p:ext uri="{BB962C8B-B14F-4D97-AF65-F5344CB8AC3E}">
        <p14:creationId xmlns:p14="http://schemas.microsoft.com/office/powerpoint/2010/main" val="13917816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0492" y="1872463"/>
            <a:ext cx="993422" cy="369332"/>
          </a:xfrm>
          <a:prstGeom prst="rect">
            <a:avLst/>
          </a:prstGeom>
          <a:noFill/>
        </p:spPr>
        <p:txBody>
          <a:bodyPr wrap="square" rtlCol="0">
            <a:spAutoFit/>
          </a:bodyPr>
          <a:lstStyle/>
          <a:p>
            <a:r>
              <a:rPr lang="en-US" altLang="ko-KR" b="1" dirty="0" smtClean="0">
                <a:latin typeface="Gill Sans MT" panose="020B0502020104020203" pitchFamily="34" charset="0"/>
              </a:rPr>
              <a:t>TRMM</a:t>
            </a:r>
            <a:endParaRPr lang="ko-KR" altLang="en-US" b="1" dirty="0">
              <a:latin typeface="Gill Sans MT" panose="020B0502020104020203" pitchFamily="34" charset="0"/>
            </a:endParaRPr>
          </a:p>
        </p:txBody>
      </p:sp>
      <p:sp>
        <p:nvSpPr>
          <p:cNvPr id="9" name="TextBox 8"/>
          <p:cNvSpPr txBox="1"/>
          <p:nvPr/>
        </p:nvSpPr>
        <p:spPr>
          <a:xfrm>
            <a:off x="3203848" y="1872463"/>
            <a:ext cx="2628007" cy="369332"/>
          </a:xfrm>
          <a:prstGeom prst="rect">
            <a:avLst/>
          </a:prstGeom>
          <a:noFill/>
        </p:spPr>
        <p:txBody>
          <a:bodyPr wrap="square" rtlCol="0">
            <a:spAutoFit/>
          </a:bodyPr>
          <a:lstStyle/>
          <a:p>
            <a:pPr algn="ctr"/>
            <a:r>
              <a:rPr lang="en-US" altLang="ko-KR" b="1" dirty="0" smtClean="0">
                <a:latin typeface="Gill Sans MT" panose="020B0502020104020203" pitchFamily="34" charset="0"/>
              </a:rPr>
              <a:t>parameterization</a:t>
            </a:r>
            <a:endParaRPr lang="ko-KR" altLang="en-US" b="1" dirty="0">
              <a:latin typeface="Gill Sans MT" panose="020B0502020104020203" pitchFamily="34" charset="0"/>
            </a:endParaRPr>
          </a:p>
        </p:txBody>
      </p:sp>
      <p:sp>
        <p:nvSpPr>
          <p:cNvPr id="10" name="Text Box 6"/>
          <p:cNvSpPr txBox="1">
            <a:spLocks noChangeArrowheads="1"/>
          </p:cNvSpPr>
          <p:nvPr/>
        </p:nvSpPr>
        <p:spPr bwMode="auto">
          <a:xfrm>
            <a:off x="5965220" y="1795029"/>
            <a:ext cx="3098363" cy="584775"/>
          </a:xfrm>
          <a:prstGeom prst="rect">
            <a:avLst/>
          </a:prstGeom>
          <a:solidFill>
            <a:schemeClr val="bg1"/>
          </a:solidFill>
          <a:ln>
            <a:noFill/>
          </a:ln>
        </p:spPr>
        <p:txBody>
          <a:bodyPr wrap="squar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lgn="ctr" eaLnBrk="1" hangingPunct="1">
              <a:spcBef>
                <a:spcPct val="0"/>
              </a:spcBef>
              <a:buFontTx/>
              <a:buNone/>
            </a:pPr>
            <a:r>
              <a:rPr kumimoji="0" lang="en-US" altLang="ko-KR" sz="1600" b="1" dirty="0" smtClean="0">
                <a:solidFill>
                  <a:srgbClr val="000000"/>
                </a:solidFill>
              </a:rPr>
              <a:t>Modified microphysics </a:t>
            </a:r>
          </a:p>
          <a:p>
            <a:pPr algn="ctr" eaLnBrk="1" hangingPunct="1">
              <a:spcBef>
                <a:spcPct val="0"/>
              </a:spcBef>
              <a:buFontTx/>
              <a:buNone/>
            </a:pPr>
            <a:r>
              <a:rPr kumimoji="0" lang="en-US" altLang="ko-KR" sz="1600" b="1" dirty="0" smtClean="0">
                <a:solidFill>
                  <a:srgbClr val="000000"/>
                </a:solidFill>
              </a:rPr>
              <a:t>and convection</a:t>
            </a:r>
            <a:endParaRPr kumimoji="0" lang="en-US" altLang="ko-KR" sz="1000" b="1" dirty="0">
              <a:solidFill>
                <a:srgbClr val="000000"/>
              </a:solidFill>
            </a:endParaRPr>
          </a:p>
        </p:txBody>
      </p:sp>
      <p:sp>
        <p:nvSpPr>
          <p:cNvPr id="11" name="TextBox 10"/>
          <p:cNvSpPr txBox="1"/>
          <p:nvPr/>
        </p:nvSpPr>
        <p:spPr>
          <a:xfrm>
            <a:off x="135467" y="76855"/>
            <a:ext cx="9144000" cy="523220"/>
          </a:xfrm>
          <a:prstGeom prst="rect">
            <a:avLst/>
          </a:prstGeom>
          <a:noFill/>
        </p:spPr>
        <p:txBody>
          <a:bodyPr wrap="square" rtlCol="0">
            <a:spAutoFit/>
          </a:bodyPr>
          <a:lstStyle/>
          <a:p>
            <a:r>
              <a:rPr lang="en-US" altLang="ko-KR" sz="2800" b="1" dirty="0" smtClean="0">
                <a:latin typeface="+mn-lt"/>
                <a:ea typeface="Microsoft Himalaya" panose="01010100010101010101" pitchFamily="2" charset="0"/>
                <a:cs typeface="Microsoft Himalaya" panose="01010100010101010101" pitchFamily="2" charset="0"/>
              </a:rPr>
              <a:t>Wheeler-</a:t>
            </a:r>
            <a:r>
              <a:rPr lang="en-US" altLang="ko-KR" sz="2800" b="1" dirty="0" err="1" smtClean="0">
                <a:latin typeface="+mn-lt"/>
                <a:ea typeface="Microsoft Himalaya" panose="01010100010101010101" pitchFamily="2" charset="0"/>
                <a:cs typeface="Microsoft Himalaya" panose="01010100010101010101" pitchFamily="2" charset="0"/>
              </a:rPr>
              <a:t>Kiladis</a:t>
            </a:r>
            <a:r>
              <a:rPr lang="en-US" altLang="ko-KR" sz="2800" b="1" dirty="0" smtClean="0">
                <a:latin typeface="+mn-lt"/>
                <a:ea typeface="Microsoft Himalaya" panose="01010100010101010101" pitchFamily="2" charset="0"/>
                <a:cs typeface="Microsoft Himalaya" panose="01010100010101010101" pitchFamily="2" charset="0"/>
              </a:rPr>
              <a:t> diagram (1yr PRCP)</a:t>
            </a:r>
            <a:endParaRPr lang="ko-KR" altLang="en-US" sz="2800" b="1" dirty="0">
              <a:latin typeface="+mn-lt"/>
              <a:cs typeface="Microsoft Himalaya" panose="01010100010101010101" pitchFamily="2" charset="0"/>
            </a:endParaRPr>
          </a:p>
        </p:txBody>
      </p:sp>
      <p:pic>
        <p:nvPicPr>
          <p:cNvPr id="5" name="그림 4"/>
          <p:cNvPicPr>
            <a:picLocks noChangeAspect="1"/>
          </p:cNvPicPr>
          <p:nvPr/>
        </p:nvPicPr>
        <p:blipFill rotWithShape="1">
          <a:blip r:embed="rId2">
            <a:extLst>
              <a:ext uri="{28A0092B-C50C-407E-A947-70E740481C1C}">
                <a14:useLocalDpi xmlns:a14="http://schemas.microsoft.com/office/drawing/2010/main" val="0"/>
              </a:ext>
            </a:extLst>
          </a:blip>
          <a:srcRect t="15962" r="50727"/>
          <a:stretch/>
        </p:blipFill>
        <p:spPr>
          <a:xfrm>
            <a:off x="3059170" y="2484061"/>
            <a:ext cx="2520000" cy="3321203"/>
          </a:xfrm>
          <a:prstGeom prst="rect">
            <a:avLst/>
          </a:prstGeom>
        </p:spPr>
      </p:pic>
      <p:pic>
        <p:nvPicPr>
          <p:cNvPr id="6" name="그림 5"/>
          <p:cNvPicPr>
            <a:picLocks noChangeAspect="1"/>
          </p:cNvPicPr>
          <p:nvPr/>
        </p:nvPicPr>
        <p:blipFill rotWithShape="1">
          <a:blip r:embed="rId3">
            <a:extLst>
              <a:ext uri="{28A0092B-C50C-407E-A947-70E740481C1C}">
                <a14:useLocalDpi xmlns:a14="http://schemas.microsoft.com/office/drawing/2010/main" val="0"/>
              </a:ext>
            </a:extLst>
          </a:blip>
          <a:srcRect t="15224" r="50157"/>
          <a:stretch/>
        </p:blipFill>
        <p:spPr>
          <a:xfrm>
            <a:off x="5965220" y="2493226"/>
            <a:ext cx="2520000" cy="3312038"/>
          </a:xfrm>
          <a:prstGeom prst="rect">
            <a:avLst/>
          </a:prstGeom>
        </p:spPr>
      </p:pic>
      <p:pic>
        <p:nvPicPr>
          <p:cNvPr id="13" name="그림 12"/>
          <p:cNvPicPr>
            <a:picLocks noChangeAspect="1"/>
          </p:cNvPicPr>
          <p:nvPr/>
        </p:nvPicPr>
        <p:blipFill rotWithShape="1">
          <a:blip r:embed="rId4">
            <a:extLst>
              <a:ext uri="{28A0092B-C50C-407E-A947-70E740481C1C}">
                <a14:useLocalDpi xmlns:a14="http://schemas.microsoft.com/office/drawing/2010/main" val="0"/>
              </a:ext>
            </a:extLst>
          </a:blip>
          <a:srcRect t="15224" r="50727"/>
          <a:stretch/>
        </p:blipFill>
        <p:spPr>
          <a:xfrm>
            <a:off x="149567" y="2379804"/>
            <a:ext cx="2520000" cy="3350362"/>
          </a:xfrm>
          <a:prstGeom prst="rect">
            <a:avLst/>
          </a:prstGeom>
        </p:spPr>
      </p:pic>
    </p:spTree>
    <p:extLst>
      <p:ext uri="{BB962C8B-B14F-4D97-AF65-F5344CB8AC3E}">
        <p14:creationId xmlns:p14="http://schemas.microsoft.com/office/powerpoint/2010/main" val="39355466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0"/>
          <p:cNvSpPr txBox="1">
            <a:spLocks noChangeArrowheads="1"/>
          </p:cNvSpPr>
          <p:nvPr/>
        </p:nvSpPr>
        <p:spPr bwMode="auto">
          <a:xfrm>
            <a:off x="1028962" y="908720"/>
            <a:ext cx="11811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3pPr>
            <a:lvl4pPr marL="16002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4pPr>
            <a:lvl5pPr marL="20574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9pPr>
          </a:lstStyle>
          <a:p>
            <a:pPr algn="ctr" eaLnBrk="1" hangingPunct="1">
              <a:lnSpc>
                <a:spcPct val="100000"/>
              </a:lnSpc>
              <a:spcBef>
                <a:spcPct val="0"/>
              </a:spcBef>
              <a:buFontTx/>
              <a:buNone/>
            </a:pPr>
            <a:r>
              <a:rPr lang="en-US" altLang="ko-KR" sz="1500" dirty="0"/>
              <a:t>TRMM</a:t>
            </a:r>
            <a:endParaRPr lang="ko-KR" altLang="en-US" sz="1500" dirty="0"/>
          </a:p>
        </p:txBody>
      </p:sp>
      <p:sp>
        <p:nvSpPr>
          <p:cNvPr id="10" name="Rectangle 9"/>
          <p:cNvSpPr>
            <a:spLocks noChangeArrowheads="1"/>
          </p:cNvSpPr>
          <p:nvPr/>
        </p:nvSpPr>
        <p:spPr bwMode="auto">
          <a:xfrm>
            <a:off x="107950" y="110481"/>
            <a:ext cx="84513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Palatino Linotype" panose="02040502050505030304" pitchFamily="18" charset="0"/>
                <a:ea typeface="굴림" panose="020B0600000101010101" pitchFamily="50" charset="-127"/>
              </a:defRPr>
            </a:lvl1pPr>
            <a:lvl2pPr marL="742950" indent="-285750" eaLnBrk="0" hangingPunct="0">
              <a:defRPr kumimoji="1">
                <a:solidFill>
                  <a:schemeClr val="tx1"/>
                </a:solidFill>
                <a:latin typeface="Palatino Linotype" panose="02040502050505030304" pitchFamily="18" charset="0"/>
                <a:ea typeface="굴림" panose="020B0600000101010101" pitchFamily="50" charset="-127"/>
              </a:defRPr>
            </a:lvl2pPr>
            <a:lvl3pPr marL="1143000" indent="-228600" eaLnBrk="0" hangingPunct="0">
              <a:defRPr kumimoji="1">
                <a:solidFill>
                  <a:schemeClr val="tx1"/>
                </a:solidFill>
                <a:latin typeface="Palatino Linotype" panose="02040502050505030304" pitchFamily="18" charset="0"/>
                <a:ea typeface="굴림" panose="020B0600000101010101" pitchFamily="50" charset="-127"/>
              </a:defRPr>
            </a:lvl3pPr>
            <a:lvl4pPr marL="1600200" indent="-228600" eaLnBrk="0" hangingPunct="0">
              <a:defRPr kumimoji="1">
                <a:solidFill>
                  <a:schemeClr val="tx1"/>
                </a:solidFill>
                <a:latin typeface="Palatino Linotype" panose="02040502050505030304" pitchFamily="18" charset="0"/>
                <a:ea typeface="굴림" panose="020B0600000101010101" pitchFamily="50" charset="-127"/>
              </a:defRPr>
            </a:lvl4pPr>
            <a:lvl5pPr marL="2057400" indent="-228600" eaLnBrk="0" hangingPunct="0">
              <a:defRPr kumimoji="1">
                <a:solidFill>
                  <a:schemeClr val="tx1"/>
                </a:solidFill>
                <a:latin typeface="Palatino Linotype" panose="02040502050505030304" pitchFamily="18" charset="0"/>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9pPr>
          </a:lstStyle>
          <a:p>
            <a:pPr eaLnBrk="1" hangingPunct="1"/>
            <a:r>
              <a:rPr lang="en-US" altLang="ko-KR" sz="2400" b="1" dirty="0" smtClean="0">
                <a:ea typeface="HY헤드라인M" panose="02030600000101010101" pitchFamily="18" charset="-127"/>
              </a:rPr>
              <a:t>Global distribution of 3-hourly light &amp; heavy precipitation</a:t>
            </a:r>
          </a:p>
        </p:txBody>
      </p:sp>
      <p:sp>
        <p:nvSpPr>
          <p:cNvPr id="19" name="TextBox 10"/>
          <p:cNvSpPr txBox="1">
            <a:spLocks noChangeArrowheads="1"/>
          </p:cNvSpPr>
          <p:nvPr/>
        </p:nvSpPr>
        <p:spPr bwMode="auto">
          <a:xfrm>
            <a:off x="3851920" y="941627"/>
            <a:ext cx="11811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3pPr>
            <a:lvl4pPr marL="16002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4pPr>
            <a:lvl5pPr marL="20574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9pPr>
          </a:lstStyle>
          <a:p>
            <a:pPr algn="ctr" eaLnBrk="1" hangingPunct="1">
              <a:lnSpc>
                <a:spcPct val="100000"/>
              </a:lnSpc>
              <a:spcBef>
                <a:spcPct val="0"/>
              </a:spcBef>
              <a:buFontTx/>
              <a:buNone/>
            </a:pPr>
            <a:r>
              <a:rPr lang="en-US" altLang="ko-KR" sz="1500" dirty="0" smtClean="0"/>
              <a:t>BULK+LSC</a:t>
            </a:r>
            <a:endParaRPr lang="ko-KR" altLang="en-US" sz="1500" dirty="0"/>
          </a:p>
        </p:txBody>
      </p:sp>
      <p:pic>
        <p:nvPicPr>
          <p:cNvPr id="11" name="그림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02" y="1628800"/>
            <a:ext cx="2880000" cy="4026886"/>
          </a:xfrm>
          <a:prstGeom prst="rect">
            <a:avLst/>
          </a:prstGeom>
        </p:spPr>
      </p:pic>
      <p:pic>
        <p:nvPicPr>
          <p:cNvPr id="15" name="그림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2160" y="1634362"/>
            <a:ext cx="2880000" cy="4026886"/>
          </a:xfrm>
          <a:prstGeom prst="rect">
            <a:avLst/>
          </a:prstGeom>
        </p:spPr>
      </p:pic>
      <p:grpSp>
        <p:nvGrpSpPr>
          <p:cNvPr id="5" name="그룹 4"/>
          <p:cNvGrpSpPr/>
          <p:nvPr/>
        </p:nvGrpSpPr>
        <p:grpSpPr>
          <a:xfrm>
            <a:off x="6167618" y="908720"/>
            <a:ext cx="3012894" cy="4746966"/>
            <a:chOff x="6167618" y="908720"/>
            <a:chExt cx="3012894" cy="4746966"/>
          </a:xfrm>
        </p:grpSpPr>
        <p:sp>
          <p:nvSpPr>
            <p:cNvPr id="12" name="TextBox 10"/>
            <p:cNvSpPr txBox="1">
              <a:spLocks noChangeArrowheads="1"/>
            </p:cNvSpPr>
            <p:nvPr/>
          </p:nvSpPr>
          <p:spPr bwMode="auto">
            <a:xfrm>
              <a:off x="6221997" y="908720"/>
              <a:ext cx="29585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lnSpc>
                  <a:spcPct val="90000"/>
                </a:lnSpc>
                <a:spcBef>
                  <a:spcPts val="1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3pPr>
              <a:lvl4pPr marL="16002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4pPr>
              <a:lvl5pPr marL="20574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9pPr>
            </a:lstStyle>
            <a:p>
              <a:pPr algn="ctr" eaLnBrk="1" hangingPunct="1">
                <a:lnSpc>
                  <a:spcPct val="100000"/>
                </a:lnSpc>
                <a:spcBef>
                  <a:spcPct val="0"/>
                </a:spcBef>
                <a:buFontTx/>
                <a:buNone/>
              </a:pPr>
              <a:r>
                <a:rPr lang="en-US" altLang="ko-KR" sz="1500" dirty="0" smtClean="0"/>
                <a:t>Microphysics+</a:t>
              </a:r>
            </a:p>
            <a:p>
              <a:pPr algn="ctr" eaLnBrk="1" hangingPunct="1">
                <a:lnSpc>
                  <a:spcPct val="100000"/>
                </a:lnSpc>
                <a:spcBef>
                  <a:spcPct val="0"/>
                </a:spcBef>
                <a:buFontTx/>
                <a:buNone/>
              </a:pPr>
              <a:r>
                <a:rPr lang="en-US" altLang="ko-KR" sz="1500" dirty="0" smtClean="0"/>
                <a:t>shallow convection</a:t>
              </a:r>
              <a:endParaRPr lang="ko-KR" altLang="en-US" sz="1500" dirty="0"/>
            </a:p>
          </p:txBody>
        </p:sp>
        <p:pic>
          <p:nvPicPr>
            <p:cNvPr id="4" name="그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7618" y="1628800"/>
              <a:ext cx="2880000" cy="4026886"/>
            </a:xfrm>
            <a:prstGeom prst="rect">
              <a:avLst/>
            </a:prstGeom>
          </p:spPr>
        </p:pic>
      </p:grpSp>
    </p:spTree>
    <p:extLst>
      <p:ext uri="{BB962C8B-B14F-4D97-AF65-F5344CB8AC3E}">
        <p14:creationId xmlns:p14="http://schemas.microsoft.com/office/powerpoint/2010/main" val="424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p:nvPr/>
        </p:nvPicPr>
        <p:blipFill>
          <a:blip r:embed="rId3">
            <a:extLst>
              <a:ext uri="{28A0092B-C50C-407E-A947-70E740481C1C}">
                <a14:useLocalDpi xmlns:a14="http://schemas.microsoft.com/office/drawing/2010/main" val="0"/>
              </a:ext>
            </a:extLst>
          </a:blip>
          <a:stretch>
            <a:fillRect/>
          </a:stretch>
        </p:blipFill>
        <p:spPr>
          <a:xfrm>
            <a:off x="683568" y="1700808"/>
            <a:ext cx="7704856" cy="4248472"/>
          </a:xfrm>
          <a:prstGeom prst="rect">
            <a:avLst/>
          </a:prstGeom>
        </p:spPr>
      </p:pic>
      <p:sp>
        <p:nvSpPr>
          <p:cNvPr id="5" name="Rectangle 9"/>
          <p:cNvSpPr>
            <a:spLocks noChangeArrowheads="1"/>
          </p:cNvSpPr>
          <p:nvPr/>
        </p:nvSpPr>
        <p:spPr bwMode="auto">
          <a:xfrm>
            <a:off x="107950" y="110481"/>
            <a:ext cx="54168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Palatino Linotype" panose="02040502050505030304" pitchFamily="18" charset="0"/>
                <a:ea typeface="굴림" panose="020B0600000101010101" pitchFamily="50" charset="-127"/>
              </a:defRPr>
            </a:lvl1pPr>
            <a:lvl2pPr marL="742950" indent="-285750" eaLnBrk="0" hangingPunct="0">
              <a:defRPr kumimoji="1">
                <a:solidFill>
                  <a:schemeClr val="tx1"/>
                </a:solidFill>
                <a:latin typeface="Palatino Linotype" panose="02040502050505030304" pitchFamily="18" charset="0"/>
                <a:ea typeface="굴림" panose="020B0600000101010101" pitchFamily="50" charset="-127"/>
              </a:defRPr>
            </a:lvl2pPr>
            <a:lvl3pPr marL="1143000" indent="-228600" eaLnBrk="0" hangingPunct="0">
              <a:defRPr kumimoji="1">
                <a:solidFill>
                  <a:schemeClr val="tx1"/>
                </a:solidFill>
                <a:latin typeface="Palatino Linotype" panose="02040502050505030304" pitchFamily="18" charset="0"/>
                <a:ea typeface="굴림" panose="020B0600000101010101" pitchFamily="50" charset="-127"/>
              </a:defRPr>
            </a:lvl3pPr>
            <a:lvl4pPr marL="1600200" indent="-228600" eaLnBrk="0" hangingPunct="0">
              <a:defRPr kumimoji="1">
                <a:solidFill>
                  <a:schemeClr val="tx1"/>
                </a:solidFill>
                <a:latin typeface="Palatino Linotype" panose="02040502050505030304" pitchFamily="18" charset="0"/>
                <a:ea typeface="굴림" panose="020B0600000101010101" pitchFamily="50" charset="-127"/>
              </a:defRPr>
            </a:lvl4pPr>
            <a:lvl5pPr marL="2057400" indent="-228600" eaLnBrk="0" hangingPunct="0">
              <a:defRPr kumimoji="1">
                <a:solidFill>
                  <a:schemeClr val="tx1"/>
                </a:solidFill>
                <a:latin typeface="Palatino Linotype" panose="02040502050505030304" pitchFamily="18" charset="0"/>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9pPr>
          </a:lstStyle>
          <a:p>
            <a:pPr eaLnBrk="1" hangingPunct="1"/>
            <a:r>
              <a:rPr lang="en-US" altLang="ko-KR" sz="2400" b="1" dirty="0" smtClean="0">
                <a:solidFill>
                  <a:prstClr val="black"/>
                </a:solidFill>
                <a:ea typeface="HY헤드라인M" panose="02030600000101010101" pitchFamily="18" charset="-127"/>
              </a:rPr>
              <a:t>Frequency of 3-hourly precipitation   </a:t>
            </a:r>
            <a:endParaRPr lang="en-US" altLang="ko-KR" sz="2400" b="1" dirty="0">
              <a:solidFill>
                <a:prstClr val="black"/>
              </a:solidFill>
              <a:ea typeface="HY헤드라인M" panose="02030600000101010101" pitchFamily="18" charset="-127"/>
            </a:endParaRPr>
          </a:p>
        </p:txBody>
      </p:sp>
    </p:spTree>
    <p:extLst>
      <p:ext uri="{BB962C8B-B14F-4D97-AF65-F5344CB8AC3E}">
        <p14:creationId xmlns:p14="http://schemas.microsoft.com/office/powerpoint/2010/main" val="39018855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36512" y="116632"/>
            <a:ext cx="9180511" cy="584775"/>
          </a:xfrm>
          <a:prstGeom prst="rect">
            <a:avLst/>
          </a:prstGeom>
        </p:spPr>
        <p:txBody>
          <a:bodyPr wrap="square">
            <a:spAutoFit/>
          </a:bodyPr>
          <a:lstStyle/>
          <a:p>
            <a:pPr lvl="0" algn="ctr"/>
            <a:r>
              <a:rPr kumimoji="0" lang="en-US" altLang="ko-KR" sz="3200" b="1" dirty="0" smtClean="0">
                <a:solidFill>
                  <a:prstClr val="black"/>
                </a:solidFill>
                <a:latin typeface="Gill Sans MT" pitchFamily="34" charset="0"/>
                <a:ea typeface="맑은 고딕" pitchFamily="50" charset="-127"/>
              </a:rPr>
              <a:t>Conventional GCM precipitation processes</a:t>
            </a:r>
          </a:p>
        </p:txBody>
      </p:sp>
      <p:sp>
        <p:nvSpPr>
          <p:cNvPr id="2" name="TextBox 1"/>
          <p:cNvSpPr txBox="1"/>
          <p:nvPr/>
        </p:nvSpPr>
        <p:spPr>
          <a:xfrm>
            <a:off x="376619" y="988864"/>
            <a:ext cx="8136904" cy="1061829"/>
          </a:xfrm>
          <a:prstGeom prst="rect">
            <a:avLst/>
          </a:prstGeom>
          <a:noFill/>
        </p:spPr>
        <p:txBody>
          <a:bodyPr wrap="square" rtlCol="0">
            <a:spAutoFit/>
          </a:bodyPr>
          <a:lstStyle/>
          <a:p>
            <a:pPr marL="342900" indent="-342900">
              <a:buAutoNum type="arabicPeriod"/>
            </a:pPr>
            <a:r>
              <a:rPr lang="en-US" altLang="ko-KR" dirty="0" smtClean="0">
                <a:solidFill>
                  <a:schemeClr val="accent6">
                    <a:lumMod val="75000"/>
                  </a:schemeClr>
                </a:solidFill>
                <a:latin typeface="+mj-ea"/>
                <a:ea typeface="+mj-ea"/>
              </a:rPr>
              <a:t>Convective rain (sub-grid scale)</a:t>
            </a:r>
          </a:p>
          <a:p>
            <a:pPr marL="285750" indent="-285750">
              <a:buFontTx/>
              <a:buChar char="-"/>
            </a:pPr>
            <a:r>
              <a:rPr lang="en-US" altLang="ko-KR" sz="1600" dirty="0" smtClean="0">
                <a:latin typeface="Palatino Linotype" panose="02040502050505030304" pitchFamily="18" charset="0"/>
              </a:rPr>
              <a:t>Convective parameterization based on a quasi equilibrium condition</a:t>
            </a:r>
            <a:endParaRPr lang="en-US" altLang="ko-KR" dirty="0" smtClean="0">
              <a:latin typeface="Palatino Linotype" panose="02040502050505030304" pitchFamily="18" charset="0"/>
            </a:endParaRPr>
          </a:p>
          <a:p>
            <a:pPr marL="285750" indent="-285750">
              <a:lnSpc>
                <a:spcPct val="150000"/>
              </a:lnSpc>
              <a:buFontTx/>
              <a:buChar char="-"/>
            </a:pPr>
            <a:endParaRPr lang="en-US" altLang="ko-KR" dirty="0"/>
          </a:p>
        </p:txBody>
      </p:sp>
      <p:grpSp>
        <p:nvGrpSpPr>
          <p:cNvPr id="86" name="그룹 85"/>
          <p:cNvGrpSpPr/>
          <p:nvPr/>
        </p:nvGrpSpPr>
        <p:grpSpPr>
          <a:xfrm>
            <a:off x="368400" y="1863262"/>
            <a:ext cx="8565281" cy="3869993"/>
            <a:chOff x="368400" y="1863262"/>
            <a:chExt cx="8565281" cy="3869993"/>
          </a:xfrm>
        </p:grpSpPr>
        <p:grpSp>
          <p:nvGrpSpPr>
            <p:cNvPr id="13" name="그룹 12"/>
            <p:cNvGrpSpPr/>
            <p:nvPr/>
          </p:nvGrpSpPr>
          <p:grpSpPr>
            <a:xfrm>
              <a:off x="5076056" y="2787458"/>
              <a:ext cx="3857625" cy="2945797"/>
              <a:chOff x="714375" y="839026"/>
              <a:chExt cx="3857625" cy="2945797"/>
            </a:xfrm>
          </p:grpSpPr>
          <p:sp>
            <p:nvSpPr>
              <p:cNvPr id="14" name="모서리가 둥근 직사각형 13"/>
              <p:cNvSpPr/>
              <p:nvPr/>
            </p:nvSpPr>
            <p:spPr>
              <a:xfrm>
                <a:off x="714375" y="992188"/>
                <a:ext cx="3571875" cy="2792635"/>
              </a:xfrm>
              <a:prstGeom prst="roundRect">
                <a:avLst>
                  <a:gd name="adj" fmla="val 8269"/>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ko-KR" altLang="en-US">
                  <a:solidFill>
                    <a:prstClr val="black"/>
                  </a:solidFill>
                </a:endParaRPr>
              </a:p>
            </p:txBody>
          </p:sp>
          <p:sp>
            <p:nvSpPr>
              <p:cNvPr id="15" name="TextBox 97"/>
              <p:cNvSpPr txBox="1">
                <a:spLocks noChangeArrowheads="1"/>
              </p:cNvSpPr>
              <p:nvPr/>
            </p:nvSpPr>
            <p:spPr bwMode="auto">
              <a:xfrm>
                <a:off x="971600" y="839026"/>
                <a:ext cx="2526654" cy="36933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altLang="ko-KR" dirty="0" smtClean="0">
                    <a:solidFill>
                      <a:srgbClr val="002060"/>
                    </a:solidFill>
                    <a:latin typeface="Gill Sans MT" pitchFamily="34" charset="0"/>
                  </a:rPr>
                  <a:t>Large-scale condensation</a:t>
                </a:r>
                <a:endParaRPr lang="ko-KR" altLang="en-US" dirty="0">
                  <a:solidFill>
                    <a:srgbClr val="1F497D"/>
                  </a:solidFill>
                  <a:latin typeface="Gill Sans MT" pitchFamily="34" charset="0"/>
                </a:endParaRPr>
              </a:p>
            </p:txBody>
          </p:sp>
          <p:sp>
            <p:nvSpPr>
              <p:cNvPr id="16" name="TextBox 15"/>
              <p:cNvSpPr txBox="1"/>
              <p:nvPr/>
            </p:nvSpPr>
            <p:spPr>
              <a:xfrm>
                <a:off x="2811529" y="2138999"/>
                <a:ext cx="1027749"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altLang="ko-KR" sz="1400" dirty="0">
                    <a:solidFill>
                      <a:prstClr val="black"/>
                    </a:solidFill>
                    <a:latin typeface="Franklin Gothic Medium Cond" pitchFamily="34" charset="0"/>
                  </a:rPr>
                  <a:t>Cloud ice</a:t>
                </a:r>
                <a:endParaRPr lang="ko-KR" altLang="en-US" sz="1400" dirty="0">
                  <a:solidFill>
                    <a:prstClr val="black"/>
                  </a:solidFill>
                  <a:latin typeface="Franklin Gothic Medium Cond" pitchFamily="34" charset="0"/>
                </a:endParaRPr>
              </a:p>
            </p:txBody>
          </p:sp>
          <p:sp>
            <p:nvSpPr>
              <p:cNvPr id="17" name="TextBox 16"/>
              <p:cNvSpPr txBox="1"/>
              <p:nvPr/>
            </p:nvSpPr>
            <p:spPr>
              <a:xfrm>
                <a:off x="1544415" y="2138999"/>
                <a:ext cx="1005965"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altLang="ko-KR" sz="1400" dirty="0">
                    <a:solidFill>
                      <a:prstClr val="black"/>
                    </a:solidFill>
                    <a:latin typeface="Franklin Gothic Medium Cond" pitchFamily="34" charset="0"/>
                  </a:rPr>
                  <a:t>Cloud water</a:t>
                </a:r>
                <a:endParaRPr lang="ko-KR" altLang="en-US" sz="1400" dirty="0">
                  <a:solidFill>
                    <a:prstClr val="black"/>
                  </a:solidFill>
                  <a:latin typeface="Franklin Gothic Medium Cond" pitchFamily="34" charset="0"/>
                </a:endParaRPr>
              </a:p>
            </p:txBody>
          </p:sp>
          <p:sp>
            <p:nvSpPr>
              <p:cNvPr id="18" name="타원 17"/>
              <p:cNvSpPr>
                <a:spLocks noChangeAspect="1"/>
              </p:cNvSpPr>
              <p:nvPr/>
            </p:nvSpPr>
            <p:spPr>
              <a:xfrm>
                <a:off x="1765968" y="2478057"/>
                <a:ext cx="285752" cy="285752"/>
              </a:xfrm>
              <a:prstGeom prst="ellipse">
                <a:avLst/>
              </a:prstGeom>
              <a:gradFill flip="none" rotWithShape="1">
                <a:gsLst>
                  <a:gs pos="0">
                    <a:schemeClr val="bg1"/>
                  </a:gs>
                  <a:gs pos="50000">
                    <a:schemeClr val="accent1">
                      <a:lumMod val="40000"/>
                      <a:lumOff val="60000"/>
                    </a:schemeClr>
                  </a:gs>
                  <a:gs pos="100000">
                    <a:schemeClr val="accent1">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endParaRPr>
              </a:p>
            </p:txBody>
          </p:sp>
          <p:sp>
            <p:nvSpPr>
              <p:cNvPr id="19" name="육각형 18"/>
              <p:cNvSpPr>
                <a:spLocks noChangeAspect="1"/>
              </p:cNvSpPr>
              <p:nvPr/>
            </p:nvSpPr>
            <p:spPr>
              <a:xfrm>
                <a:off x="3131840" y="2475777"/>
                <a:ext cx="274322" cy="236485"/>
              </a:xfrm>
              <a:prstGeom prst="hexagon">
                <a:avLst/>
              </a:prstGeom>
              <a:gradFill flip="none" rotWithShape="1">
                <a:gsLst>
                  <a:gs pos="0">
                    <a:schemeClr val="accent1">
                      <a:lumMod val="60000"/>
                      <a:lumOff val="40000"/>
                    </a:schemeClr>
                  </a:gs>
                  <a:gs pos="50000">
                    <a:schemeClr val="accent1">
                      <a:lumMod val="40000"/>
                      <a:lumOff val="60000"/>
                    </a:schemeClr>
                  </a:gs>
                  <a:gs pos="100000">
                    <a:schemeClr val="accent1">
                      <a:lumMod val="20000"/>
                      <a:lumOff val="80000"/>
                    </a:schemeClr>
                  </a:gs>
                </a:gsLst>
                <a:path path="circle">
                  <a:fillToRect l="50000" t="50000" r="50000" b="50000"/>
                </a:path>
                <a:tileRect/>
              </a:gra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endParaRPr>
              </a:p>
            </p:txBody>
          </p:sp>
          <p:grpSp>
            <p:nvGrpSpPr>
              <p:cNvPr id="21" name="그룹 20"/>
              <p:cNvGrpSpPr/>
              <p:nvPr/>
            </p:nvGrpSpPr>
            <p:grpSpPr>
              <a:xfrm>
                <a:off x="1199449" y="1351801"/>
                <a:ext cx="3372551" cy="2236744"/>
                <a:chOff x="1127441" y="1351801"/>
                <a:chExt cx="3372551" cy="2236744"/>
              </a:xfrm>
            </p:grpSpPr>
            <p:sp>
              <p:nvSpPr>
                <p:cNvPr id="22" name="TextBox 21"/>
                <p:cNvSpPr txBox="1"/>
                <p:nvPr/>
              </p:nvSpPr>
              <p:spPr>
                <a:xfrm>
                  <a:off x="1504189" y="3280768"/>
                  <a:ext cx="1885104"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auto">
                    <a:spcBef>
                      <a:spcPts val="0"/>
                    </a:spcBef>
                    <a:spcAft>
                      <a:spcPts val="0"/>
                    </a:spcAft>
                    <a:defRPr/>
                  </a:pPr>
                  <a:r>
                    <a:rPr kumimoji="0" lang="en-US" altLang="ko-KR" sz="1400" dirty="0">
                      <a:latin typeface="Franklin Gothic Medium Cond" pitchFamily="34" charset="0"/>
                    </a:rPr>
                    <a:t>Precipitation</a:t>
                  </a:r>
                  <a:endParaRPr kumimoji="0" lang="ko-KR" altLang="en-US" sz="1400" dirty="0">
                    <a:latin typeface="Franklin Gothic Medium Cond" pitchFamily="34" charset="0"/>
                  </a:endParaRPr>
                </a:p>
              </p:txBody>
            </p:sp>
            <p:cxnSp>
              <p:nvCxnSpPr>
                <p:cNvPr id="24" name="직선 화살표 연결선 23"/>
                <p:cNvCxnSpPr/>
                <p:nvPr/>
              </p:nvCxnSpPr>
              <p:spPr>
                <a:xfrm>
                  <a:off x="2159997" y="2451419"/>
                  <a:ext cx="0" cy="818852"/>
                </a:xfrm>
                <a:prstGeom prst="straightConnector1">
                  <a:avLst/>
                </a:prstGeom>
                <a:ln w="25400" cap="rnd">
                  <a:solidFill>
                    <a:srgbClr val="6699FF"/>
                  </a:solidFill>
                  <a:prstDash val="sysDash"/>
                  <a:headEnd type="none"/>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127441" y="2488680"/>
                  <a:ext cx="1500187" cy="769441"/>
                </a:xfrm>
                <a:prstGeom prst="rect">
                  <a:avLst/>
                </a:prstGeom>
                <a:noFill/>
              </p:spPr>
              <p:txBody>
                <a:bodyPr>
                  <a:spAutoFit/>
                </a:bodyPr>
                <a:lstStyle/>
                <a:p>
                  <a:pPr>
                    <a:defRPr/>
                  </a:pPr>
                  <a:endParaRPr lang="en-US" altLang="ko-KR" sz="1100" b="1" dirty="0">
                    <a:latin typeface="+mj-ea"/>
                    <a:ea typeface="+mj-ea"/>
                  </a:endParaRPr>
                </a:p>
                <a:p>
                  <a:pPr>
                    <a:defRPr/>
                  </a:pPr>
                  <a:r>
                    <a:rPr lang="en-US" altLang="ko-KR" sz="1100" b="1" dirty="0" smtClean="0">
                      <a:latin typeface="+mj-ea"/>
                      <a:ea typeface="+mj-ea"/>
                    </a:rPr>
                    <a:t>Auto-</a:t>
                  </a:r>
                </a:p>
                <a:p>
                  <a:pPr>
                    <a:defRPr/>
                  </a:pPr>
                  <a:r>
                    <a:rPr lang="en-US" altLang="ko-KR" sz="1100" b="1" dirty="0" smtClean="0">
                      <a:latin typeface="+mj-ea"/>
                      <a:ea typeface="+mj-ea"/>
                    </a:rPr>
                    <a:t>conversion</a:t>
                  </a:r>
                </a:p>
                <a:p>
                  <a:pPr>
                    <a:defRPr/>
                  </a:pPr>
                  <a:r>
                    <a:rPr lang="en-US" altLang="ko-KR" sz="1100" b="1" dirty="0" smtClean="0">
                      <a:latin typeface="+mj-ea"/>
                      <a:ea typeface="+mj-ea"/>
                    </a:rPr>
                    <a:t>Time scale</a:t>
                  </a:r>
                  <a:endParaRPr lang="en-US" altLang="ko-KR" sz="1100" b="1" dirty="0">
                    <a:latin typeface="+mj-ea"/>
                    <a:ea typeface="+mj-ea"/>
                  </a:endParaRPr>
                </a:p>
              </p:txBody>
            </p:sp>
            <p:cxnSp>
              <p:nvCxnSpPr>
                <p:cNvPr id="26" name="직선 화살표 연결선 25"/>
                <p:cNvCxnSpPr/>
                <p:nvPr/>
              </p:nvCxnSpPr>
              <p:spPr>
                <a:xfrm>
                  <a:off x="2989412" y="2432298"/>
                  <a:ext cx="9456" cy="837973"/>
                </a:xfrm>
                <a:prstGeom prst="straightConnector1">
                  <a:avLst/>
                </a:prstGeom>
                <a:ln w="25400" cap="rnd">
                  <a:solidFill>
                    <a:srgbClr val="6699FF"/>
                  </a:solidFill>
                  <a:prstDash val="sysDash"/>
                  <a:headEnd type="none"/>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999805" y="2488680"/>
                  <a:ext cx="1500187" cy="769441"/>
                </a:xfrm>
                <a:prstGeom prst="rect">
                  <a:avLst/>
                </a:prstGeom>
                <a:noFill/>
              </p:spPr>
              <p:txBody>
                <a:bodyPr>
                  <a:spAutoFit/>
                </a:bodyPr>
                <a:lstStyle/>
                <a:p>
                  <a:pPr>
                    <a:defRPr/>
                  </a:pPr>
                  <a:endParaRPr lang="en-US" altLang="ko-KR" sz="1100" b="1" dirty="0">
                    <a:latin typeface="+mj-ea"/>
                    <a:ea typeface="+mj-ea"/>
                  </a:endParaRPr>
                </a:p>
                <a:p>
                  <a:pPr>
                    <a:defRPr/>
                  </a:pPr>
                  <a:r>
                    <a:rPr lang="en-US" altLang="ko-KR" sz="1100" b="1" dirty="0" smtClean="0">
                      <a:latin typeface="+mj-ea"/>
                      <a:ea typeface="+mj-ea"/>
                    </a:rPr>
                    <a:t>Falling down</a:t>
                  </a:r>
                </a:p>
                <a:p>
                  <a:pPr>
                    <a:defRPr/>
                  </a:pPr>
                  <a:r>
                    <a:rPr lang="en-US" altLang="ko-KR" sz="1100" b="1" dirty="0" smtClean="0">
                      <a:latin typeface="+mj-ea"/>
                      <a:ea typeface="+mj-ea"/>
                    </a:rPr>
                    <a:t>Without </a:t>
                  </a:r>
                </a:p>
                <a:p>
                  <a:pPr>
                    <a:defRPr/>
                  </a:pPr>
                  <a:r>
                    <a:rPr lang="en-US" altLang="ko-KR" sz="1100" b="1" dirty="0" smtClean="0">
                      <a:latin typeface="+mj-ea"/>
                      <a:ea typeface="+mj-ea"/>
                    </a:rPr>
                    <a:t>Time scale</a:t>
                  </a:r>
                  <a:endParaRPr lang="en-US" altLang="ko-KR" sz="1100" b="1" dirty="0">
                    <a:latin typeface="+mj-ea"/>
                    <a:ea typeface="+mj-ea"/>
                  </a:endParaRPr>
                </a:p>
              </p:txBody>
            </p:sp>
            <mc:AlternateContent xmlns:mc="http://schemas.openxmlformats.org/markup-compatibility/2006" xmlns:a14="http://schemas.microsoft.com/office/drawing/2010/main">
              <mc:Choice Requires="a14">
                <p:sp>
                  <p:nvSpPr>
                    <p:cNvPr id="28" name="TextBox 27"/>
                    <p:cNvSpPr txBox="1"/>
                    <p:nvPr/>
                  </p:nvSpPr>
                  <p:spPr>
                    <a:xfrm>
                      <a:off x="1530312" y="1351801"/>
                      <a:ext cx="2177592" cy="276999"/>
                    </a:xfrm>
                    <a:prstGeom prst="rect">
                      <a:avLst/>
                    </a:prstGeom>
                    <a:noFill/>
                  </p:spPr>
                  <p:txBody>
                    <a:bodyPr wrap="square" rtlCol="0">
                      <a:spAutoFit/>
                    </a:bodyPr>
                    <a:lstStyle/>
                    <a:p>
                      <a:pPr algn="ctr"/>
                      <a:r>
                        <a:rPr lang="en-US" altLang="ko-KR" sz="1200" dirty="0" smtClean="0">
                          <a:latin typeface="+mj-ea"/>
                          <a:ea typeface="+mj-ea"/>
                        </a:rPr>
                        <a:t>Condensation (</a:t>
                      </a:r>
                      <a14:m>
                        <m:oMath xmlns:m="http://schemas.openxmlformats.org/officeDocument/2006/math">
                          <m:sSup>
                            <m:sSupPr>
                              <m:ctrlPr>
                                <a:rPr lang="en-US" altLang="ko-KR" sz="1200" b="0" i="1" smtClean="0">
                                  <a:latin typeface="Cambria Math"/>
                                  <a:ea typeface="+mj-ea"/>
                                </a:rPr>
                              </m:ctrlPr>
                            </m:sSupPr>
                            <m:e>
                              <m:acc>
                                <m:accPr>
                                  <m:chr m:val="̅"/>
                                  <m:ctrlPr>
                                    <a:rPr lang="en-US" altLang="ko-KR" sz="1200" b="0" i="1" smtClean="0">
                                      <a:latin typeface="Cambria Math"/>
                                      <a:ea typeface="+mj-ea"/>
                                    </a:rPr>
                                  </m:ctrlPr>
                                </m:accPr>
                                <m:e>
                                  <m:r>
                                    <a:rPr lang="en-US" altLang="ko-KR" sz="1200" b="0" i="1" smtClean="0">
                                      <a:latin typeface="Cambria Math" panose="02040503050406030204" pitchFamily="18" charset="0"/>
                                      <a:ea typeface="+mj-ea"/>
                                    </a:rPr>
                                    <m:t>𝑞</m:t>
                                  </m:r>
                                </m:e>
                              </m:acc>
                              <m:r>
                                <a:rPr lang="en-US" altLang="ko-KR" sz="1200" b="0" i="1" smtClean="0">
                                  <a:latin typeface="Cambria Math" panose="02040503050406030204" pitchFamily="18" charset="0"/>
                                  <a:ea typeface="+mj-ea"/>
                                </a:rPr>
                                <m:t>+</m:t>
                              </m:r>
                              <m:r>
                                <a:rPr lang="en-US" altLang="ko-KR" sz="1200" b="0" i="1" smtClean="0">
                                  <a:latin typeface="Cambria Math" panose="02040503050406030204" pitchFamily="18" charset="0"/>
                                  <a:ea typeface="+mj-ea"/>
                                </a:rPr>
                                <m:t>𝑞</m:t>
                              </m:r>
                            </m:e>
                            <m:sup>
                              <m:r>
                                <a:rPr lang="en-US" altLang="ko-KR" sz="1200" b="0" i="1" smtClean="0">
                                  <a:latin typeface="Cambria Math" panose="02040503050406030204" pitchFamily="18" charset="0"/>
                                  <a:ea typeface="+mj-ea"/>
                                </a:rPr>
                                <m:t>′</m:t>
                              </m:r>
                            </m:sup>
                          </m:sSup>
                          <m:r>
                            <a:rPr lang="en-US" altLang="ko-KR" sz="1200" i="1">
                              <a:latin typeface="Cambria Math" panose="02040503050406030204" pitchFamily="18" charset="0"/>
                              <a:ea typeface="Cambria Math" panose="02040503050406030204" pitchFamily="18" charset="0"/>
                            </a:rPr>
                            <m:t>&gt;</m:t>
                          </m:r>
                          <m:sSub>
                            <m:sSubPr>
                              <m:ctrlPr>
                                <a:rPr lang="en-US" altLang="ko-KR" sz="1200" b="0" i="1" smtClean="0">
                                  <a:latin typeface="Cambria Math"/>
                                  <a:ea typeface="Cambria Math" panose="02040503050406030204" pitchFamily="18" charset="0"/>
                                </a:rPr>
                              </m:ctrlPr>
                            </m:sSubPr>
                            <m:e>
                              <m:r>
                                <a:rPr lang="en-US" altLang="ko-KR" sz="1200" b="0" i="1" smtClean="0">
                                  <a:latin typeface="Cambria Math" panose="02040503050406030204" pitchFamily="18" charset="0"/>
                                  <a:ea typeface="Cambria Math" panose="02040503050406030204" pitchFamily="18" charset="0"/>
                                </a:rPr>
                                <m:t>𝑞</m:t>
                              </m:r>
                            </m:e>
                            <m:sub>
                              <m:r>
                                <a:rPr lang="en-US" altLang="ko-KR" sz="1200" b="0" i="1" smtClean="0">
                                  <a:latin typeface="Cambria Math" panose="02040503050406030204" pitchFamily="18" charset="0"/>
                                  <a:ea typeface="Cambria Math" panose="02040503050406030204" pitchFamily="18" charset="0"/>
                                </a:rPr>
                                <m:t>𝑠</m:t>
                              </m:r>
                            </m:sub>
                          </m:sSub>
                        </m:oMath>
                      </a14:m>
                      <a:r>
                        <a:rPr lang="en-US" altLang="ko-KR" sz="1200" dirty="0" smtClean="0">
                          <a:latin typeface="+mj-ea"/>
                          <a:ea typeface="+mj-ea"/>
                        </a:rPr>
                        <a:t>)</a:t>
                      </a:r>
                      <a:endParaRPr lang="ko-KR" altLang="en-US" sz="1200" dirty="0">
                        <a:latin typeface="+mj-ea"/>
                        <a:ea typeface="+mj-ea"/>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530312" y="1351801"/>
                      <a:ext cx="2177592" cy="276999"/>
                    </a:xfrm>
                    <a:prstGeom prst="rect">
                      <a:avLst/>
                    </a:prstGeom>
                    <a:blipFill rotWithShape="0">
                      <a:blip r:embed="rId16"/>
                      <a:stretch>
                        <a:fillRect t="-2174" b="-13043"/>
                      </a:stretch>
                    </a:blipFill>
                  </p:spPr>
                  <p:txBody>
                    <a:bodyPr/>
                    <a:lstStyle/>
                    <a:p>
                      <a:r>
                        <a:rPr lang="ko-KR" altLang="en-US">
                          <a:noFill/>
                        </a:rPr>
                        <a:t> </a:t>
                      </a:r>
                    </a:p>
                  </p:txBody>
                </p:sp>
              </mc:Fallback>
            </mc:AlternateContent>
            <p:cxnSp>
              <p:nvCxnSpPr>
                <p:cNvPr id="29" name="직선 화살표 연결선 28"/>
                <p:cNvCxnSpPr/>
                <p:nvPr/>
              </p:nvCxnSpPr>
              <p:spPr>
                <a:xfrm flipH="1">
                  <a:off x="1985900" y="1628800"/>
                  <a:ext cx="460838" cy="508622"/>
                </a:xfrm>
                <a:prstGeom prst="straightConnector1">
                  <a:avLst/>
                </a:prstGeom>
                <a:ln w="25400" cap="rnd">
                  <a:solidFill>
                    <a:srgbClr val="6699FF"/>
                  </a:solidFill>
                  <a:prstDash val="sysDash"/>
                  <a:headEnd type="none"/>
                  <a:tailEnd type="arrow"/>
                </a:ln>
              </p:spPr>
              <p:style>
                <a:lnRef idx="1">
                  <a:schemeClr val="accent1"/>
                </a:lnRef>
                <a:fillRef idx="0">
                  <a:schemeClr val="accent1"/>
                </a:fillRef>
                <a:effectRef idx="0">
                  <a:schemeClr val="accent1"/>
                </a:effectRef>
                <a:fontRef idx="minor">
                  <a:schemeClr val="tx1"/>
                </a:fontRef>
              </p:style>
            </p:cxnSp>
            <p:cxnSp>
              <p:nvCxnSpPr>
                <p:cNvPr id="30" name="직선 화살표 연결선 29"/>
                <p:cNvCxnSpPr/>
                <p:nvPr/>
              </p:nvCxnSpPr>
              <p:spPr>
                <a:xfrm>
                  <a:off x="2756986" y="1638590"/>
                  <a:ext cx="483764" cy="470793"/>
                </a:xfrm>
                <a:prstGeom prst="straightConnector1">
                  <a:avLst/>
                </a:prstGeom>
                <a:ln w="25400" cap="rnd">
                  <a:solidFill>
                    <a:srgbClr val="6699FF"/>
                  </a:solidFill>
                  <a:prstDash val="sysDash"/>
                  <a:headEnd type="none"/>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64807" y="1712615"/>
                  <a:ext cx="806944" cy="276999"/>
                </a:xfrm>
                <a:prstGeom prst="rect">
                  <a:avLst/>
                </a:prstGeom>
                <a:noFill/>
              </p:spPr>
              <p:txBody>
                <a:bodyPr wrap="square" rtlCol="0">
                  <a:spAutoFit/>
                </a:bodyPr>
                <a:lstStyle/>
                <a:p>
                  <a:r>
                    <a:rPr lang="en-US" altLang="ko-KR" sz="1200" b="1" dirty="0" smtClean="0">
                      <a:latin typeface="Palatino Linotype" panose="02040502050505030304" pitchFamily="18" charset="0"/>
                    </a:rPr>
                    <a:t>T&gt;0</a:t>
                  </a:r>
                  <a:endParaRPr lang="ko-KR" altLang="en-US" sz="1200" b="1" dirty="0">
                    <a:latin typeface="Palatino Linotype" panose="02040502050505030304" pitchFamily="18" charset="0"/>
                  </a:endParaRPr>
                </a:p>
              </p:txBody>
            </p:sp>
            <p:sp>
              <p:nvSpPr>
                <p:cNvPr id="32" name="TextBox 31"/>
                <p:cNvSpPr txBox="1"/>
                <p:nvPr/>
              </p:nvSpPr>
              <p:spPr>
                <a:xfrm>
                  <a:off x="2945661" y="1671613"/>
                  <a:ext cx="806944" cy="276999"/>
                </a:xfrm>
                <a:prstGeom prst="rect">
                  <a:avLst/>
                </a:prstGeom>
                <a:noFill/>
              </p:spPr>
              <p:txBody>
                <a:bodyPr wrap="square" rtlCol="0">
                  <a:spAutoFit/>
                </a:bodyPr>
                <a:lstStyle/>
                <a:p>
                  <a:r>
                    <a:rPr lang="en-US" altLang="ko-KR" sz="1200" b="1" dirty="0" smtClean="0">
                      <a:latin typeface="Palatino Linotype" panose="02040502050505030304" pitchFamily="18" charset="0"/>
                    </a:rPr>
                    <a:t>T&lt;0</a:t>
                  </a:r>
                  <a:endParaRPr lang="ko-KR" altLang="en-US" sz="1200" b="1" dirty="0">
                    <a:latin typeface="Palatino Linotype" panose="02040502050505030304" pitchFamily="18" charset="0"/>
                  </a:endParaRPr>
                </a:p>
              </p:txBody>
            </p:sp>
          </p:grpSp>
        </p:grpSp>
        <p:sp>
          <p:nvSpPr>
            <p:cNvPr id="4" name="직사각형 3"/>
            <p:cNvSpPr/>
            <p:nvPr/>
          </p:nvSpPr>
          <p:spPr>
            <a:xfrm>
              <a:off x="368400" y="1863262"/>
              <a:ext cx="7326560" cy="615553"/>
            </a:xfrm>
            <a:prstGeom prst="rect">
              <a:avLst/>
            </a:prstGeom>
          </p:spPr>
          <p:txBody>
            <a:bodyPr wrap="square">
              <a:spAutoFit/>
            </a:bodyPr>
            <a:lstStyle/>
            <a:p>
              <a:r>
                <a:rPr lang="en-US" altLang="ko-KR" dirty="0">
                  <a:solidFill>
                    <a:schemeClr val="accent6">
                      <a:lumMod val="75000"/>
                    </a:schemeClr>
                  </a:solidFill>
                  <a:latin typeface="+mj-ea"/>
                  <a:ea typeface="+mj-ea"/>
                </a:rPr>
                <a:t>2. Large-scale condensation (</a:t>
              </a:r>
              <a:r>
                <a:rPr lang="en-US" altLang="ko-KR" dirty="0" smtClean="0">
                  <a:solidFill>
                    <a:schemeClr val="accent6">
                      <a:lumMod val="75000"/>
                    </a:schemeClr>
                  </a:solidFill>
                  <a:latin typeface="+mj-ea"/>
                  <a:ea typeface="+mj-ea"/>
                </a:rPr>
                <a:t>grid scale</a:t>
              </a:r>
              <a:r>
                <a:rPr lang="en-US" altLang="ko-KR" dirty="0">
                  <a:solidFill>
                    <a:schemeClr val="accent6">
                      <a:lumMod val="75000"/>
                    </a:schemeClr>
                  </a:solidFill>
                  <a:latin typeface="+mj-ea"/>
                  <a:ea typeface="+mj-ea"/>
                </a:rPr>
                <a:t>)</a:t>
              </a:r>
            </a:p>
            <a:p>
              <a:r>
                <a:rPr lang="en-US" altLang="ko-KR" sz="1600" dirty="0">
                  <a:latin typeface="Palatino Linotype" panose="02040502050505030304" pitchFamily="18" charset="0"/>
                  <a:cs typeface="Arial" panose="020B0604020202020204" pitchFamily="34" charset="0"/>
                </a:rPr>
                <a:t>- </a:t>
              </a:r>
              <a:r>
                <a:rPr lang="en-US" altLang="ko-KR" sz="1600" dirty="0" smtClean="0">
                  <a:latin typeface="Palatino Linotype" panose="02040502050505030304" pitchFamily="18" charset="0"/>
                  <a:cs typeface="Arial" panose="020B0604020202020204" pitchFamily="34" charset="0"/>
                </a:rPr>
                <a:t>Function of relative </a:t>
              </a:r>
              <a:r>
                <a:rPr lang="en-US" altLang="ko-KR" sz="1600" dirty="0">
                  <a:latin typeface="Palatino Linotype" panose="02040502050505030304" pitchFamily="18" charset="0"/>
                  <a:cs typeface="Arial" panose="020B0604020202020204" pitchFamily="34" charset="0"/>
                </a:rPr>
                <a:t>humidity </a:t>
              </a:r>
              <a:r>
                <a:rPr lang="en-US" altLang="ko-KR" sz="1600" dirty="0" smtClean="0">
                  <a:latin typeface="Palatino Linotype" panose="02040502050505030304" pitchFamily="18" charset="0"/>
                  <a:cs typeface="Arial" panose="020B0604020202020204" pitchFamily="34" charset="0"/>
                </a:rPr>
                <a:t>with auto-conversion </a:t>
              </a:r>
              <a:r>
                <a:rPr lang="en-US" altLang="ko-KR" sz="1600" dirty="0">
                  <a:latin typeface="Palatino Linotype" panose="02040502050505030304" pitchFamily="18" charset="0"/>
                  <a:cs typeface="Arial" panose="020B0604020202020204" pitchFamily="34" charset="0"/>
                </a:rPr>
                <a:t>time  scale </a:t>
              </a:r>
              <a:endParaRPr lang="ko-KR" altLang="en-US" sz="1600" dirty="0">
                <a:latin typeface="Palatino Linotype" panose="02040502050505030304" pitchFamily="18" charset="0"/>
                <a:cs typeface="Arial" panose="020B0604020202020204" pitchFamily="34" charset="0"/>
              </a:endParaRPr>
            </a:p>
          </p:txBody>
        </p:sp>
      </p:grpSp>
      <p:grpSp>
        <p:nvGrpSpPr>
          <p:cNvPr id="87" name="그룹 86"/>
          <p:cNvGrpSpPr/>
          <p:nvPr/>
        </p:nvGrpSpPr>
        <p:grpSpPr>
          <a:xfrm>
            <a:off x="2101500" y="2430784"/>
            <a:ext cx="3899731" cy="2871107"/>
            <a:chOff x="611560" y="2776059"/>
            <a:chExt cx="3805802" cy="2871107"/>
          </a:xfrm>
        </p:grpSpPr>
        <p:sp>
          <p:nvSpPr>
            <p:cNvPr id="57" name="모서리가 둥근 직사각형 56"/>
            <p:cNvSpPr/>
            <p:nvPr/>
          </p:nvSpPr>
          <p:spPr>
            <a:xfrm>
              <a:off x="611560" y="2995225"/>
              <a:ext cx="3805802" cy="2651941"/>
            </a:xfrm>
            <a:prstGeom prst="roundRect">
              <a:avLst>
                <a:gd name="adj" fmla="val 8269"/>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ko-KR" altLang="en-US">
                <a:solidFill>
                  <a:prstClr val="black"/>
                </a:solidFill>
              </a:endParaRPr>
            </a:p>
          </p:txBody>
        </p:sp>
        <p:sp>
          <p:nvSpPr>
            <p:cNvPr id="56" name="자유형 55"/>
            <p:cNvSpPr/>
            <p:nvPr/>
          </p:nvSpPr>
          <p:spPr bwMode="auto">
            <a:xfrm>
              <a:off x="682955" y="3328798"/>
              <a:ext cx="2935555" cy="1711550"/>
            </a:xfrm>
            <a:custGeom>
              <a:avLst/>
              <a:gdLst>
                <a:gd name="connsiteX0" fmla="*/ 164123 w 920857"/>
                <a:gd name="connsiteY0" fmla="*/ 1574844 h 1621736"/>
                <a:gd name="connsiteX1" fmla="*/ 128954 w 920857"/>
                <a:gd name="connsiteY1" fmla="*/ 1527951 h 1621736"/>
                <a:gd name="connsiteX2" fmla="*/ 93785 w 920857"/>
                <a:gd name="connsiteY2" fmla="*/ 1504505 h 1621736"/>
                <a:gd name="connsiteX3" fmla="*/ 70339 w 920857"/>
                <a:gd name="connsiteY3" fmla="*/ 1469336 h 1621736"/>
                <a:gd name="connsiteX4" fmla="*/ 11723 w 920857"/>
                <a:gd name="connsiteY4" fmla="*/ 1410721 h 1621736"/>
                <a:gd name="connsiteX5" fmla="*/ 0 w 920857"/>
                <a:gd name="connsiteY5" fmla="*/ 1375551 h 1621736"/>
                <a:gd name="connsiteX6" fmla="*/ 11723 w 920857"/>
                <a:gd name="connsiteY6" fmla="*/ 1316936 h 1621736"/>
                <a:gd name="connsiteX7" fmla="*/ 46893 w 920857"/>
                <a:gd name="connsiteY7" fmla="*/ 1258321 h 1621736"/>
                <a:gd name="connsiteX8" fmla="*/ 82062 w 920857"/>
                <a:gd name="connsiteY8" fmla="*/ 1246597 h 1621736"/>
                <a:gd name="connsiteX9" fmla="*/ 82062 w 920857"/>
                <a:gd name="connsiteY9" fmla="*/ 1152813 h 1621736"/>
                <a:gd name="connsiteX10" fmla="*/ 93785 w 920857"/>
                <a:gd name="connsiteY10" fmla="*/ 930074 h 1621736"/>
                <a:gd name="connsiteX11" fmla="*/ 140677 w 920857"/>
                <a:gd name="connsiteY11" fmla="*/ 859736 h 1621736"/>
                <a:gd name="connsiteX12" fmla="*/ 164123 w 920857"/>
                <a:gd name="connsiteY12" fmla="*/ 824567 h 1621736"/>
                <a:gd name="connsiteX13" fmla="*/ 152400 w 920857"/>
                <a:gd name="connsiteY13" fmla="*/ 754228 h 1621736"/>
                <a:gd name="connsiteX14" fmla="*/ 128954 w 920857"/>
                <a:gd name="connsiteY14" fmla="*/ 636997 h 1621736"/>
                <a:gd name="connsiteX15" fmla="*/ 140677 w 920857"/>
                <a:gd name="connsiteY15" fmla="*/ 484597 h 1621736"/>
                <a:gd name="connsiteX16" fmla="*/ 152400 w 920857"/>
                <a:gd name="connsiteY16" fmla="*/ 449428 h 1621736"/>
                <a:gd name="connsiteX17" fmla="*/ 222739 w 920857"/>
                <a:gd name="connsiteY17" fmla="*/ 402536 h 1621736"/>
                <a:gd name="connsiteX18" fmla="*/ 234462 w 920857"/>
                <a:gd name="connsiteY18" fmla="*/ 367367 h 1621736"/>
                <a:gd name="connsiteX19" fmla="*/ 211016 w 920857"/>
                <a:gd name="connsiteY19" fmla="*/ 297028 h 1621736"/>
                <a:gd name="connsiteX20" fmla="*/ 246185 w 920857"/>
                <a:gd name="connsiteY20" fmla="*/ 132905 h 1621736"/>
                <a:gd name="connsiteX21" fmla="*/ 281354 w 920857"/>
                <a:gd name="connsiteY21" fmla="*/ 109459 h 1621736"/>
                <a:gd name="connsiteX22" fmla="*/ 304800 w 920857"/>
                <a:gd name="connsiteY22" fmla="*/ 74290 h 1621736"/>
                <a:gd name="connsiteX23" fmla="*/ 820616 w 920857"/>
                <a:gd name="connsiteY23" fmla="*/ 109459 h 1621736"/>
                <a:gd name="connsiteX24" fmla="*/ 820616 w 920857"/>
                <a:gd name="connsiteY24" fmla="*/ 285305 h 1621736"/>
                <a:gd name="connsiteX25" fmla="*/ 797170 w 920857"/>
                <a:gd name="connsiteY25" fmla="*/ 320474 h 1621736"/>
                <a:gd name="connsiteX26" fmla="*/ 762000 w 920857"/>
                <a:gd name="connsiteY26" fmla="*/ 332197 h 1621736"/>
                <a:gd name="connsiteX27" fmla="*/ 738554 w 920857"/>
                <a:gd name="connsiteY27" fmla="*/ 355644 h 1621736"/>
                <a:gd name="connsiteX28" fmla="*/ 750277 w 920857"/>
                <a:gd name="connsiteY28" fmla="*/ 402536 h 1621736"/>
                <a:gd name="connsiteX29" fmla="*/ 762000 w 920857"/>
                <a:gd name="connsiteY29" fmla="*/ 437705 h 1621736"/>
                <a:gd name="connsiteX30" fmla="*/ 820616 w 920857"/>
                <a:gd name="connsiteY30" fmla="*/ 496321 h 1621736"/>
                <a:gd name="connsiteX31" fmla="*/ 844062 w 920857"/>
                <a:gd name="connsiteY31" fmla="*/ 531490 h 1621736"/>
                <a:gd name="connsiteX32" fmla="*/ 820616 w 920857"/>
                <a:gd name="connsiteY32" fmla="*/ 742505 h 1621736"/>
                <a:gd name="connsiteX33" fmla="*/ 797170 w 920857"/>
                <a:gd name="connsiteY33" fmla="*/ 777674 h 1621736"/>
                <a:gd name="connsiteX34" fmla="*/ 820616 w 920857"/>
                <a:gd name="connsiteY34" fmla="*/ 801121 h 1621736"/>
                <a:gd name="connsiteX35" fmla="*/ 855785 w 920857"/>
                <a:gd name="connsiteY35" fmla="*/ 824567 h 1621736"/>
                <a:gd name="connsiteX36" fmla="*/ 879231 w 920857"/>
                <a:gd name="connsiteY36" fmla="*/ 894905 h 1621736"/>
                <a:gd name="connsiteX37" fmla="*/ 867508 w 920857"/>
                <a:gd name="connsiteY37" fmla="*/ 1117644 h 1621736"/>
                <a:gd name="connsiteX38" fmla="*/ 832339 w 920857"/>
                <a:gd name="connsiteY38" fmla="*/ 1141090 h 1621736"/>
                <a:gd name="connsiteX39" fmla="*/ 844062 w 920857"/>
                <a:gd name="connsiteY39" fmla="*/ 1199705 h 1621736"/>
                <a:gd name="connsiteX40" fmla="*/ 902677 w 920857"/>
                <a:gd name="connsiteY40" fmla="*/ 1258321 h 1621736"/>
                <a:gd name="connsiteX41" fmla="*/ 902677 w 920857"/>
                <a:gd name="connsiteY41" fmla="*/ 1434167 h 1621736"/>
                <a:gd name="connsiteX42" fmla="*/ 890954 w 920857"/>
                <a:gd name="connsiteY42" fmla="*/ 1469336 h 1621736"/>
                <a:gd name="connsiteX43" fmla="*/ 855785 w 920857"/>
                <a:gd name="connsiteY43" fmla="*/ 1481059 h 1621736"/>
                <a:gd name="connsiteX44" fmla="*/ 879231 w 920857"/>
                <a:gd name="connsiteY44" fmla="*/ 1551397 h 1621736"/>
                <a:gd name="connsiteX45" fmla="*/ 820616 w 920857"/>
                <a:gd name="connsiteY45" fmla="*/ 1610013 h 1621736"/>
                <a:gd name="connsiteX46" fmla="*/ 785446 w 920857"/>
                <a:gd name="connsiteY46" fmla="*/ 1621736 h 1621736"/>
                <a:gd name="connsiteX47" fmla="*/ 457200 w 920857"/>
                <a:gd name="connsiteY47" fmla="*/ 1610013 h 1621736"/>
                <a:gd name="connsiteX48" fmla="*/ 164123 w 920857"/>
                <a:gd name="connsiteY48" fmla="*/ 1574844 h 162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20857" h="1621736">
                  <a:moveTo>
                    <a:pt x="164123" y="1574844"/>
                  </a:moveTo>
                  <a:cubicBezTo>
                    <a:pt x="152400" y="1559213"/>
                    <a:pt x="142770" y="1541767"/>
                    <a:pt x="128954" y="1527951"/>
                  </a:cubicBezTo>
                  <a:cubicBezTo>
                    <a:pt x="118991" y="1517988"/>
                    <a:pt x="103748" y="1514468"/>
                    <a:pt x="93785" y="1504505"/>
                  </a:cubicBezTo>
                  <a:cubicBezTo>
                    <a:pt x="83822" y="1494542"/>
                    <a:pt x="79617" y="1479939"/>
                    <a:pt x="70339" y="1469336"/>
                  </a:cubicBezTo>
                  <a:cubicBezTo>
                    <a:pt x="52143" y="1448541"/>
                    <a:pt x="11723" y="1410721"/>
                    <a:pt x="11723" y="1410721"/>
                  </a:cubicBezTo>
                  <a:cubicBezTo>
                    <a:pt x="7815" y="1398998"/>
                    <a:pt x="0" y="1387908"/>
                    <a:pt x="0" y="1375551"/>
                  </a:cubicBezTo>
                  <a:cubicBezTo>
                    <a:pt x="0" y="1355626"/>
                    <a:pt x="6890" y="1336266"/>
                    <a:pt x="11723" y="1316936"/>
                  </a:cubicBezTo>
                  <a:cubicBezTo>
                    <a:pt x="18232" y="1290898"/>
                    <a:pt x="22498" y="1272958"/>
                    <a:pt x="46893" y="1258321"/>
                  </a:cubicBezTo>
                  <a:cubicBezTo>
                    <a:pt x="57489" y="1251963"/>
                    <a:pt x="70339" y="1250505"/>
                    <a:pt x="82062" y="1246597"/>
                  </a:cubicBezTo>
                  <a:cubicBezTo>
                    <a:pt x="108859" y="1166205"/>
                    <a:pt x="82062" y="1265984"/>
                    <a:pt x="82062" y="1152813"/>
                  </a:cubicBezTo>
                  <a:cubicBezTo>
                    <a:pt x="82062" y="1078464"/>
                    <a:pt x="87054" y="1004118"/>
                    <a:pt x="93785" y="930074"/>
                  </a:cubicBezTo>
                  <a:cubicBezTo>
                    <a:pt x="97569" y="888450"/>
                    <a:pt x="114455" y="891202"/>
                    <a:pt x="140677" y="859736"/>
                  </a:cubicBezTo>
                  <a:cubicBezTo>
                    <a:pt x="149697" y="848912"/>
                    <a:pt x="156308" y="836290"/>
                    <a:pt x="164123" y="824567"/>
                  </a:cubicBezTo>
                  <a:cubicBezTo>
                    <a:pt x="160215" y="801121"/>
                    <a:pt x="156780" y="777591"/>
                    <a:pt x="152400" y="754228"/>
                  </a:cubicBezTo>
                  <a:cubicBezTo>
                    <a:pt x="145056" y="715060"/>
                    <a:pt x="128954" y="636997"/>
                    <a:pt x="128954" y="636997"/>
                  </a:cubicBezTo>
                  <a:cubicBezTo>
                    <a:pt x="132862" y="586197"/>
                    <a:pt x="134357" y="535154"/>
                    <a:pt x="140677" y="484597"/>
                  </a:cubicBezTo>
                  <a:cubicBezTo>
                    <a:pt x="142210" y="472335"/>
                    <a:pt x="143662" y="458166"/>
                    <a:pt x="152400" y="449428"/>
                  </a:cubicBezTo>
                  <a:cubicBezTo>
                    <a:pt x="172326" y="429503"/>
                    <a:pt x="222739" y="402536"/>
                    <a:pt x="222739" y="402536"/>
                  </a:cubicBezTo>
                  <a:cubicBezTo>
                    <a:pt x="226647" y="390813"/>
                    <a:pt x="235827" y="379649"/>
                    <a:pt x="234462" y="367367"/>
                  </a:cubicBezTo>
                  <a:cubicBezTo>
                    <a:pt x="231733" y="342804"/>
                    <a:pt x="211016" y="297028"/>
                    <a:pt x="211016" y="297028"/>
                  </a:cubicBezTo>
                  <a:cubicBezTo>
                    <a:pt x="216756" y="233886"/>
                    <a:pt x="201166" y="177924"/>
                    <a:pt x="246185" y="132905"/>
                  </a:cubicBezTo>
                  <a:cubicBezTo>
                    <a:pt x="256148" y="122942"/>
                    <a:pt x="269631" y="117274"/>
                    <a:pt x="281354" y="109459"/>
                  </a:cubicBezTo>
                  <a:cubicBezTo>
                    <a:pt x="289169" y="97736"/>
                    <a:pt x="290726" y="74945"/>
                    <a:pt x="304800" y="74290"/>
                  </a:cubicBezTo>
                  <a:cubicBezTo>
                    <a:pt x="750346" y="53567"/>
                    <a:pt x="656422" y="0"/>
                    <a:pt x="820616" y="109459"/>
                  </a:cubicBezTo>
                  <a:cubicBezTo>
                    <a:pt x="844289" y="180479"/>
                    <a:pt x="844521" y="165780"/>
                    <a:pt x="820616" y="285305"/>
                  </a:cubicBezTo>
                  <a:cubicBezTo>
                    <a:pt x="817853" y="299121"/>
                    <a:pt x="808172" y="311673"/>
                    <a:pt x="797170" y="320474"/>
                  </a:cubicBezTo>
                  <a:cubicBezTo>
                    <a:pt x="787520" y="328194"/>
                    <a:pt x="773723" y="328289"/>
                    <a:pt x="762000" y="332197"/>
                  </a:cubicBezTo>
                  <a:cubicBezTo>
                    <a:pt x="754185" y="340013"/>
                    <a:pt x="740371" y="344742"/>
                    <a:pt x="738554" y="355644"/>
                  </a:cubicBezTo>
                  <a:cubicBezTo>
                    <a:pt x="735905" y="371537"/>
                    <a:pt x="745851" y="387044"/>
                    <a:pt x="750277" y="402536"/>
                  </a:cubicBezTo>
                  <a:cubicBezTo>
                    <a:pt x="753672" y="414418"/>
                    <a:pt x="754586" y="427819"/>
                    <a:pt x="762000" y="437705"/>
                  </a:cubicBezTo>
                  <a:cubicBezTo>
                    <a:pt x="778579" y="459810"/>
                    <a:pt x="805289" y="473330"/>
                    <a:pt x="820616" y="496321"/>
                  </a:cubicBezTo>
                  <a:lnTo>
                    <a:pt x="844062" y="531490"/>
                  </a:lnTo>
                  <a:cubicBezTo>
                    <a:pt x="842597" y="553460"/>
                    <a:pt x="848585" y="686567"/>
                    <a:pt x="820616" y="742505"/>
                  </a:cubicBezTo>
                  <a:cubicBezTo>
                    <a:pt x="814315" y="755107"/>
                    <a:pt x="804985" y="765951"/>
                    <a:pt x="797170" y="777674"/>
                  </a:cubicBezTo>
                  <a:cubicBezTo>
                    <a:pt x="804985" y="785490"/>
                    <a:pt x="811985" y="794216"/>
                    <a:pt x="820616" y="801121"/>
                  </a:cubicBezTo>
                  <a:cubicBezTo>
                    <a:pt x="831618" y="809923"/>
                    <a:pt x="848318" y="812619"/>
                    <a:pt x="855785" y="824567"/>
                  </a:cubicBezTo>
                  <a:cubicBezTo>
                    <a:pt x="868884" y="845525"/>
                    <a:pt x="879231" y="894905"/>
                    <a:pt x="879231" y="894905"/>
                  </a:cubicBezTo>
                  <a:cubicBezTo>
                    <a:pt x="875323" y="969151"/>
                    <a:pt x="881420" y="1044608"/>
                    <a:pt x="867508" y="1117644"/>
                  </a:cubicBezTo>
                  <a:cubicBezTo>
                    <a:pt x="864872" y="1131484"/>
                    <a:pt x="836210" y="1127543"/>
                    <a:pt x="832339" y="1141090"/>
                  </a:cubicBezTo>
                  <a:cubicBezTo>
                    <a:pt x="826865" y="1160249"/>
                    <a:pt x="833811" y="1182619"/>
                    <a:pt x="844062" y="1199705"/>
                  </a:cubicBezTo>
                  <a:cubicBezTo>
                    <a:pt x="858278" y="1223399"/>
                    <a:pt x="902677" y="1258321"/>
                    <a:pt x="902677" y="1258321"/>
                  </a:cubicBezTo>
                  <a:cubicBezTo>
                    <a:pt x="916198" y="1352968"/>
                    <a:pt x="920857" y="1334175"/>
                    <a:pt x="902677" y="1434167"/>
                  </a:cubicBezTo>
                  <a:cubicBezTo>
                    <a:pt x="900467" y="1446325"/>
                    <a:pt x="899692" y="1460598"/>
                    <a:pt x="890954" y="1469336"/>
                  </a:cubicBezTo>
                  <a:cubicBezTo>
                    <a:pt x="882216" y="1478074"/>
                    <a:pt x="867508" y="1477151"/>
                    <a:pt x="855785" y="1481059"/>
                  </a:cubicBezTo>
                  <a:cubicBezTo>
                    <a:pt x="826232" y="1569717"/>
                    <a:pt x="852212" y="1456828"/>
                    <a:pt x="879231" y="1551397"/>
                  </a:cubicBezTo>
                  <a:cubicBezTo>
                    <a:pt x="895157" y="1607138"/>
                    <a:pt x="851583" y="1601165"/>
                    <a:pt x="820616" y="1610013"/>
                  </a:cubicBezTo>
                  <a:cubicBezTo>
                    <a:pt x="808734" y="1613408"/>
                    <a:pt x="797169" y="1617828"/>
                    <a:pt x="785446" y="1621736"/>
                  </a:cubicBezTo>
                  <a:lnTo>
                    <a:pt x="457200" y="1610013"/>
                  </a:lnTo>
                  <a:lnTo>
                    <a:pt x="164123" y="1574844"/>
                  </a:lnTo>
                  <a:close/>
                </a:path>
              </a:pathLst>
            </a:custGeom>
            <a:gradFill flip="none" rotWithShape="1">
              <a:gsLst>
                <a:gs pos="0">
                  <a:schemeClr val="bg1">
                    <a:lumMod val="75000"/>
                  </a:schemeClr>
                </a:gs>
                <a:gs pos="50000">
                  <a:schemeClr val="bg1">
                    <a:lumMod val="85000"/>
                  </a:schemeClr>
                </a:gs>
                <a:gs pos="100000">
                  <a:schemeClr val="bg1">
                    <a:lumMod val="95000"/>
                  </a:schemeClr>
                </a:gs>
              </a:gsLst>
              <a:path path="circle">
                <a:fillToRect l="100000" t="100000"/>
              </a:path>
              <a:tileRect r="-100000" b="-100000"/>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sz="2000"/>
            </a:p>
          </p:txBody>
        </p:sp>
        <p:sp>
          <p:nvSpPr>
            <p:cNvPr id="39" name="TextBox 97"/>
            <p:cNvSpPr txBox="1">
              <a:spLocks noChangeArrowheads="1"/>
            </p:cNvSpPr>
            <p:nvPr/>
          </p:nvSpPr>
          <p:spPr bwMode="auto">
            <a:xfrm>
              <a:off x="1554188" y="2776059"/>
              <a:ext cx="1649939" cy="36933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altLang="ko-KR" dirty="0" smtClean="0">
                  <a:solidFill>
                    <a:srgbClr val="002060"/>
                  </a:solidFill>
                  <a:latin typeface="Gill Sans MT" pitchFamily="34" charset="0"/>
                </a:rPr>
                <a:t>Convective rain</a:t>
              </a:r>
              <a:endParaRPr lang="ko-KR" altLang="en-US" dirty="0">
                <a:solidFill>
                  <a:srgbClr val="1F497D"/>
                </a:solidFill>
                <a:latin typeface="Gill Sans MT" pitchFamily="34" charset="0"/>
              </a:endParaRPr>
            </a:p>
          </p:txBody>
        </p:sp>
        <p:sp>
          <p:nvSpPr>
            <p:cNvPr id="45" name="TextBox 44"/>
            <p:cNvSpPr txBox="1"/>
            <p:nvPr/>
          </p:nvSpPr>
          <p:spPr>
            <a:xfrm>
              <a:off x="1231374" y="5093001"/>
              <a:ext cx="1885104"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auto">
                <a:spcBef>
                  <a:spcPts val="0"/>
                </a:spcBef>
                <a:spcAft>
                  <a:spcPts val="0"/>
                </a:spcAft>
                <a:defRPr/>
              </a:pPr>
              <a:r>
                <a:rPr kumimoji="0" lang="en-US" altLang="ko-KR" sz="1400" dirty="0">
                  <a:latin typeface="Franklin Gothic Medium Cond" pitchFamily="34" charset="0"/>
                </a:rPr>
                <a:t>Precipitation</a:t>
              </a:r>
              <a:endParaRPr kumimoji="0" lang="ko-KR" altLang="en-US" sz="1400" dirty="0">
                <a:latin typeface="Franklin Gothic Medium Cond" pitchFamily="34" charset="0"/>
              </a:endParaRPr>
            </a:p>
          </p:txBody>
        </p:sp>
        <p:sp>
          <p:nvSpPr>
            <p:cNvPr id="47" name="TextBox 46"/>
            <p:cNvSpPr txBox="1"/>
            <p:nvPr/>
          </p:nvSpPr>
          <p:spPr>
            <a:xfrm>
              <a:off x="2026604" y="4391238"/>
              <a:ext cx="2161138" cy="600164"/>
            </a:xfrm>
            <a:prstGeom prst="rect">
              <a:avLst/>
            </a:prstGeom>
            <a:noFill/>
          </p:spPr>
          <p:txBody>
            <a:bodyPr wrap="square">
              <a:spAutoFit/>
            </a:bodyPr>
            <a:lstStyle/>
            <a:p>
              <a:pPr algn="ctr">
                <a:defRPr/>
              </a:pPr>
              <a:endParaRPr lang="en-US" altLang="ko-KR" sz="1100" b="1" dirty="0">
                <a:latin typeface="+mj-ea"/>
                <a:ea typeface="+mj-ea"/>
              </a:endParaRPr>
            </a:p>
            <a:p>
              <a:pPr algn="ctr">
                <a:defRPr/>
              </a:pPr>
              <a:r>
                <a:rPr lang="en-US" altLang="ko-KR" sz="1100" b="1" dirty="0" smtClean="0">
                  <a:latin typeface="+mj-ea"/>
                  <a:ea typeface="+mj-ea"/>
                </a:rPr>
                <a:t>Convective adjustment </a:t>
              </a:r>
            </a:p>
            <a:p>
              <a:pPr algn="ctr">
                <a:defRPr/>
              </a:pPr>
              <a:r>
                <a:rPr lang="en-US" altLang="ko-KR" sz="1100" b="1" dirty="0" smtClean="0">
                  <a:latin typeface="+mj-ea"/>
                  <a:ea typeface="+mj-ea"/>
                </a:rPr>
                <a:t>Time scale</a:t>
              </a:r>
              <a:endParaRPr lang="en-US" altLang="ko-KR" sz="1100" b="1" dirty="0">
                <a:latin typeface="+mj-ea"/>
                <a:ea typeface="+mj-ea"/>
              </a:endParaRPr>
            </a:p>
          </p:txBody>
        </p:sp>
        <mc:AlternateContent xmlns:mc="http://schemas.openxmlformats.org/markup-compatibility/2006" xmlns:a14="http://schemas.microsoft.com/office/drawing/2010/main">
          <mc:Choice Requires="a14">
            <p:sp>
              <p:nvSpPr>
                <p:cNvPr id="55" name="TextBox 54"/>
                <p:cNvSpPr txBox="1"/>
                <p:nvPr/>
              </p:nvSpPr>
              <p:spPr>
                <a:xfrm>
                  <a:off x="2040240" y="3481407"/>
                  <a:ext cx="93839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200" i="1" smtClean="0">
                                <a:latin typeface="Cambria Math"/>
                              </a:rPr>
                            </m:ctrlPr>
                          </m:sSubPr>
                          <m:e>
                            <m:r>
                              <a:rPr lang="en-US" altLang="ko-KR" sz="1200" b="0" i="1" smtClean="0">
                                <a:latin typeface="Cambria Math" panose="02040503050406030204" pitchFamily="18" charset="0"/>
                              </a:rPr>
                              <m:t>𝑙</m:t>
                            </m:r>
                          </m:e>
                          <m:sub>
                            <m:r>
                              <a:rPr lang="en-US" altLang="ko-KR" sz="1200" b="0" i="1" smtClean="0">
                                <a:latin typeface="Cambria Math" panose="02040503050406030204" pitchFamily="18" charset="0"/>
                              </a:rPr>
                              <m:t>𝑢</m:t>
                            </m:r>
                          </m:sub>
                        </m:sSub>
                        <m:r>
                          <a:rPr lang="en-US" altLang="ko-KR" sz="1200" b="0" i="0" smtClean="0">
                            <a:latin typeface="Cambria Math" panose="02040503050406030204" pitchFamily="18" charset="0"/>
                          </a:rPr>
                          <m:t>=</m:t>
                        </m:r>
                        <m:sSub>
                          <m:sSubPr>
                            <m:ctrlPr>
                              <a:rPr lang="en-US" altLang="ko-KR" sz="1200" i="1">
                                <a:latin typeface="Cambria Math"/>
                              </a:rPr>
                            </m:ctrlPr>
                          </m:sSubPr>
                          <m:e>
                            <m:r>
                              <a:rPr lang="en-US" altLang="ko-KR" sz="1200" b="0" i="1" smtClean="0">
                                <a:latin typeface="Cambria Math" panose="02040503050406030204" pitchFamily="18" charset="0"/>
                              </a:rPr>
                              <m:t>𝑞</m:t>
                            </m:r>
                          </m:e>
                          <m:sub>
                            <m:r>
                              <a:rPr lang="en-US" altLang="ko-KR" sz="1200" i="1">
                                <a:latin typeface="Cambria Math" panose="02040503050406030204" pitchFamily="18" charset="0"/>
                              </a:rPr>
                              <m:t>𝑢</m:t>
                            </m:r>
                          </m:sub>
                        </m:sSub>
                        <m:r>
                          <a:rPr lang="en-US" altLang="ko-KR" sz="1200" b="0" i="1" smtClean="0">
                            <a:latin typeface="Cambria Math" panose="02040503050406030204" pitchFamily="18" charset="0"/>
                          </a:rPr>
                          <m:t>−</m:t>
                        </m:r>
                        <m:sSub>
                          <m:sSubPr>
                            <m:ctrlPr>
                              <a:rPr lang="en-US" altLang="ko-KR" sz="1200" i="1">
                                <a:latin typeface="Cambria Math"/>
                              </a:rPr>
                            </m:ctrlPr>
                          </m:sSubPr>
                          <m:e>
                            <m:r>
                              <a:rPr lang="en-US" altLang="ko-KR" sz="1200" b="0" i="1" smtClean="0">
                                <a:latin typeface="Cambria Math" panose="02040503050406030204" pitchFamily="18" charset="0"/>
                              </a:rPr>
                              <m:t>𝑞</m:t>
                            </m:r>
                          </m:e>
                          <m:sub>
                            <m:r>
                              <a:rPr lang="en-US" altLang="ko-KR" sz="1200" b="0" i="1" smtClean="0">
                                <a:latin typeface="Cambria Math" panose="02040503050406030204" pitchFamily="18" charset="0"/>
                              </a:rPr>
                              <m:t>𝑐𝑣</m:t>
                            </m:r>
                          </m:sub>
                        </m:sSub>
                      </m:oMath>
                    </m:oMathPara>
                  </a14:m>
                  <a:endParaRPr lang="ko-KR" altLang="en-US" sz="1200" dirty="0"/>
                </a:p>
              </p:txBody>
            </p:sp>
          </mc:Choice>
          <mc:Fallback xmlns="">
            <p:sp>
              <p:nvSpPr>
                <p:cNvPr id="55" name="TextBox 54"/>
                <p:cNvSpPr txBox="1">
                  <a:spLocks noRot="1" noChangeAspect="1" noMove="1" noResize="1" noEditPoints="1" noAdjustHandles="1" noChangeArrowheads="1" noChangeShapeType="1" noTextEdit="1"/>
                </p:cNvSpPr>
                <p:nvPr/>
              </p:nvSpPr>
              <p:spPr>
                <a:xfrm>
                  <a:off x="2040240" y="3481407"/>
                  <a:ext cx="938397" cy="184666"/>
                </a:xfrm>
                <a:prstGeom prst="rect">
                  <a:avLst/>
                </a:prstGeom>
                <a:blipFill rotWithShape="0">
                  <a:blip r:embed="rId17"/>
                  <a:stretch>
                    <a:fillRect l="-1899" b="-25806"/>
                  </a:stretch>
                </a:blipFill>
              </p:spPr>
              <p:txBody>
                <a:bodyPr/>
                <a:lstStyle/>
                <a:p>
                  <a:r>
                    <a:rPr lang="ko-KR" altLang="en-US">
                      <a:noFill/>
                    </a:rPr>
                    <a:t> </a:t>
                  </a:r>
                </a:p>
              </p:txBody>
            </p:sp>
          </mc:Fallback>
        </mc:AlternateContent>
        <p:cxnSp>
          <p:nvCxnSpPr>
            <p:cNvPr id="58" name="직선 화살표 연결선 57"/>
            <p:cNvCxnSpPr/>
            <p:nvPr/>
          </p:nvCxnSpPr>
          <p:spPr>
            <a:xfrm>
              <a:off x="2191795" y="4057339"/>
              <a:ext cx="21" cy="1041916"/>
            </a:xfrm>
            <a:prstGeom prst="straightConnector1">
              <a:avLst/>
            </a:prstGeom>
            <a:ln w="25400" cap="rnd">
              <a:solidFill>
                <a:srgbClr val="6699FF"/>
              </a:solidFill>
              <a:prstDash val="sysDash"/>
              <a:headEnd type="none"/>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1622639" y="3778408"/>
              <a:ext cx="1189096"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altLang="ko-KR" sz="1400" dirty="0" smtClean="0">
                  <a:solidFill>
                    <a:prstClr val="black"/>
                  </a:solidFill>
                  <a:latin typeface="Franklin Gothic Medium Cond" pitchFamily="34" charset="0"/>
                </a:rPr>
                <a:t>Cloud water, </a:t>
              </a:r>
              <a:r>
                <a:rPr lang="en-US" altLang="ko-KR" sz="1400" dirty="0" err="1" smtClean="0">
                  <a:solidFill>
                    <a:prstClr val="black"/>
                  </a:solidFill>
                  <a:latin typeface="Franklin Gothic Medium Cond" pitchFamily="34" charset="0"/>
                </a:rPr>
                <a:t>l</a:t>
              </a:r>
              <a:r>
                <a:rPr lang="en-US" altLang="ko-KR" sz="1400" baseline="-25000" dirty="0" err="1" smtClean="0">
                  <a:solidFill>
                    <a:prstClr val="black"/>
                  </a:solidFill>
                  <a:latin typeface="Franklin Gothic Medium Cond" pitchFamily="34" charset="0"/>
                </a:rPr>
                <a:t>u</a:t>
              </a:r>
              <a:endParaRPr lang="ko-KR" altLang="en-US" sz="1400" baseline="-25000" dirty="0">
                <a:solidFill>
                  <a:prstClr val="black"/>
                </a:solidFill>
                <a:latin typeface="Franklin Gothic Medium Cond" pitchFamily="34" charset="0"/>
              </a:endParaRPr>
            </a:p>
          </p:txBody>
        </p:sp>
        <mc:AlternateContent xmlns:mc="http://schemas.openxmlformats.org/markup-compatibility/2006" xmlns:a14="http://schemas.microsoft.com/office/drawing/2010/main">
          <mc:Choice Requires="a14">
            <p:sp>
              <p:nvSpPr>
                <p:cNvPr id="79" name="TextBox 78"/>
                <p:cNvSpPr txBox="1"/>
                <p:nvPr/>
              </p:nvSpPr>
              <p:spPr>
                <a:xfrm>
                  <a:off x="2235081" y="4271322"/>
                  <a:ext cx="1712863"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ko-KR" sz="1200" b="0" i="0" smtClean="0">
                            <a:latin typeface="Cambria Math" panose="02040503050406030204" pitchFamily="18" charset="0"/>
                          </a:rPr>
                          <m:t>Precipiation</m:t>
                        </m:r>
                        <m:r>
                          <a:rPr lang="en-US" altLang="ko-KR" sz="1200" b="0" i="0" smtClean="0">
                            <a:latin typeface="Cambria Math" panose="02040503050406030204" pitchFamily="18" charset="0"/>
                          </a:rPr>
                          <m:t> </m:t>
                        </m:r>
                        <m:r>
                          <m:rPr>
                            <m:sty m:val="p"/>
                          </m:rPr>
                          <a:rPr lang="en-US" altLang="ko-KR" sz="1200" b="0" i="0" smtClean="0">
                            <a:latin typeface="Cambria Math" panose="02040503050406030204" pitchFamily="18" charset="0"/>
                          </a:rPr>
                          <m:t>rate</m:t>
                        </m:r>
                        <m:r>
                          <a:rPr lang="en-US" altLang="ko-KR" sz="1200" b="0" i="0" smtClean="0">
                            <a:latin typeface="Cambria Math" panose="02040503050406030204" pitchFamily="18" charset="0"/>
                          </a:rPr>
                          <m:t>:</m:t>
                        </m:r>
                        <m:r>
                          <m:rPr>
                            <m:sty m:val="p"/>
                          </m:rPr>
                          <a:rPr lang="en-US" altLang="ko-KR" sz="1200" b="0" i="0" smtClean="0">
                            <a:latin typeface="Cambria Math" panose="02040503050406030204" pitchFamily="18" charset="0"/>
                          </a:rPr>
                          <m:t>R</m:t>
                        </m:r>
                        <m:r>
                          <a:rPr lang="en-US" altLang="ko-KR" sz="1200" b="0" i="0" smtClean="0">
                            <a:latin typeface="Cambria Math" panose="02040503050406030204" pitchFamily="18" charset="0"/>
                          </a:rPr>
                          <m:t>(</m:t>
                        </m:r>
                        <m:r>
                          <a:rPr lang="en-US" altLang="ko-KR" sz="1200" b="0" i="1" smtClean="0">
                            <a:latin typeface="Cambria Math" panose="02040503050406030204" pitchFamily="18" charset="0"/>
                          </a:rPr>
                          <m:t>𝑧</m:t>
                        </m:r>
                        <m:r>
                          <a:rPr lang="en-US" altLang="ko-KR" sz="1200" b="0" i="1" smtClean="0">
                            <a:latin typeface="Cambria Math" panose="02040503050406030204" pitchFamily="18" charset="0"/>
                          </a:rPr>
                          <m:t>)</m:t>
                        </m:r>
                      </m:oMath>
                    </m:oMathPara>
                  </a14:m>
                  <a:endParaRPr lang="ko-KR" altLang="en-US" sz="1200" dirty="0"/>
                </a:p>
              </p:txBody>
            </p:sp>
          </mc:Choice>
          <mc:Fallback xmlns="">
            <p:sp>
              <p:nvSpPr>
                <p:cNvPr id="79" name="TextBox 78"/>
                <p:cNvSpPr txBox="1">
                  <a:spLocks noRot="1" noChangeAspect="1" noMove="1" noResize="1" noEditPoints="1" noAdjustHandles="1" noChangeArrowheads="1" noChangeShapeType="1" noTextEdit="1"/>
                </p:cNvSpPr>
                <p:nvPr/>
              </p:nvSpPr>
              <p:spPr>
                <a:xfrm>
                  <a:off x="2235081" y="4271322"/>
                  <a:ext cx="1712863" cy="184666"/>
                </a:xfrm>
                <a:prstGeom prst="rect">
                  <a:avLst/>
                </a:prstGeom>
                <a:blipFill rotWithShape="0">
                  <a:blip r:embed="rId18"/>
                  <a:stretch>
                    <a:fillRect b="-46667"/>
                  </a:stretch>
                </a:blipFill>
              </p:spPr>
              <p:txBody>
                <a:bodyPr/>
                <a:lstStyle/>
                <a:p>
                  <a:r>
                    <a:rPr lang="ko-KR" altLang="en-US">
                      <a:noFill/>
                    </a:rPr>
                    <a:t> </a:t>
                  </a:r>
                </a:p>
              </p:txBody>
            </p:sp>
          </mc:Fallback>
        </mc:AlternateContent>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up)">
                                      <p:cBhvr>
                                        <p:cTn id="7" dur="500"/>
                                        <p:tgtEl>
                                          <p:spTgt spid="86"/>
                                        </p:tgtEl>
                                      </p:cBhvr>
                                    </p:animEffect>
                                  </p:childTnLst>
                                </p:cTn>
                              </p:par>
                              <p:par>
                                <p:cTn id="8" presetID="42" presetClass="path" presetSubtype="0" accel="50000" decel="50000" fill="hold" nodeType="withEffect">
                                  <p:stCondLst>
                                    <p:cond delay="0"/>
                                  </p:stCondLst>
                                  <p:childTnLst>
                                    <p:animMotion origin="layout" path="M -3.88889E-6 -4.44444E-6 L -0.18698 0.04676 " pathEditMode="relative" rAng="0" ptsTypes="AA">
                                      <p:cBhvr>
                                        <p:cTn id="9" dur="10" fill="hold"/>
                                        <p:tgtEl>
                                          <p:spTgt spid="87"/>
                                        </p:tgtEl>
                                        <p:attrNameLst>
                                          <p:attrName>ppt_x</p:attrName>
                                          <p:attrName>ppt_y</p:attrName>
                                        </p:attrNameLst>
                                      </p:cBhvr>
                                      <p:rCtr x="-9358" y="2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93" name="Text Box 14"/>
          <p:cNvSpPr txBox="1">
            <a:spLocks noChangeArrowheads="1"/>
          </p:cNvSpPr>
          <p:nvPr/>
        </p:nvSpPr>
        <p:spPr bwMode="auto">
          <a:xfrm>
            <a:off x="2987824" y="168697"/>
            <a:ext cx="752477" cy="307975"/>
          </a:xfrm>
          <a:prstGeom prst="rect">
            <a:avLst/>
          </a:prstGeom>
          <a:solidFill>
            <a:schemeClr val="bg1"/>
          </a:solidFill>
          <a:ln w="9525">
            <a:noFill/>
            <a:miter lim="800000"/>
            <a:headEnd/>
            <a:tailEnd/>
          </a:ln>
        </p:spPr>
        <p:txBody>
          <a:bodyPr wrap="none">
            <a:spAutoFit/>
          </a:bodyPr>
          <a:lstStyle/>
          <a:p>
            <a:r>
              <a:rPr kumimoji="0" lang="en-US" altLang="ko-KR" sz="1400" b="1" dirty="0">
                <a:latin typeface="맑은 고딕" pitchFamily="50" charset="-127"/>
                <a:ea typeface="맑은 고딕" pitchFamily="50" charset="-127"/>
              </a:rPr>
              <a:t>TRMM</a:t>
            </a:r>
          </a:p>
        </p:txBody>
      </p:sp>
      <p:grpSp>
        <p:nvGrpSpPr>
          <p:cNvPr id="4" name="그룹 17"/>
          <p:cNvGrpSpPr>
            <a:grpSpLocks/>
          </p:cNvGrpSpPr>
          <p:nvPr/>
        </p:nvGrpSpPr>
        <p:grpSpPr bwMode="auto">
          <a:xfrm>
            <a:off x="179512" y="423130"/>
            <a:ext cx="2339979" cy="1145226"/>
            <a:chOff x="220663" y="2001838"/>
            <a:chExt cx="2339975" cy="1145226"/>
          </a:xfrm>
        </p:grpSpPr>
        <p:sp>
          <p:nvSpPr>
            <p:cNvPr id="46087" name="Rectangle 26"/>
            <p:cNvSpPr>
              <a:spLocks noChangeArrowheads="1"/>
            </p:cNvSpPr>
            <p:nvPr/>
          </p:nvSpPr>
          <p:spPr bwMode="auto">
            <a:xfrm>
              <a:off x="220663" y="2001838"/>
              <a:ext cx="2339975" cy="1145226"/>
            </a:xfrm>
            <a:prstGeom prst="rect">
              <a:avLst/>
            </a:prstGeom>
            <a:noFill/>
            <a:ln w="9525">
              <a:solidFill>
                <a:schemeClr val="tx1"/>
              </a:solidFill>
              <a:miter lim="800000"/>
              <a:headEnd/>
              <a:tailEnd/>
            </a:ln>
          </p:spPr>
          <p:txBody>
            <a:bodyPr wrap="none" anchor="ctr"/>
            <a:lstStyle/>
            <a:p>
              <a:endParaRPr kumimoji="0" lang="ko-KR" altLang="en-US">
                <a:latin typeface="맑은 고딕" pitchFamily="50" charset="-127"/>
                <a:ea typeface="맑은 고딕" pitchFamily="50" charset="-127"/>
              </a:endParaRPr>
            </a:p>
          </p:txBody>
        </p:sp>
        <p:sp>
          <p:nvSpPr>
            <p:cNvPr id="46088" name="Text Box 32"/>
            <p:cNvSpPr txBox="1">
              <a:spLocks noChangeArrowheads="1"/>
            </p:cNvSpPr>
            <p:nvPr/>
          </p:nvSpPr>
          <p:spPr bwMode="auto">
            <a:xfrm>
              <a:off x="307975" y="2087563"/>
              <a:ext cx="2160588" cy="646331"/>
            </a:xfrm>
            <a:prstGeom prst="rect">
              <a:avLst/>
            </a:prstGeom>
            <a:solidFill>
              <a:schemeClr val="tx2"/>
            </a:solidFill>
            <a:ln w="9525">
              <a:noFill/>
              <a:miter lim="800000"/>
              <a:headEnd/>
              <a:tailEnd/>
            </a:ln>
          </p:spPr>
          <p:txBody>
            <a:bodyPr>
              <a:spAutoFit/>
            </a:bodyPr>
            <a:lstStyle/>
            <a:p>
              <a:pPr algn="ctr">
                <a:spcBef>
                  <a:spcPts val="0"/>
                </a:spcBef>
              </a:pPr>
              <a:r>
                <a:rPr kumimoji="0" lang="en-US" altLang="ko-KR" dirty="0" smtClean="0">
                  <a:solidFill>
                    <a:schemeClr val="bg1"/>
                  </a:solidFill>
                  <a:latin typeface="맑은 고딕" pitchFamily="50" charset="-127"/>
                  <a:ea typeface="맑은 고딕" pitchFamily="50" charset="-127"/>
                </a:rPr>
                <a:t>Annual mean</a:t>
              </a:r>
            </a:p>
            <a:p>
              <a:pPr algn="ctr">
                <a:spcBef>
                  <a:spcPts val="0"/>
                </a:spcBef>
                <a:spcAft>
                  <a:spcPts val="1200"/>
                </a:spcAft>
              </a:pPr>
              <a:r>
                <a:rPr kumimoji="0" lang="en-US" altLang="ko-KR" dirty="0" smtClean="0">
                  <a:solidFill>
                    <a:schemeClr val="bg1"/>
                  </a:solidFill>
                  <a:latin typeface="맑은 고딕" pitchFamily="50" charset="-127"/>
                  <a:ea typeface="맑은 고딕" pitchFamily="50" charset="-127"/>
                </a:rPr>
                <a:t>(50km)</a:t>
              </a:r>
              <a:endParaRPr kumimoji="0" lang="en-US" altLang="ko-KR" dirty="0">
                <a:solidFill>
                  <a:schemeClr val="bg1"/>
                </a:solidFill>
                <a:latin typeface="맑은 고딕" pitchFamily="50" charset="-127"/>
                <a:ea typeface="맑은 고딕" pitchFamily="50" charset="-127"/>
              </a:endParaRPr>
            </a:p>
          </p:txBody>
        </p:sp>
        <p:sp>
          <p:nvSpPr>
            <p:cNvPr id="46089" name="Text Box 33"/>
            <p:cNvSpPr txBox="1">
              <a:spLocks noChangeArrowheads="1"/>
            </p:cNvSpPr>
            <p:nvPr/>
          </p:nvSpPr>
          <p:spPr bwMode="auto">
            <a:xfrm>
              <a:off x="305592" y="2715016"/>
              <a:ext cx="2160588" cy="366713"/>
            </a:xfrm>
            <a:prstGeom prst="rect">
              <a:avLst/>
            </a:prstGeom>
            <a:solidFill>
              <a:srgbClr val="CACBFA"/>
            </a:solidFill>
            <a:ln w="9525">
              <a:noFill/>
              <a:miter lim="800000"/>
              <a:headEnd/>
              <a:tailEnd/>
            </a:ln>
          </p:spPr>
          <p:txBody>
            <a:bodyPr>
              <a:spAutoFit/>
            </a:bodyPr>
            <a:lstStyle/>
            <a:p>
              <a:pPr algn="ctr">
                <a:spcBef>
                  <a:spcPct val="50000"/>
                </a:spcBef>
              </a:pPr>
              <a:r>
                <a:rPr kumimoji="0" lang="en-US" altLang="ko-KR" dirty="0">
                  <a:solidFill>
                    <a:schemeClr val="tx2"/>
                  </a:solidFill>
                  <a:latin typeface="맑은 고딕" pitchFamily="50" charset="-127"/>
                  <a:ea typeface="맑은 고딕" pitchFamily="50" charset="-127"/>
                </a:rPr>
                <a:t>precipitation</a:t>
              </a:r>
            </a:p>
          </p:txBody>
        </p:sp>
      </p:grpSp>
      <p:sp>
        <p:nvSpPr>
          <p:cNvPr id="17" name="Text Box 13"/>
          <p:cNvSpPr txBox="1">
            <a:spLocks noChangeArrowheads="1"/>
          </p:cNvSpPr>
          <p:nvPr/>
        </p:nvSpPr>
        <p:spPr bwMode="auto">
          <a:xfrm>
            <a:off x="5049571" y="2348880"/>
            <a:ext cx="3986925" cy="307777"/>
          </a:xfrm>
          <a:prstGeom prst="rect">
            <a:avLst/>
          </a:prstGeom>
          <a:solidFill>
            <a:schemeClr val="bg1"/>
          </a:solidFill>
          <a:ln w="9525">
            <a:noFill/>
            <a:miter lim="800000"/>
            <a:headEnd/>
            <a:tailEnd/>
          </a:ln>
        </p:spPr>
        <p:txBody>
          <a:bodyPr wrap="none">
            <a:spAutoFit/>
          </a:bodyPr>
          <a:lstStyle/>
          <a:p>
            <a:r>
              <a:rPr kumimoji="0" lang="en-US" altLang="ko-KR" sz="1400" b="1" dirty="0" smtClean="0">
                <a:latin typeface="맑은 고딕" pitchFamily="50" charset="-127"/>
                <a:ea typeface="맑은 고딕" pitchFamily="50" charset="-127"/>
              </a:rPr>
              <a:t>BULK scheme with triggering (</a:t>
            </a:r>
            <a:r>
              <a:rPr kumimoji="0" lang="en-US" altLang="ko-KR" sz="1400" b="1" spc="-100" dirty="0" smtClean="0">
                <a:latin typeface="맑은 고딕" pitchFamily="50" charset="-127"/>
                <a:ea typeface="맑은 고딕" pitchFamily="50" charset="-127"/>
              </a:rPr>
              <a:t>w</a:t>
            </a:r>
            <a:r>
              <a:rPr kumimoji="0" lang="en-US" altLang="ko-KR" sz="1400" b="1" spc="-100" baseline="-25000" dirty="0" smtClean="0">
                <a:latin typeface="맑은 고딕" pitchFamily="50" charset="-127"/>
                <a:ea typeface="맑은 고딕" pitchFamily="50" charset="-127"/>
              </a:rPr>
              <a:t>cb</a:t>
            </a:r>
            <a:r>
              <a:rPr kumimoji="0" lang="en-US" altLang="ko-KR" sz="1400" b="1" spc="-100" dirty="0" smtClean="0">
                <a:latin typeface="맑은 고딕" pitchFamily="50" charset="-127"/>
                <a:ea typeface="맑은 고딕" pitchFamily="50" charset="-127"/>
              </a:rPr>
              <a:t> &gt; 0.2 m s</a:t>
            </a:r>
            <a:r>
              <a:rPr kumimoji="0" lang="en-US" altLang="ko-KR" sz="1400" b="1" spc="-100" baseline="30000" dirty="0" smtClean="0">
                <a:latin typeface="맑은 고딕" pitchFamily="50" charset="-127"/>
                <a:ea typeface="맑은 고딕" pitchFamily="50" charset="-127"/>
              </a:rPr>
              <a:t>-1</a:t>
            </a:r>
            <a:r>
              <a:rPr kumimoji="0" lang="en-US" altLang="ko-KR" sz="1400" b="1" dirty="0" smtClean="0">
                <a:latin typeface="맑은 고딕" pitchFamily="50" charset="-127"/>
                <a:ea typeface="맑은 고딕" pitchFamily="50" charset="-127"/>
              </a:rPr>
              <a:t>)</a:t>
            </a:r>
            <a:endParaRPr kumimoji="0" lang="en-US" altLang="ko-KR" sz="1400" b="1" dirty="0">
              <a:latin typeface="맑은 고딕" pitchFamily="50" charset="-127"/>
              <a:ea typeface="맑은 고딕" pitchFamily="50" charset="-127"/>
            </a:endParaRPr>
          </a:p>
        </p:txBody>
      </p:sp>
      <p:sp>
        <p:nvSpPr>
          <p:cNvPr id="19" name="Text Box 13"/>
          <p:cNvSpPr txBox="1">
            <a:spLocks noChangeArrowheads="1"/>
          </p:cNvSpPr>
          <p:nvPr/>
        </p:nvSpPr>
        <p:spPr bwMode="auto">
          <a:xfrm>
            <a:off x="539552" y="2343849"/>
            <a:ext cx="2983189" cy="307777"/>
          </a:xfrm>
          <a:prstGeom prst="rect">
            <a:avLst/>
          </a:prstGeom>
          <a:solidFill>
            <a:schemeClr val="bg1"/>
          </a:solidFill>
          <a:ln w="9525">
            <a:noFill/>
            <a:miter lim="800000"/>
            <a:headEnd/>
            <a:tailEnd/>
          </a:ln>
        </p:spPr>
        <p:txBody>
          <a:bodyPr wrap="none">
            <a:spAutoFit/>
          </a:bodyPr>
          <a:lstStyle/>
          <a:p>
            <a:r>
              <a:rPr kumimoji="0" lang="en-US" altLang="ko-KR" sz="1400" b="1" dirty="0" smtClean="0">
                <a:latin typeface="맑은 고딕" pitchFamily="50" charset="-127"/>
                <a:ea typeface="맑은 고딕" pitchFamily="50" charset="-127"/>
              </a:rPr>
              <a:t>BULK scheme without triggering</a:t>
            </a:r>
            <a:endParaRPr kumimoji="0" lang="en-US" altLang="ko-KR" sz="1400" b="1" dirty="0">
              <a:latin typeface="맑은 고딕" pitchFamily="50" charset="-127"/>
              <a:ea typeface="맑은 고딕" pitchFamily="50" charset="-127"/>
            </a:endParaRPr>
          </a:p>
        </p:txBody>
      </p:sp>
      <p:pic>
        <p:nvPicPr>
          <p:cNvPr id="3" name="그림 2"/>
          <p:cNvPicPr>
            <a:picLocks noChangeAspect="1"/>
          </p:cNvPicPr>
          <p:nvPr/>
        </p:nvPicPr>
        <p:blipFill rotWithShape="1">
          <a:blip r:embed="rId3" cstate="print">
            <a:extLst>
              <a:ext uri="{28A0092B-C50C-407E-A947-70E740481C1C}">
                <a14:useLocalDpi xmlns:a14="http://schemas.microsoft.com/office/drawing/2010/main" val="0"/>
              </a:ext>
            </a:extLst>
          </a:blip>
          <a:srcRect t="72050"/>
          <a:stretch/>
        </p:blipFill>
        <p:spPr>
          <a:xfrm>
            <a:off x="2627784" y="473999"/>
            <a:ext cx="4320000" cy="1688290"/>
          </a:xfrm>
          <a:prstGeom prst="rect">
            <a:avLst/>
          </a:prstGeom>
        </p:spPr>
      </p:pic>
      <p:pic>
        <p:nvPicPr>
          <p:cNvPr id="26" name="그림 25"/>
          <p:cNvPicPr>
            <a:picLocks noChangeAspect="1"/>
          </p:cNvPicPr>
          <p:nvPr/>
        </p:nvPicPr>
        <p:blipFill rotWithShape="1">
          <a:blip r:embed="rId4" cstate="print">
            <a:extLst>
              <a:ext uri="{28A0092B-C50C-407E-A947-70E740481C1C}">
                <a14:useLocalDpi xmlns:a14="http://schemas.microsoft.com/office/drawing/2010/main" val="0"/>
              </a:ext>
            </a:extLst>
          </a:blip>
          <a:srcRect t="37495" r="4235" b="38355"/>
          <a:stretch/>
        </p:blipFill>
        <p:spPr>
          <a:xfrm>
            <a:off x="147056" y="2640309"/>
            <a:ext cx="4320000" cy="1483696"/>
          </a:xfrm>
          <a:prstGeom prst="rect">
            <a:avLst/>
          </a:prstGeom>
        </p:spPr>
      </p:pic>
      <p:grpSp>
        <p:nvGrpSpPr>
          <p:cNvPr id="12" name="그룹 11"/>
          <p:cNvGrpSpPr/>
          <p:nvPr/>
        </p:nvGrpSpPr>
        <p:grpSpPr>
          <a:xfrm>
            <a:off x="179991" y="4576041"/>
            <a:ext cx="8856025" cy="2165327"/>
            <a:chOff x="179991" y="4437112"/>
            <a:chExt cx="8856025" cy="2165327"/>
          </a:xfrm>
        </p:grpSpPr>
        <p:grpSp>
          <p:nvGrpSpPr>
            <p:cNvPr id="11" name="그룹 10"/>
            <p:cNvGrpSpPr/>
            <p:nvPr/>
          </p:nvGrpSpPr>
          <p:grpSpPr>
            <a:xfrm>
              <a:off x="179991" y="4437112"/>
              <a:ext cx="8856025" cy="1728193"/>
              <a:chOff x="179991" y="4437112"/>
              <a:chExt cx="8856025" cy="1728193"/>
            </a:xfrm>
          </p:grpSpPr>
          <p:grpSp>
            <p:nvGrpSpPr>
              <p:cNvPr id="13" name="그룹 12"/>
              <p:cNvGrpSpPr/>
              <p:nvPr/>
            </p:nvGrpSpPr>
            <p:grpSpPr>
              <a:xfrm>
                <a:off x="467544" y="4437112"/>
                <a:ext cx="8313885" cy="315452"/>
                <a:chOff x="450911" y="4197120"/>
                <a:chExt cx="8313885" cy="315452"/>
              </a:xfrm>
            </p:grpSpPr>
            <p:sp>
              <p:nvSpPr>
                <p:cNvPr id="21" name="Text Box 13"/>
                <p:cNvSpPr txBox="1">
                  <a:spLocks noChangeArrowheads="1"/>
                </p:cNvSpPr>
                <p:nvPr/>
              </p:nvSpPr>
              <p:spPr bwMode="auto">
                <a:xfrm>
                  <a:off x="450911" y="4197120"/>
                  <a:ext cx="3777381" cy="307777"/>
                </a:xfrm>
                <a:prstGeom prst="rect">
                  <a:avLst/>
                </a:prstGeom>
                <a:solidFill>
                  <a:schemeClr val="bg1"/>
                </a:solidFill>
                <a:ln w="9525">
                  <a:noFill/>
                  <a:miter lim="800000"/>
                  <a:headEnd/>
                  <a:tailEnd/>
                </a:ln>
              </p:spPr>
              <p:txBody>
                <a:bodyPr wrap="none">
                  <a:spAutoFit/>
                </a:bodyPr>
                <a:lstStyle/>
                <a:p>
                  <a:pPr algn="ctr"/>
                  <a:r>
                    <a:rPr kumimoji="0" lang="en-US" altLang="ko-KR" sz="1400" b="1" dirty="0" smtClean="0">
                      <a:latin typeface="맑은 고딕" pitchFamily="50" charset="-127"/>
                      <a:ea typeface="맑은 고딕" pitchFamily="50" charset="-127"/>
                    </a:rPr>
                    <a:t>Ratio of convective to total precipitation</a:t>
                  </a:r>
                  <a:endParaRPr kumimoji="0" lang="en-US" altLang="ko-KR" sz="1400" b="1" dirty="0">
                    <a:latin typeface="맑은 고딕" pitchFamily="50" charset="-127"/>
                    <a:ea typeface="맑은 고딕" pitchFamily="50" charset="-127"/>
                  </a:endParaRPr>
                </a:p>
              </p:txBody>
            </p:sp>
            <p:sp>
              <p:nvSpPr>
                <p:cNvPr id="22" name="Text Box 13"/>
                <p:cNvSpPr txBox="1">
                  <a:spLocks noChangeArrowheads="1"/>
                </p:cNvSpPr>
                <p:nvPr/>
              </p:nvSpPr>
              <p:spPr bwMode="auto">
                <a:xfrm>
                  <a:off x="4987415" y="4204795"/>
                  <a:ext cx="3777381" cy="307777"/>
                </a:xfrm>
                <a:prstGeom prst="rect">
                  <a:avLst/>
                </a:prstGeom>
                <a:solidFill>
                  <a:schemeClr val="bg1"/>
                </a:solidFill>
                <a:ln w="9525">
                  <a:noFill/>
                  <a:miter lim="800000"/>
                  <a:headEnd/>
                  <a:tailEnd/>
                </a:ln>
              </p:spPr>
              <p:txBody>
                <a:bodyPr wrap="none">
                  <a:spAutoFit/>
                </a:bodyPr>
                <a:lstStyle/>
                <a:p>
                  <a:pPr algn="ctr"/>
                  <a:r>
                    <a:rPr kumimoji="0" lang="en-US" altLang="ko-KR" sz="1400" b="1" dirty="0" smtClean="0">
                      <a:latin typeface="맑은 고딕" pitchFamily="50" charset="-127"/>
                      <a:ea typeface="맑은 고딕" pitchFamily="50" charset="-127"/>
                    </a:rPr>
                    <a:t>Ratio of convective to total precipitation</a:t>
                  </a:r>
                  <a:endParaRPr kumimoji="0" lang="en-US" altLang="ko-KR" sz="1400" b="1" dirty="0">
                    <a:latin typeface="맑은 고딕" pitchFamily="50" charset="-127"/>
                    <a:ea typeface="맑은 고딕" pitchFamily="50" charset="-127"/>
                  </a:endParaRPr>
                </a:p>
              </p:txBody>
            </p:sp>
          </p:grpSp>
          <p:pic>
            <p:nvPicPr>
              <p:cNvPr id="10" name="그림 9"/>
              <p:cNvPicPr>
                <a:picLocks noChangeAspect="1"/>
              </p:cNvPicPr>
              <p:nvPr/>
            </p:nvPicPr>
            <p:blipFill rotWithShape="1">
              <a:blip r:embed="rId5" cstate="print">
                <a:extLst>
                  <a:ext uri="{28A0092B-C50C-407E-A947-70E740481C1C}">
                    <a14:useLocalDpi xmlns:a14="http://schemas.microsoft.com/office/drawing/2010/main" val="0"/>
                  </a:ext>
                </a:extLst>
              </a:blip>
              <a:srcRect t="5566" b="67929"/>
              <a:stretch/>
            </p:blipFill>
            <p:spPr>
              <a:xfrm>
                <a:off x="179991" y="4773317"/>
                <a:ext cx="4495703" cy="1391988"/>
              </a:xfrm>
              <a:prstGeom prst="rect">
                <a:avLst/>
              </a:prstGeom>
            </p:spPr>
          </p:pic>
          <p:pic>
            <p:nvPicPr>
              <p:cNvPr id="31" name="그림 30"/>
              <p:cNvPicPr>
                <a:picLocks noChangeAspect="1"/>
              </p:cNvPicPr>
              <p:nvPr/>
            </p:nvPicPr>
            <p:blipFill rotWithShape="1">
              <a:blip r:embed="rId6" cstate="print">
                <a:extLst>
                  <a:ext uri="{28A0092B-C50C-407E-A947-70E740481C1C}">
                    <a14:useLocalDpi xmlns:a14="http://schemas.microsoft.com/office/drawing/2010/main" val="0"/>
                  </a:ext>
                </a:extLst>
              </a:blip>
              <a:srcRect t="42528" b="31222"/>
              <a:stretch/>
            </p:blipFill>
            <p:spPr>
              <a:xfrm>
                <a:off x="4716016" y="4780078"/>
                <a:ext cx="4320000" cy="1385226"/>
              </a:xfrm>
              <a:prstGeom prst="rect">
                <a:avLst/>
              </a:prstGeom>
            </p:spPr>
          </p:pic>
        </p:grpSp>
        <p:pic>
          <p:nvPicPr>
            <p:cNvPr id="32" name="그림 31"/>
            <p:cNvPicPr>
              <a:picLocks noChangeAspect="1"/>
            </p:cNvPicPr>
            <p:nvPr/>
          </p:nvPicPr>
          <p:blipFill rotWithShape="1">
            <a:blip r:embed="rId7" cstate="print">
              <a:extLst>
                <a:ext uri="{28A0092B-C50C-407E-A947-70E740481C1C}">
                  <a14:useLocalDpi xmlns:a14="http://schemas.microsoft.com/office/drawing/2010/main" val="0"/>
                </a:ext>
              </a:extLst>
            </a:blip>
            <a:srcRect t="32070" b="62685"/>
            <a:stretch/>
          </p:blipFill>
          <p:spPr>
            <a:xfrm>
              <a:off x="2025440" y="6256470"/>
              <a:ext cx="5400000" cy="345969"/>
            </a:xfrm>
            <a:prstGeom prst="rect">
              <a:avLst/>
            </a:prstGeom>
          </p:spPr>
        </p:pic>
      </p:grpSp>
      <p:pic>
        <p:nvPicPr>
          <p:cNvPr id="36" name="그림 35"/>
          <p:cNvPicPr>
            <a:picLocks noChangeAspect="1"/>
          </p:cNvPicPr>
          <p:nvPr/>
        </p:nvPicPr>
        <p:blipFill rotWithShape="1">
          <a:blip r:embed="rId8" cstate="print">
            <a:extLst>
              <a:ext uri="{28A0092B-C50C-407E-A947-70E740481C1C}">
                <a14:useLocalDpi xmlns:a14="http://schemas.microsoft.com/office/drawing/2010/main" val="0"/>
              </a:ext>
            </a:extLst>
          </a:blip>
          <a:srcRect t="95377"/>
          <a:stretch/>
        </p:blipFill>
        <p:spPr>
          <a:xfrm>
            <a:off x="2372710" y="4229741"/>
            <a:ext cx="4320000" cy="279257"/>
          </a:xfrm>
          <a:prstGeom prst="rect">
            <a:avLst/>
          </a:prstGeom>
        </p:spPr>
      </p:pic>
      <p:pic>
        <p:nvPicPr>
          <p:cNvPr id="37" name="그림 36"/>
          <p:cNvPicPr>
            <a:picLocks noChangeAspect="1"/>
          </p:cNvPicPr>
          <p:nvPr/>
        </p:nvPicPr>
        <p:blipFill rotWithShape="1">
          <a:blip r:embed="rId9" cstate="print">
            <a:extLst>
              <a:ext uri="{28A0092B-C50C-407E-A947-70E740481C1C}">
                <a14:useLocalDpi xmlns:a14="http://schemas.microsoft.com/office/drawing/2010/main" val="0"/>
              </a:ext>
            </a:extLst>
          </a:blip>
          <a:srcRect t="71181" b="4869"/>
          <a:stretch/>
        </p:blipFill>
        <p:spPr>
          <a:xfrm>
            <a:off x="4716016" y="2636912"/>
            <a:ext cx="4248472" cy="1508480"/>
          </a:xfrm>
          <a:prstGeom prst="rect">
            <a:avLst/>
          </a:prstGeom>
        </p:spPr>
      </p:pic>
      <p:grpSp>
        <p:nvGrpSpPr>
          <p:cNvPr id="15" name="그룹 14"/>
          <p:cNvGrpSpPr/>
          <p:nvPr/>
        </p:nvGrpSpPr>
        <p:grpSpPr>
          <a:xfrm>
            <a:off x="2555776" y="4588947"/>
            <a:ext cx="4320000" cy="2012369"/>
            <a:chOff x="2555776" y="4588947"/>
            <a:chExt cx="4320000" cy="2012369"/>
          </a:xfrm>
        </p:grpSpPr>
        <p:sp>
          <p:nvSpPr>
            <p:cNvPr id="35" name="Text Box 12"/>
            <p:cNvSpPr txBox="1">
              <a:spLocks noChangeArrowheads="1"/>
            </p:cNvSpPr>
            <p:nvPr/>
          </p:nvSpPr>
          <p:spPr bwMode="auto">
            <a:xfrm>
              <a:off x="2863362" y="4588947"/>
              <a:ext cx="3878980" cy="307975"/>
            </a:xfrm>
            <a:prstGeom prst="rect">
              <a:avLst/>
            </a:prstGeom>
            <a:solidFill>
              <a:schemeClr val="bg1"/>
            </a:solidFill>
            <a:ln w="9525">
              <a:noFill/>
              <a:miter lim="800000"/>
              <a:headEnd/>
              <a:tailEnd/>
            </a:ln>
          </p:spPr>
          <p:txBody>
            <a:bodyPr wrap="square">
              <a:spAutoFit/>
            </a:bodyPr>
            <a:lstStyle/>
            <a:p>
              <a:r>
                <a:rPr kumimoji="0" lang="en-US" altLang="ko-KR" sz="1400" b="1" dirty="0">
                  <a:solidFill>
                    <a:srgbClr val="FF0000"/>
                  </a:solidFill>
                  <a:latin typeface="맑은 고딕" pitchFamily="50" charset="-127"/>
                  <a:ea typeface="맑은 고딕" pitchFamily="50" charset="-127"/>
                </a:rPr>
                <a:t>No </a:t>
              </a:r>
              <a:r>
                <a:rPr kumimoji="0" lang="en-US" altLang="ko-KR" sz="1400" b="1" dirty="0" smtClean="0">
                  <a:solidFill>
                    <a:srgbClr val="FF0000"/>
                  </a:solidFill>
                  <a:latin typeface="맑은 고딕" pitchFamily="50" charset="-127"/>
                  <a:ea typeface="맑은 고딕" pitchFamily="50" charset="-127"/>
                </a:rPr>
                <a:t>convective parameterization (NOCONV)</a:t>
              </a:r>
              <a:endParaRPr kumimoji="0" lang="en-US" altLang="ko-KR" sz="1400" b="1" dirty="0">
                <a:solidFill>
                  <a:srgbClr val="FF0000"/>
                </a:solidFill>
                <a:latin typeface="맑은 고딕" pitchFamily="50" charset="-127"/>
                <a:ea typeface="맑은 고딕" pitchFamily="50" charset="-127"/>
              </a:endParaRPr>
            </a:p>
          </p:txBody>
        </p:sp>
        <p:pic>
          <p:nvPicPr>
            <p:cNvPr id="39" name="그림 38"/>
            <p:cNvPicPr>
              <a:picLocks noChangeAspect="1"/>
            </p:cNvPicPr>
            <p:nvPr/>
          </p:nvPicPr>
          <p:blipFill rotWithShape="1">
            <a:blip r:embed="rId10" cstate="print">
              <a:extLst>
                <a:ext uri="{28A0092B-C50C-407E-A947-70E740481C1C}">
                  <a14:useLocalDpi xmlns:a14="http://schemas.microsoft.com/office/drawing/2010/main" val="0"/>
                </a:ext>
              </a:extLst>
            </a:blip>
            <a:srcRect t="72050" r="-1384"/>
            <a:stretch/>
          </p:blipFill>
          <p:spPr>
            <a:xfrm>
              <a:off x="2555776" y="4936073"/>
              <a:ext cx="4320000" cy="1665243"/>
            </a:xfrm>
            <a:prstGeom prst="rect">
              <a:avLst/>
            </a:prstGeom>
          </p:spPr>
        </p:pic>
      </p:grpSp>
    </p:spTree>
    <p:extLst>
      <p:ext uri="{BB962C8B-B14F-4D97-AF65-F5344CB8AC3E}">
        <p14:creationId xmlns:p14="http://schemas.microsoft.com/office/powerpoint/2010/main" val="232839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22" presetClass="entr" presetSubtype="1"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up)">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0"/>
          <p:cNvSpPr txBox="1">
            <a:spLocks noChangeArrowheads="1"/>
          </p:cNvSpPr>
          <p:nvPr/>
        </p:nvSpPr>
        <p:spPr bwMode="auto">
          <a:xfrm>
            <a:off x="1028962" y="1128712"/>
            <a:ext cx="11811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3pPr>
            <a:lvl4pPr marL="16002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4pPr>
            <a:lvl5pPr marL="20574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9pPr>
          </a:lstStyle>
          <a:p>
            <a:pPr algn="ctr" eaLnBrk="1" hangingPunct="1">
              <a:lnSpc>
                <a:spcPct val="100000"/>
              </a:lnSpc>
              <a:spcBef>
                <a:spcPct val="0"/>
              </a:spcBef>
              <a:buFontTx/>
              <a:buNone/>
            </a:pPr>
            <a:r>
              <a:rPr lang="en-US" altLang="ko-KR" sz="1500" dirty="0"/>
              <a:t>TRMM</a:t>
            </a:r>
            <a:endParaRPr lang="ko-KR" altLang="en-US" sz="1500" dirty="0"/>
          </a:p>
        </p:txBody>
      </p:sp>
      <p:sp>
        <p:nvSpPr>
          <p:cNvPr id="5124" name="TextBox 12"/>
          <p:cNvSpPr txBox="1">
            <a:spLocks noChangeArrowheads="1"/>
          </p:cNvSpPr>
          <p:nvPr/>
        </p:nvSpPr>
        <p:spPr bwMode="auto">
          <a:xfrm>
            <a:off x="7052072" y="1128713"/>
            <a:ext cx="11811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3pPr>
            <a:lvl4pPr marL="16002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4pPr>
            <a:lvl5pPr marL="20574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9pPr>
          </a:lstStyle>
          <a:p>
            <a:pPr eaLnBrk="1" hangingPunct="1">
              <a:lnSpc>
                <a:spcPct val="100000"/>
              </a:lnSpc>
              <a:spcBef>
                <a:spcPct val="0"/>
              </a:spcBef>
              <a:buFontTx/>
              <a:buNone/>
            </a:pPr>
            <a:r>
              <a:rPr lang="en-US" altLang="ko-KR" sz="1500"/>
              <a:t>NOCONV</a:t>
            </a:r>
            <a:endParaRPr lang="ko-KR" altLang="en-US" sz="1500"/>
          </a:p>
        </p:txBody>
      </p:sp>
      <p:sp>
        <p:nvSpPr>
          <p:cNvPr id="10" name="Rectangle 9"/>
          <p:cNvSpPr>
            <a:spLocks noChangeArrowheads="1"/>
          </p:cNvSpPr>
          <p:nvPr/>
        </p:nvSpPr>
        <p:spPr bwMode="auto">
          <a:xfrm>
            <a:off x="107950" y="188640"/>
            <a:ext cx="84513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Palatino Linotype" panose="02040502050505030304" pitchFamily="18" charset="0"/>
                <a:ea typeface="굴림" panose="020B0600000101010101" pitchFamily="50" charset="-127"/>
              </a:defRPr>
            </a:lvl1pPr>
            <a:lvl2pPr marL="742950" indent="-285750" eaLnBrk="0" hangingPunct="0">
              <a:defRPr kumimoji="1">
                <a:solidFill>
                  <a:schemeClr val="tx1"/>
                </a:solidFill>
                <a:latin typeface="Palatino Linotype" panose="02040502050505030304" pitchFamily="18" charset="0"/>
                <a:ea typeface="굴림" panose="020B0600000101010101" pitchFamily="50" charset="-127"/>
              </a:defRPr>
            </a:lvl2pPr>
            <a:lvl3pPr marL="1143000" indent="-228600" eaLnBrk="0" hangingPunct="0">
              <a:defRPr kumimoji="1">
                <a:solidFill>
                  <a:schemeClr val="tx1"/>
                </a:solidFill>
                <a:latin typeface="Palatino Linotype" panose="02040502050505030304" pitchFamily="18" charset="0"/>
                <a:ea typeface="굴림" panose="020B0600000101010101" pitchFamily="50" charset="-127"/>
              </a:defRPr>
            </a:lvl3pPr>
            <a:lvl4pPr marL="1600200" indent="-228600" eaLnBrk="0" hangingPunct="0">
              <a:defRPr kumimoji="1">
                <a:solidFill>
                  <a:schemeClr val="tx1"/>
                </a:solidFill>
                <a:latin typeface="Palatino Linotype" panose="02040502050505030304" pitchFamily="18" charset="0"/>
                <a:ea typeface="굴림" panose="020B0600000101010101" pitchFamily="50" charset="-127"/>
              </a:defRPr>
            </a:lvl4pPr>
            <a:lvl5pPr marL="2057400" indent="-228600" eaLnBrk="0" hangingPunct="0">
              <a:defRPr kumimoji="1">
                <a:solidFill>
                  <a:schemeClr val="tx1"/>
                </a:solidFill>
                <a:latin typeface="Palatino Linotype" panose="02040502050505030304" pitchFamily="18" charset="0"/>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9pPr>
          </a:lstStyle>
          <a:p>
            <a:pPr eaLnBrk="1" hangingPunct="1"/>
            <a:r>
              <a:rPr lang="en-US" altLang="ko-KR" sz="2400" b="1" dirty="0" smtClean="0">
                <a:ea typeface="HY헤드라인M" panose="02030600000101010101" pitchFamily="18" charset="-127"/>
              </a:rPr>
              <a:t>Global distribution of 3-hourly light &amp; heavy precipitation</a:t>
            </a:r>
          </a:p>
        </p:txBody>
      </p:sp>
      <p:sp>
        <p:nvSpPr>
          <p:cNvPr id="19" name="TextBox 10"/>
          <p:cNvSpPr txBox="1">
            <a:spLocks noChangeArrowheads="1"/>
          </p:cNvSpPr>
          <p:nvPr/>
        </p:nvSpPr>
        <p:spPr bwMode="auto">
          <a:xfrm>
            <a:off x="4040517" y="1128711"/>
            <a:ext cx="11811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3pPr>
            <a:lvl4pPr marL="16002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4pPr>
            <a:lvl5pPr marL="20574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9pPr>
          </a:lstStyle>
          <a:p>
            <a:pPr algn="ctr" eaLnBrk="1" hangingPunct="1">
              <a:lnSpc>
                <a:spcPct val="100000"/>
              </a:lnSpc>
              <a:spcBef>
                <a:spcPct val="0"/>
              </a:spcBef>
              <a:buFontTx/>
              <a:buNone/>
            </a:pPr>
            <a:r>
              <a:rPr lang="en-US" altLang="ko-KR" sz="1500" dirty="0" smtClean="0"/>
              <a:t>BULK+LSC</a:t>
            </a:r>
            <a:endParaRPr lang="ko-KR" altLang="en-US" sz="1500" dirty="0"/>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78" y="1649830"/>
            <a:ext cx="2880000" cy="4026886"/>
          </a:xfrm>
          <a:prstGeom prst="rect">
            <a:avLst/>
          </a:prstGeom>
        </p:spPr>
      </p:pic>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876" y="1634362"/>
            <a:ext cx="2880000" cy="4026886"/>
          </a:xfrm>
          <a:prstGeom prst="rect">
            <a:avLst/>
          </a:prstGeom>
        </p:spPr>
      </p:pic>
      <p:pic>
        <p:nvPicPr>
          <p:cNvPr id="11" name="그림 10"/>
          <p:cNvPicPr>
            <a:picLocks noChangeAspect="1"/>
          </p:cNvPicPr>
          <p:nvPr/>
        </p:nvPicPr>
        <p:blipFill rotWithShape="1">
          <a:blip r:embed="rId4" cstate="print">
            <a:extLst>
              <a:ext uri="{28A0092B-C50C-407E-A947-70E740481C1C}">
                <a14:useLocalDpi xmlns:a14="http://schemas.microsoft.com/office/drawing/2010/main" val="0"/>
              </a:ext>
            </a:extLst>
          </a:blip>
          <a:srcRect t="72050" r="-1384"/>
          <a:stretch/>
        </p:blipFill>
        <p:spPr>
          <a:xfrm>
            <a:off x="6084168" y="4534129"/>
            <a:ext cx="2880000" cy="1110162"/>
          </a:xfrm>
          <a:prstGeom prst="rect">
            <a:avLst/>
          </a:prstGeom>
        </p:spPr>
      </p:pic>
      <p:pic>
        <p:nvPicPr>
          <p:cNvPr id="16" name="그림 15"/>
          <p:cNvPicPr>
            <a:picLocks noChangeAspect="1"/>
          </p:cNvPicPr>
          <p:nvPr/>
        </p:nvPicPr>
        <p:blipFill rotWithShape="1">
          <a:blip r:embed="rId5" cstate="print">
            <a:extLst>
              <a:ext uri="{28A0092B-C50C-407E-A947-70E740481C1C}">
                <a14:useLocalDpi xmlns:a14="http://schemas.microsoft.com/office/drawing/2010/main" val="0"/>
              </a:ext>
            </a:extLst>
          </a:blip>
          <a:srcRect b="24801"/>
          <a:stretch/>
        </p:blipFill>
        <p:spPr>
          <a:xfrm>
            <a:off x="6084168" y="1649830"/>
            <a:ext cx="2880000" cy="2884299"/>
          </a:xfrm>
          <a:prstGeom prst="rect">
            <a:avLst/>
          </a:prstGeom>
        </p:spPr>
      </p:pic>
    </p:spTree>
    <p:extLst>
      <p:ext uri="{BB962C8B-B14F-4D97-AF65-F5344CB8AC3E}">
        <p14:creationId xmlns:p14="http://schemas.microsoft.com/office/powerpoint/2010/main" val="13724855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107950" y="110481"/>
            <a:ext cx="54168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Palatino Linotype" panose="02040502050505030304" pitchFamily="18" charset="0"/>
                <a:ea typeface="굴림" panose="020B0600000101010101" pitchFamily="50" charset="-127"/>
              </a:defRPr>
            </a:lvl1pPr>
            <a:lvl2pPr marL="742950" indent="-285750" eaLnBrk="0" hangingPunct="0">
              <a:defRPr kumimoji="1">
                <a:solidFill>
                  <a:schemeClr val="tx1"/>
                </a:solidFill>
                <a:latin typeface="Palatino Linotype" panose="02040502050505030304" pitchFamily="18" charset="0"/>
                <a:ea typeface="굴림" panose="020B0600000101010101" pitchFamily="50" charset="-127"/>
              </a:defRPr>
            </a:lvl2pPr>
            <a:lvl3pPr marL="1143000" indent="-228600" eaLnBrk="0" hangingPunct="0">
              <a:defRPr kumimoji="1">
                <a:solidFill>
                  <a:schemeClr val="tx1"/>
                </a:solidFill>
                <a:latin typeface="Palatino Linotype" panose="02040502050505030304" pitchFamily="18" charset="0"/>
                <a:ea typeface="굴림" panose="020B0600000101010101" pitchFamily="50" charset="-127"/>
              </a:defRPr>
            </a:lvl3pPr>
            <a:lvl4pPr marL="1600200" indent="-228600" eaLnBrk="0" hangingPunct="0">
              <a:defRPr kumimoji="1">
                <a:solidFill>
                  <a:schemeClr val="tx1"/>
                </a:solidFill>
                <a:latin typeface="Palatino Linotype" panose="02040502050505030304" pitchFamily="18" charset="0"/>
                <a:ea typeface="굴림" panose="020B0600000101010101" pitchFamily="50" charset="-127"/>
              </a:defRPr>
            </a:lvl4pPr>
            <a:lvl5pPr marL="2057400" indent="-228600" eaLnBrk="0" hangingPunct="0">
              <a:defRPr kumimoji="1">
                <a:solidFill>
                  <a:schemeClr val="tx1"/>
                </a:solidFill>
                <a:latin typeface="Palatino Linotype" panose="02040502050505030304" pitchFamily="18" charset="0"/>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Palatino Linotype" panose="02040502050505030304" pitchFamily="18" charset="0"/>
                <a:ea typeface="굴림" panose="020B0600000101010101" pitchFamily="50" charset="-127"/>
              </a:defRPr>
            </a:lvl9pPr>
          </a:lstStyle>
          <a:p>
            <a:pPr eaLnBrk="1" hangingPunct="1"/>
            <a:r>
              <a:rPr lang="en-US" altLang="ko-KR" sz="2400" b="1" dirty="0" smtClean="0">
                <a:solidFill>
                  <a:prstClr val="black"/>
                </a:solidFill>
                <a:ea typeface="HY헤드라인M" panose="02030600000101010101" pitchFamily="18" charset="-127"/>
              </a:rPr>
              <a:t>Frequency of 3-hourly precipitation   </a:t>
            </a:r>
            <a:endParaRPr lang="en-US" altLang="ko-KR" sz="2400" b="1" dirty="0">
              <a:solidFill>
                <a:prstClr val="black"/>
              </a:solidFill>
              <a:ea typeface="HY헤드라인M" panose="02030600000101010101" pitchFamily="18" charset="-127"/>
            </a:endParaRPr>
          </a:p>
        </p:txBody>
      </p:sp>
      <p:grpSp>
        <p:nvGrpSpPr>
          <p:cNvPr id="10" name="그룹 9"/>
          <p:cNvGrpSpPr/>
          <p:nvPr/>
        </p:nvGrpSpPr>
        <p:grpSpPr>
          <a:xfrm>
            <a:off x="139995" y="836712"/>
            <a:ext cx="8531085" cy="5688632"/>
            <a:chOff x="139995" y="836712"/>
            <a:chExt cx="8531085" cy="5688632"/>
          </a:xfrm>
        </p:grpSpPr>
        <p:graphicFrame>
          <p:nvGraphicFramePr>
            <p:cNvPr id="5" name="차트 4"/>
            <p:cNvGraphicFramePr>
              <a:graphicFrameLocks/>
            </p:cNvGraphicFramePr>
            <p:nvPr>
              <p:extLst>
                <p:ext uri="{D42A27DB-BD31-4B8C-83A1-F6EECF244321}">
                  <p14:modId xmlns:p14="http://schemas.microsoft.com/office/powerpoint/2010/main" val="3683217445"/>
                </p:ext>
              </p:extLst>
            </p:nvPr>
          </p:nvGraphicFramePr>
          <p:xfrm>
            <a:off x="139995" y="836712"/>
            <a:ext cx="8531085" cy="5688632"/>
          </p:xfrm>
          <a:graphic>
            <a:graphicData uri="http://schemas.openxmlformats.org/drawingml/2006/chart">
              <c:chart xmlns:c="http://schemas.openxmlformats.org/drawingml/2006/chart" xmlns:r="http://schemas.openxmlformats.org/officeDocument/2006/relationships" r:id="rId2"/>
            </a:graphicData>
          </a:graphic>
        </p:graphicFrame>
        <p:pic>
          <p:nvPicPr>
            <p:cNvPr id="9" name="그림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818" y="2060848"/>
              <a:ext cx="2687477" cy="1872208"/>
            </a:xfrm>
            <a:prstGeom prst="rect">
              <a:avLst/>
            </a:prstGeom>
          </p:spPr>
        </p:pic>
      </p:grpSp>
      <p:cxnSp>
        <p:nvCxnSpPr>
          <p:cNvPr id="6" name="직선 연결선 5"/>
          <p:cNvCxnSpPr/>
          <p:nvPr/>
        </p:nvCxnSpPr>
        <p:spPr>
          <a:xfrm>
            <a:off x="6364740" y="962539"/>
            <a:ext cx="648072" cy="0"/>
          </a:xfrm>
          <a:prstGeom prst="line">
            <a:avLst/>
          </a:prstGeom>
        </p:spPr>
        <p:style>
          <a:lnRef idx="2">
            <a:schemeClr val="dk1"/>
          </a:lnRef>
          <a:fillRef idx="0">
            <a:schemeClr val="dk1"/>
          </a:fillRef>
          <a:effectRef idx="1">
            <a:schemeClr val="dk1"/>
          </a:effectRef>
          <a:fontRef idx="minor">
            <a:schemeClr val="tx1"/>
          </a:fontRef>
        </p:style>
      </p:cxnSp>
      <p:cxnSp>
        <p:nvCxnSpPr>
          <p:cNvPr id="7" name="직선 연결선 6"/>
          <p:cNvCxnSpPr/>
          <p:nvPr/>
        </p:nvCxnSpPr>
        <p:spPr>
          <a:xfrm>
            <a:off x="6379658" y="1747058"/>
            <a:ext cx="64807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직선 연결선 7"/>
          <p:cNvCxnSpPr/>
          <p:nvPr/>
        </p:nvCxnSpPr>
        <p:spPr>
          <a:xfrm>
            <a:off x="6366779" y="1498181"/>
            <a:ext cx="648072"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020272" y="836712"/>
            <a:ext cx="1080120" cy="276999"/>
          </a:xfrm>
          <a:prstGeom prst="rect">
            <a:avLst/>
          </a:prstGeom>
          <a:noFill/>
        </p:spPr>
        <p:txBody>
          <a:bodyPr wrap="square" rtlCol="0">
            <a:spAutoFit/>
          </a:bodyPr>
          <a:lstStyle/>
          <a:p>
            <a:r>
              <a:rPr lang="en-US" altLang="ko-KR" sz="1200" dirty="0" smtClean="0">
                <a:solidFill>
                  <a:prstClr val="black"/>
                </a:solidFill>
                <a:latin typeface="맑은 고딕"/>
              </a:rPr>
              <a:t>TRMM</a:t>
            </a:r>
            <a:endParaRPr lang="ko-KR" altLang="en-US" sz="1200" dirty="0">
              <a:solidFill>
                <a:prstClr val="black"/>
              </a:solidFill>
              <a:latin typeface="맑은 고딕"/>
            </a:endParaRPr>
          </a:p>
        </p:txBody>
      </p:sp>
      <p:sp>
        <p:nvSpPr>
          <p:cNvPr id="12" name="TextBox 11"/>
          <p:cNvSpPr txBox="1"/>
          <p:nvPr/>
        </p:nvSpPr>
        <p:spPr>
          <a:xfrm>
            <a:off x="7012810" y="1082880"/>
            <a:ext cx="1447621" cy="276999"/>
          </a:xfrm>
          <a:prstGeom prst="rect">
            <a:avLst/>
          </a:prstGeom>
          <a:noFill/>
        </p:spPr>
        <p:txBody>
          <a:bodyPr wrap="square" rtlCol="0">
            <a:spAutoFit/>
          </a:bodyPr>
          <a:lstStyle/>
          <a:p>
            <a:r>
              <a:rPr lang="en-US" altLang="ko-KR" sz="1200" dirty="0" err="1" smtClean="0">
                <a:solidFill>
                  <a:prstClr val="black"/>
                </a:solidFill>
                <a:latin typeface="맑은 고딕"/>
              </a:rPr>
              <a:t>BULK_Original</a:t>
            </a:r>
            <a:endParaRPr lang="ko-KR" altLang="en-US" sz="1200" dirty="0">
              <a:solidFill>
                <a:prstClr val="black"/>
              </a:solidFill>
              <a:latin typeface="맑은 고딕"/>
            </a:endParaRPr>
          </a:p>
        </p:txBody>
      </p:sp>
      <p:sp>
        <p:nvSpPr>
          <p:cNvPr id="13" name="TextBox 12"/>
          <p:cNvSpPr txBox="1"/>
          <p:nvPr/>
        </p:nvSpPr>
        <p:spPr>
          <a:xfrm>
            <a:off x="7020271" y="1350816"/>
            <a:ext cx="1648725" cy="276999"/>
          </a:xfrm>
          <a:prstGeom prst="rect">
            <a:avLst/>
          </a:prstGeom>
          <a:noFill/>
        </p:spPr>
        <p:txBody>
          <a:bodyPr wrap="square" rtlCol="0">
            <a:spAutoFit/>
          </a:bodyPr>
          <a:lstStyle/>
          <a:p>
            <a:r>
              <a:rPr lang="en-US" altLang="ko-KR" sz="1200" dirty="0" err="1" smtClean="0">
                <a:solidFill>
                  <a:prstClr val="black"/>
                </a:solidFill>
                <a:latin typeface="맑은 고딕"/>
              </a:rPr>
              <a:t>BULK_Triggering</a:t>
            </a:r>
            <a:r>
              <a:rPr lang="en-US" altLang="ko-KR" sz="1200" dirty="0" smtClean="0">
                <a:solidFill>
                  <a:prstClr val="black"/>
                </a:solidFill>
                <a:latin typeface="맑은 고딕"/>
              </a:rPr>
              <a:t> </a:t>
            </a:r>
            <a:endParaRPr lang="ko-KR" altLang="en-US" sz="1200" dirty="0">
              <a:solidFill>
                <a:prstClr val="black"/>
              </a:solidFill>
              <a:latin typeface="맑은 고딕"/>
            </a:endParaRPr>
          </a:p>
        </p:txBody>
      </p:sp>
      <p:cxnSp>
        <p:nvCxnSpPr>
          <p:cNvPr id="14" name="직선 연결선 13"/>
          <p:cNvCxnSpPr/>
          <p:nvPr/>
        </p:nvCxnSpPr>
        <p:spPr>
          <a:xfrm>
            <a:off x="6366779" y="1222510"/>
            <a:ext cx="648072" cy="0"/>
          </a:xfrm>
          <a:prstGeom prst="line">
            <a:avLst/>
          </a:prstGeom>
          <a:ln>
            <a:prstDash val="solid"/>
          </a:ln>
        </p:spPr>
        <p:style>
          <a:lnRef idx="2">
            <a:schemeClr val="accent4"/>
          </a:lnRef>
          <a:fillRef idx="0">
            <a:schemeClr val="accent4"/>
          </a:fillRef>
          <a:effectRef idx="1">
            <a:schemeClr val="accent4"/>
          </a:effectRef>
          <a:fontRef idx="minor">
            <a:schemeClr val="tx1"/>
          </a:fontRef>
        </p:style>
      </p:cxnSp>
      <p:sp>
        <p:nvSpPr>
          <p:cNvPr id="15" name="TextBox 14"/>
          <p:cNvSpPr txBox="1"/>
          <p:nvPr/>
        </p:nvSpPr>
        <p:spPr>
          <a:xfrm>
            <a:off x="7027730" y="1608704"/>
            <a:ext cx="1288685" cy="276999"/>
          </a:xfrm>
          <a:prstGeom prst="rect">
            <a:avLst/>
          </a:prstGeom>
          <a:noFill/>
        </p:spPr>
        <p:txBody>
          <a:bodyPr wrap="square" rtlCol="0">
            <a:spAutoFit/>
          </a:bodyPr>
          <a:lstStyle/>
          <a:p>
            <a:r>
              <a:rPr lang="en-US" altLang="ko-KR" sz="1200" dirty="0" smtClean="0">
                <a:solidFill>
                  <a:prstClr val="black"/>
                </a:solidFill>
                <a:latin typeface="맑은 고딕"/>
              </a:rPr>
              <a:t>No convection</a:t>
            </a:r>
            <a:endParaRPr lang="ko-KR" altLang="en-US" sz="1200" dirty="0">
              <a:solidFill>
                <a:prstClr val="black"/>
              </a:solidFill>
              <a:latin typeface="맑은 고딕"/>
            </a:endParaRPr>
          </a:p>
        </p:txBody>
      </p:sp>
    </p:spTree>
    <p:extLst>
      <p:ext uri="{BB962C8B-B14F-4D97-AF65-F5344CB8AC3E}">
        <p14:creationId xmlns:p14="http://schemas.microsoft.com/office/powerpoint/2010/main" val="140274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3"/>
          <p:cNvSpPr txBox="1">
            <a:spLocks noChangeArrowheads="1"/>
          </p:cNvSpPr>
          <p:nvPr/>
        </p:nvSpPr>
        <p:spPr bwMode="auto">
          <a:xfrm>
            <a:off x="539552" y="1124744"/>
            <a:ext cx="7992888" cy="1656672"/>
          </a:xfrm>
          <a:prstGeom prst="rect">
            <a:avLst/>
          </a:prstGeom>
          <a:noFill/>
          <a:ln w="9525">
            <a:noFill/>
            <a:miter lim="800000"/>
            <a:headEnd/>
            <a:tailEnd/>
          </a:ln>
        </p:spPr>
        <p:txBody>
          <a:bodyPr wrap="square">
            <a:spAutoFit/>
          </a:bodyPr>
          <a:lstStyle/>
          <a:p>
            <a:pPr algn="ctr">
              <a:lnSpc>
                <a:spcPct val="150000"/>
              </a:lnSpc>
            </a:pPr>
            <a:r>
              <a:rPr lang="en-US" altLang="ko-KR" sz="3600" b="1" dirty="0" smtClean="0">
                <a:solidFill>
                  <a:srgbClr val="000000"/>
                </a:solidFill>
                <a:latin typeface="Gill Sans MT" pitchFamily="34" charset="0"/>
                <a:ea typeface="맑은 고딕" pitchFamily="50" charset="-127"/>
              </a:rPr>
              <a:t>Precipitation processes in a cloud resolving model (CRM)</a:t>
            </a:r>
            <a:endParaRPr lang="en-US" altLang="ko-KR" sz="3600" b="1" dirty="0">
              <a:solidFill>
                <a:srgbClr val="000000"/>
              </a:solidFill>
              <a:latin typeface="Gill Sans MT" pitchFamily="34" charset="0"/>
              <a:ea typeface="맑은 고딕" pitchFamily="50" charset="-127"/>
            </a:endParaRPr>
          </a:p>
        </p:txBody>
      </p:sp>
      <p:sp>
        <p:nvSpPr>
          <p:cNvPr id="3" name="TextBox 2"/>
          <p:cNvSpPr txBox="1"/>
          <p:nvPr/>
        </p:nvSpPr>
        <p:spPr>
          <a:xfrm>
            <a:off x="539552" y="3356992"/>
            <a:ext cx="8604448" cy="2431435"/>
          </a:xfrm>
          <a:prstGeom prst="rect">
            <a:avLst/>
          </a:prstGeom>
          <a:noFill/>
        </p:spPr>
        <p:txBody>
          <a:bodyPr wrap="square" rtlCol="0">
            <a:spAutoFit/>
          </a:bodyPr>
          <a:lstStyle/>
          <a:p>
            <a:r>
              <a:rPr lang="en-US" altLang="ko-KR" sz="2400" dirty="0" smtClean="0">
                <a:solidFill>
                  <a:schemeClr val="accent6">
                    <a:lumMod val="75000"/>
                  </a:schemeClr>
                </a:solidFill>
                <a:latin typeface="+mn-ea"/>
                <a:ea typeface="+mn-ea"/>
              </a:rPr>
              <a:t>CRM experiments</a:t>
            </a:r>
          </a:p>
          <a:p>
            <a:endParaRPr lang="en-US" altLang="ko-KR" sz="2000" dirty="0"/>
          </a:p>
          <a:p>
            <a:pPr marL="285750" indent="-285750">
              <a:lnSpc>
                <a:spcPct val="150000"/>
              </a:lnSpc>
              <a:buFontTx/>
              <a:buChar char="-"/>
            </a:pPr>
            <a:r>
              <a:rPr lang="en-US" altLang="ko-KR" dirty="0">
                <a:latin typeface="Palatino Linotype" panose="02040502050505030304" pitchFamily="18" charset="0"/>
              </a:rPr>
              <a:t>Goddard Cumulus </a:t>
            </a:r>
            <a:r>
              <a:rPr lang="en-US" altLang="ko-KR" dirty="0" smtClean="0">
                <a:latin typeface="Palatino Linotype" panose="02040502050505030304" pitchFamily="18" charset="0"/>
              </a:rPr>
              <a:t>Ensemble (Tao </a:t>
            </a:r>
            <a:r>
              <a:rPr lang="en-US" altLang="ko-KR" dirty="0">
                <a:latin typeface="Palatino Linotype" panose="02040502050505030304" pitchFamily="18" charset="0"/>
              </a:rPr>
              <a:t>et al</a:t>
            </a:r>
            <a:r>
              <a:rPr lang="en-US" altLang="ko-KR" dirty="0" smtClean="0">
                <a:latin typeface="Palatino Linotype" panose="02040502050505030304" pitchFamily="18" charset="0"/>
              </a:rPr>
              <a:t>. 1993)</a:t>
            </a:r>
          </a:p>
          <a:p>
            <a:pPr marL="285750" indent="-285750">
              <a:lnSpc>
                <a:spcPct val="150000"/>
              </a:lnSpc>
              <a:buFontTx/>
              <a:buChar char="-"/>
            </a:pPr>
            <a:r>
              <a:rPr lang="en-US" altLang="ko-KR" dirty="0" smtClean="0">
                <a:latin typeface="Palatino Linotype" panose="02040502050505030304" pitchFamily="18" charset="0"/>
              </a:rPr>
              <a:t>Two-dimensional model with cyclic boundary conditions </a:t>
            </a:r>
          </a:p>
          <a:p>
            <a:pPr marL="285750" indent="-285750">
              <a:lnSpc>
                <a:spcPct val="150000"/>
              </a:lnSpc>
              <a:buFontTx/>
              <a:buChar char="-"/>
            </a:pPr>
            <a:r>
              <a:rPr lang="en-US" altLang="ko-KR" dirty="0" smtClean="0">
                <a:latin typeface="Palatino Linotype" panose="02040502050505030304" pitchFamily="18" charset="0"/>
              </a:rPr>
              <a:t>1km horizontal resolution with 41 vertical level and 256km domain size</a:t>
            </a:r>
          </a:p>
          <a:p>
            <a:pPr marL="285750" indent="-285750">
              <a:lnSpc>
                <a:spcPct val="150000"/>
              </a:lnSpc>
              <a:buFontTx/>
              <a:buChar char="-"/>
            </a:pPr>
            <a:r>
              <a:rPr lang="en-US" altLang="ko-KR" dirty="0" smtClean="0">
                <a:latin typeface="Palatino Linotype" panose="02040502050505030304" pitchFamily="18" charset="0"/>
              </a:rPr>
              <a:t>TOGA-COARE forcing data</a:t>
            </a:r>
            <a:endParaRPr lang="ko-KR" altLang="en-US" dirty="0">
              <a:latin typeface="Palatino Linotype" panose="02040502050505030304" pitchFamily="18" charset="0"/>
            </a:endParaRPr>
          </a:p>
        </p:txBody>
      </p:sp>
    </p:spTree>
    <p:extLst>
      <p:ext uri="{BB962C8B-B14F-4D97-AF65-F5344CB8AC3E}">
        <p14:creationId xmlns:p14="http://schemas.microsoft.com/office/powerpoint/2010/main" val="9518508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9512" y="107921"/>
            <a:ext cx="7715092" cy="584775"/>
          </a:xfrm>
          <a:prstGeom prst="rect">
            <a:avLst/>
          </a:prstGeom>
          <a:noFill/>
        </p:spPr>
        <p:txBody>
          <a:bodyPr wrap="square" rtlCol="0">
            <a:spAutoFit/>
          </a:bodyPr>
          <a:lstStyle/>
          <a:p>
            <a:r>
              <a:rPr lang="en-US" altLang="ko-KR" sz="3200" dirty="0" smtClean="0">
                <a:latin typeface="Franklin Gothic Demi Cond" panose="020B0706030402020204" pitchFamily="34" charset="0"/>
              </a:rPr>
              <a:t>Precipitation – CRM vs. OBS</a:t>
            </a:r>
            <a:endParaRPr lang="ko-KR" altLang="en-US" sz="3200" dirty="0">
              <a:latin typeface="Franklin Gothic Demi Cond" panose="020B0706030402020204" pitchFamily="34" charset="0"/>
            </a:endParaRPr>
          </a:p>
        </p:txBody>
      </p:sp>
      <p:sp>
        <p:nvSpPr>
          <p:cNvPr id="2" name="TextBox 1"/>
          <p:cNvSpPr txBox="1"/>
          <p:nvPr/>
        </p:nvSpPr>
        <p:spPr>
          <a:xfrm>
            <a:off x="838316" y="5733256"/>
            <a:ext cx="7067020" cy="646331"/>
          </a:xfrm>
          <a:prstGeom prst="rect">
            <a:avLst/>
          </a:prstGeom>
          <a:noFill/>
        </p:spPr>
        <p:txBody>
          <a:bodyPr wrap="square" rtlCol="0">
            <a:spAutoFit/>
          </a:bodyPr>
          <a:lstStyle/>
          <a:p>
            <a:pPr marL="285750" indent="-285750" algn="ctr">
              <a:buFont typeface="Wingdings" panose="05000000000000000000" pitchFamily="2" charset="2"/>
              <a:buChar char="ü"/>
            </a:pPr>
            <a:r>
              <a:rPr lang="en-US" altLang="ko-KR" dirty="0" smtClean="0">
                <a:latin typeface="Palatino Linotype" panose="02040502050505030304" pitchFamily="18" charset="0"/>
              </a:rPr>
              <a:t>Goddard Cumulus Ensemble </a:t>
            </a:r>
            <a:r>
              <a:rPr lang="en-US" altLang="ko-KR" dirty="0">
                <a:latin typeface="Palatino Linotype" panose="02040502050505030304" pitchFamily="18" charset="0"/>
              </a:rPr>
              <a:t> </a:t>
            </a:r>
            <a:r>
              <a:rPr lang="en-US" altLang="ko-KR" dirty="0" smtClean="0">
                <a:latin typeface="Palatino Linotype" panose="02040502050505030304" pitchFamily="18" charset="0"/>
              </a:rPr>
              <a:t>model (Tao et al. 1993) simulation with TOGA-COARE forcing for boreal winter</a:t>
            </a:r>
          </a:p>
        </p:txBody>
      </p:sp>
      <p:sp>
        <p:nvSpPr>
          <p:cNvPr id="6" name="TextBox 5"/>
          <p:cNvSpPr txBox="1">
            <a:spLocks noChangeArrowheads="1"/>
          </p:cNvSpPr>
          <p:nvPr/>
        </p:nvSpPr>
        <p:spPr bwMode="auto">
          <a:xfrm>
            <a:off x="2267744" y="1484784"/>
            <a:ext cx="46805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lnSpc>
                <a:spcPct val="90000"/>
              </a:lnSpc>
              <a:spcBef>
                <a:spcPts val="1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3pPr>
            <a:lvl4pPr marL="16002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4pPr>
            <a:lvl5pPr marL="2057400" indent="-228600" latinLnBrk="1">
              <a:lnSpc>
                <a:spcPct val="90000"/>
              </a:lnSpc>
              <a:spcBef>
                <a:spcPts val="500"/>
              </a:spcBef>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맑은 고딕" panose="020B0503020000020004" pitchFamily="50" charset="-127"/>
                <a:ea typeface="맑은 고딕" panose="020B0503020000020004" pitchFamily="50" charset="-127"/>
              </a:defRPr>
            </a:lvl9pPr>
          </a:lstStyle>
          <a:p>
            <a:pPr algn="ctr" latinLnBrk="0">
              <a:lnSpc>
                <a:spcPct val="100000"/>
              </a:lnSpc>
              <a:spcBef>
                <a:spcPct val="0"/>
              </a:spcBef>
              <a:buFontTx/>
              <a:buNone/>
            </a:pPr>
            <a:r>
              <a:rPr lang="en-US" altLang="ko-KR" sz="1800" b="1" dirty="0" smtClean="0">
                <a:solidFill>
                  <a:schemeClr val="accent2">
                    <a:lumMod val="75000"/>
                  </a:schemeClr>
                </a:solidFill>
                <a:latin typeface="Palatino Linotype" panose="02040502050505030304" pitchFamily="18" charset="0"/>
                <a:ea typeface="Microsoft Himalaya" panose="01010100010101010101" pitchFamily="2" charset="0"/>
                <a:cs typeface="Microsoft Himalaya" panose="01010100010101010101" pitchFamily="2" charset="0"/>
              </a:rPr>
              <a:t>6-hour mean precipitation (mm day</a:t>
            </a:r>
            <a:r>
              <a:rPr lang="en-US" altLang="ko-KR" sz="1800" b="1" baseline="30000" dirty="0" smtClean="0">
                <a:solidFill>
                  <a:schemeClr val="accent2">
                    <a:lumMod val="75000"/>
                  </a:schemeClr>
                </a:solidFill>
                <a:latin typeface="Palatino Linotype" panose="02040502050505030304" pitchFamily="18" charset="0"/>
                <a:ea typeface="Microsoft Himalaya" panose="01010100010101010101" pitchFamily="2" charset="0"/>
                <a:cs typeface="Microsoft Himalaya" panose="01010100010101010101" pitchFamily="2" charset="0"/>
              </a:rPr>
              <a:t>-1</a:t>
            </a:r>
            <a:r>
              <a:rPr lang="en-US" altLang="ko-KR" sz="1800" b="1" dirty="0" smtClean="0">
                <a:solidFill>
                  <a:schemeClr val="accent2">
                    <a:lumMod val="75000"/>
                  </a:schemeClr>
                </a:solidFill>
                <a:latin typeface="Palatino Linotype" panose="02040502050505030304" pitchFamily="18" charset="0"/>
                <a:ea typeface="Microsoft Himalaya" panose="01010100010101010101" pitchFamily="2" charset="0"/>
                <a:cs typeface="Microsoft Himalaya" panose="01010100010101010101" pitchFamily="2" charset="0"/>
              </a:rPr>
              <a:t>)</a:t>
            </a:r>
            <a:endParaRPr lang="ko-KR" altLang="en-US" sz="1400" b="1" dirty="0">
              <a:latin typeface="Palatino Linotype" panose="02040502050505030304" pitchFamily="18" charset="0"/>
              <a:cs typeface="Microsoft Himalaya" panose="01010100010101010101" pitchFamily="2" charset="0"/>
            </a:endParaRPr>
          </a:p>
        </p:txBody>
      </p:sp>
      <p:pic>
        <p:nvPicPr>
          <p:cNvPr id="10" name="그림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844824"/>
            <a:ext cx="6912768" cy="3863491"/>
          </a:xfrm>
          <a:prstGeom prst="rect">
            <a:avLst/>
          </a:prstGeom>
        </p:spPr>
      </p:pic>
      <p:pic>
        <p:nvPicPr>
          <p:cNvPr id="4" name="그림 3"/>
          <p:cNvPicPr>
            <a:picLocks noChangeAspect="1"/>
          </p:cNvPicPr>
          <p:nvPr/>
        </p:nvPicPr>
        <p:blipFill rotWithShape="1">
          <a:blip r:embed="rId3" cstate="print">
            <a:extLst>
              <a:ext uri="{28A0092B-C50C-407E-A947-70E740481C1C}">
                <a14:useLocalDpi xmlns:a14="http://schemas.microsoft.com/office/drawing/2010/main" val="0"/>
              </a:ext>
            </a:extLst>
          </a:blip>
          <a:srcRect l="14196" r="1122" b="16069"/>
          <a:stretch/>
        </p:blipFill>
        <p:spPr>
          <a:xfrm>
            <a:off x="1880706" y="1847089"/>
            <a:ext cx="5835186" cy="3248893"/>
          </a:xfrm>
          <a:prstGeom prst="rect">
            <a:avLst/>
          </a:prstGeom>
        </p:spPr>
      </p:pic>
      <p:pic>
        <p:nvPicPr>
          <p:cNvPr id="8" name="그림 7"/>
          <p:cNvPicPr>
            <a:picLocks noChangeAspect="1"/>
          </p:cNvPicPr>
          <p:nvPr/>
        </p:nvPicPr>
        <p:blipFill rotWithShape="1">
          <a:blip r:embed="rId4" cstate="print">
            <a:extLst>
              <a:ext uri="{28A0092B-C50C-407E-A947-70E740481C1C}">
                <a14:useLocalDpi xmlns:a14="http://schemas.microsoft.com/office/drawing/2010/main" val="0"/>
              </a:ext>
            </a:extLst>
          </a:blip>
          <a:srcRect l="13986" b="15990"/>
          <a:stretch/>
        </p:blipFill>
        <p:spPr>
          <a:xfrm>
            <a:off x="1870432" y="1851669"/>
            <a:ext cx="5908884" cy="3238886"/>
          </a:xfrm>
          <a:prstGeom prst="rect">
            <a:avLst/>
          </a:prstGeom>
        </p:spPr>
      </p:pic>
    </p:spTree>
    <p:extLst>
      <p:ext uri="{BB962C8B-B14F-4D97-AF65-F5344CB8AC3E}">
        <p14:creationId xmlns:p14="http://schemas.microsoft.com/office/powerpoint/2010/main" val="309814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모서리가 둥근 직사각형 37"/>
          <p:cNvSpPr/>
          <p:nvPr/>
        </p:nvSpPr>
        <p:spPr>
          <a:xfrm>
            <a:off x="467544" y="1157670"/>
            <a:ext cx="5329564" cy="4935625"/>
          </a:xfrm>
          <a:prstGeom prst="roundRect">
            <a:avLst>
              <a:gd name="adj" fmla="val 6298"/>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ko-KR" altLang="en-US">
              <a:solidFill>
                <a:prstClr val="black"/>
              </a:solidFill>
            </a:endParaRPr>
          </a:p>
        </p:txBody>
      </p:sp>
      <p:grpSp>
        <p:nvGrpSpPr>
          <p:cNvPr id="39" name="그룹 38"/>
          <p:cNvGrpSpPr/>
          <p:nvPr/>
        </p:nvGrpSpPr>
        <p:grpSpPr>
          <a:xfrm>
            <a:off x="6013008" y="980728"/>
            <a:ext cx="2951479" cy="5112567"/>
            <a:chOff x="6011322" y="980728"/>
            <a:chExt cx="2953165" cy="5057948"/>
          </a:xfrm>
        </p:grpSpPr>
        <p:sp>
          <p:nvSpPr>
            <p:cNvPr id="42" name="모서리가 둥근 직사각형 41"/>
            <p:cNvSpPr/>
            <p:nvPr/>
          </p:nvSpPr>
          <p:spPr>
            <a:xfrm>
              <a:off x="6011322" y="1116582"/>
              <a:ext cx="2953165" cy="4922094"/>
            </a:xfrm>
            <a:prstGeom prst="roundRect">
              <a:avLst>
                <a:gd name="adj" fmla="val 7643"/>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smtClean="0">
                <a:solidFill>
                  <a:schemeClr val="bg1">
                    <a:lumMod val="50000"/>
                  </a:schemeClr>
                </a:solidFill>
              </a:endParaRPr>
            </a:p>
          </p:txBody>
        </p:sp>
        <p:sp>
          <p:nvSpPr>
            <p:cNvPr id="43" name="TextBox 42"/>
            <p:cNvSpPr txBox="1"/>
            <p:nvPr/>
          </p:nvSpPr>
          <p:spPr>
            <a:xfrm>
              <a:off x="6242038" y="980728"/>
              <a:ext cx="2506426" cy="338554"/>
            </a:xfrm>
            <a:prstGeom prst="rect">
              <a:avLst/>
            </a:prstGeom>
            <a:solidFill>
              <a:schemeClr val="bg1"/>
            </a:solidFill>
            <a:ln w="28575">
              <a:solidFill>
                <a:schemeClr val="bg1">
                  <a:lumMod val="50000"/>
                </a:schemeClr>
              </a:solidFill>
            </a:ln>
          </p:spPr>
          <p:txBody>
            <a:bodyPr wrap="square" rtlCol="0">
              <a:spAutoFit/>
            </a:bodyPr>
            <a:lstStyle/>
            <a:p>
              <a:pPr algn="ctr"/>
              <a:r>
                <a:rPr lang="en-US" altLang="ko-KR" sz="1600" dirty="0" smtClean="0">
                  <a:latin typeface="+mn-ea"/>
                  <a:ea typeface="+mn-ea"/>
                </a:rPr>
                <a:t>AGCM parameterization</a:t>
              </a:r>
              <a:endParaRPr lang="ko-KR" altLang="en-US" sz="1600" dirty="0">
                <a:latin typeface="+mn-ea"/>
                <a:ea typeface="+mn-ea"/>
              </a:endParaRPr>
            </a:p>
          </p:txBody>
        </p:sp>
      </p:grpSp>
      <p:sp>
        <p:nvSpPr>
          <p:cNvPr id="4" name="TextBox 95"/>
          <p:cNvSpPr txBox="1">
            <a:spLocks noChangeArrowheads="1"/>
          </p:cNvSpPr>
          <p:nvPr/>
        </p:nvSpPr>
        <p:spPr bwMode="auto">
          <a:xfrm>
            <a:off x="2117471" y="980728"/>
            <a:ext cx="2400641" cy="40011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p>
            <a:pPr>
              <a:defRPr/>
            </a:pPr>
            <a:r>
              <a:rPr lang="en-US" altLang="ko-KR" sz="2000" dirty="0">
                <a:solidFill>
                  <a:srgbClr val="9BBB59">
                    <a:lumMod val="75000"/>
                  </a:srgbClr>
                </a:solidFill>
                <a:latin typeface="Gill Sans MT" pitchFamily="34" charset="0"/>
              </a:rPr>
              <a:t>Cloud Microphysics</a:t>
            </a:r>
            <a:endParaRPr lang="ko-KR" altLang="en-US" sz="2000" dirty="0">
              <a:solidFill>
                <a:srgbClr val="9BBB59">
                  <a:lumMod val="75000"/>
                </a:srgbClr>
              </a:solidFill>
              <a:latin typeface="Gill Sans MT" pitchFamily="34" charset="0"/>
            </a:endParaRPr>
          </a:p>
        </p:txBody>
      </p:sp>
      <p:sp>
        <p:nvSpPr>
          <p:cNvPr id="8092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ko-KR" altLang="en-US">
              <a:solidFill>
                <a:srgbClr val="000000"/>
              </a:solidFill>
              <a:latin typeface="맑은 고딕" pitchFamily="50" charset="-127"/>
              <a:ea typeface="맑은 고딕" pitchFamily="50" charset="-127"/>
            </a:endParaRPr>
          </a:p>
        </p:txBody>
      </p:sp>
      <p:sp>
        <p:nvSpPr>
          <p:cNvPr id="8093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ko-KR" altLang="en-US">
              <a:solidFill>
                <a:srgbClr val="000000"/>
              </a:solidFill>
              <a:latin typeface="맑은 고딕" pitchFamily="50" charset="-127"/>
              <a:ea typeface="맑은 고딕" pitchFamily="50" charset="-127"/>
            </a:endParaRPr>
          </a:p>
        </p:txBody>
      </p:sp>
      <p:sp>
        <p:nvSpPr>
          <p:cNvPr id="80931"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ko-KR" altLang="en-US">
              <a:solidFill>
                <a:srgbClr val="000000"/>
              </a:solidFill>
              <a:latin typeface="맑은 고딕" pitchFamily="50" charset="-127"/>
              <a:ea typeface="맑은 고딕" pitchFamily="50" charset="-127"/>
            </a:endParaRPr>
          </a:p>
        </p:txBody>
      </p:sp>
      <p:sp>
        <p:nvSpPr>
          <p:cNvPr id="80941" name="TextBox 253"/>
          <p:cNvSpPr txBox="1">
            <a:spLocks noChangeArrowheads="1"/>
          </p:cNvSpPr>
          <p:nvPr/>
        </p:nvSpPr>
        <p:spPr bwMode="auto">
          <a:xfrm>
            <a:off x="117215" y="37143"/>
            <a:ext cx="3691460" cy="584775"/>
          </a:xfrm>
          <a:prstGeom prst="rect">
            <a:avLst/>
          </a:prstGeom>
          <a:noFill/>
          <a:ln w="9525">
            <a:noFill/>
            <a:miter lim="800000"/>
            <a:headEnd/>
            <a:tailEnd/>
          </a:ln>
        </p:spPr>
        <p:txBody>
          <a:bodyPr wrap="none">
            <a:spAutoFit/>
          </a:bodyPr>
          <a:lstStyle/>
          <a:p>
            <a:r>
              <a:rPr lang="en-US" altLang="ko-KR" sz="3200" b="1" dirty="0" smtClean="0">
                <a:solidFill>
                  <a:srgbClr val="000000"/>
                </a:solidFill>
                <a:latin typeface="Gill Sans MT" pitchFamily="34" charset="0"/>
                <a:ea typeface="맑은 고딕" pitchFamily="50" charset="-127"/>
              </a:rPr>
              <a:t>CRM </a:t>
            </a:r>
            <a:r>
              <a:rPr lang="en-US" altLang="ko-KR" sz="3200" b="1" dirty="0">
                <a:solidFill>
                  <a:srgbClr val="000000"/>
                </a:solidFill>
                <a:latin typeface="Gill Sans MT" pitchFamily="34" charset="0"/>
                <a:ea typeface="맑은 고딕" pitchFamily="50" charset="-127"/>
              </a:rPr>
              <a:t>Microphysics</a:t>
            </a:r>
          </a:p>
        </p:txBody>
      </p:sp>
      <p:grpSp>
        <p:nvGrpSpPr>
          <p:cNvPr id="23" name="그룹 22"/>
          <p:cNvGrpSpPr/>
          <p:nvPr/>
        </p:nvGrpSpPr>
        <p:grpSpPr>
          <a:xfrm>
            <a:off x="865155" y="2121580"/>
            <a:ext cx="4697383" cy="2348252"/>
            <a:chOff x="649572" y="1955835"/>
            <a:chExt cx="4697383" cy="2348252"/>
          </a:xfrm>
        </p:grpSpPr>
        <p:sp>
          <p:nvSpPr>
            <p:cNvPr id="171" name="TextBox 170"/>
            <p:cNvSpPr txBox="1"/>
            <p:nvPr/>
          </p:nvSpPr>
          <p:spPr>
            <a:xfrm>
              <a:off x="928059" y="1955835"/>
              <a:ext cx="1174570" cy="363399"/>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altLang="ko-KR" sz="1600" dirty="0">
                  <a:solidFill>
                    <a:prstClr val="black"/>
                  </a:solidFill>
                  <a:latin typeface="Franklin Gothic Medium Cond" pitchFamily="34" charset="0"/>
                </a:rPr>
                <a:t>Cloud water</a:t>
              </a:r>
              <a:endParaRPr lang="ko-KR" altLang="en-US" sz="1600" dirty="0">
                <a:solidFill>
                  <a:prstClr val="black"/>
                </a:solidFill>
                <a:latin typeface="Franklin Gothic Medium Cond" pitchFamily="34" charset="0"/>
              </a:endParaRPr>
            </a:p>
          </p:txBody>
        </p:sp>
        <p:sp>
          <p:nvSpPr>
            <p:cNvPr id="172" name="TextBox 171"/>
            <p:cNvSpPr txBox="1"/>
            <p:nvPr/>
          </p:nvSpPr>
          <p:spPr>
            <a:xfrm>
              <a:off x="3551497" y="1955835"/>
              <a:ext cx="1174567" cy="363399"/>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altLang="ko-KR" sz="1600" dirty="0">
                  <a:solidFill>
                    <a:prstClr val="black"/>
                  </a:solidFill>
                  <a:latin typeface="Franklin Gothic Medium Cond" pitchFamily="34" charset="0"/>
                </a:rPr>
                <a:t>Cloud ice</a:t>
              </a:r>
              <a:endParaRPr lang="ko-KR" altLang="en-US" sz="1600" dirty="0">
                <a:solidFill>
                  <a:prstClr val="black"/>
                </a:solidFill>
                <a:latin typeface="Franklin Gothic Medium Cond" pitchFamily="34" charset="0"/>
              </a:endParaRPr>
            </a:p>
          </p:txBody>
        </p:sp>
        <p:sp>
          <p:nvSpPr>
            <p:cNvPr id="174" name="TextBox 173"/>
            <p:cNvSpPr txBox="1"/>
            <p:nvPr/>
          </p:nvSpPr>
          <p:spPr>
            <a:xfrm>
              <a:off x="649572" y="3935628"/>
              <a:ext cx="1174567" cy="363399"/>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altLang="ko-KR" sz="1600" dirty="0">
                  <a:solidFill>
                    <a:prstClr val="black"/>
                  </a:solidFill>
                  <a:latin typeface="Franklin Gothic Medium Cond" pitchFamily="34" charset="0"/>
                </a:rPr>
                <a:t>Rain</a:t>
              </a:r>
              <a:endParaRPr lang="ko-KR" altLang="en-US" sz="1600" dirty="0">
                <a:solidFill>
                  <a:prstClr val="black"/>
                </a:solidFill>
                <a:latin typeface="Franklin Gothic Medium Cond" pitchFamily="34" charset="0"/>
              </a:endParaRPr>
            </a:p>
          </p:txBody>
        </p:sp>
        <p:sp>
          <p:nvSpPr>
            <p:cNvPr id="175" name="TextBox 174"/>
            <p:cNvSpPr txBox="1"/>
            <p:nvPr/>
          </p:nvSpPr>
          <p:spPr>
            <a:xfrm>
              <a:off x="4172388" y="3940688"/>
              <a:ext cx="1174567" cy="363399"/>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altLang="ko-KR" sz="1600" dirty="0" err="1">
                  <a:solidFill>
                    <a:prstClr val="black"/>
                  </a:solidFill>
                  <a:latin typeface="Franklin Gothic Medium Cond" pitchFamily="34" charset="0"/>
                </a:rPr>
                <a:t>Graupel</a:t>
              </a:r>
              <a:endParaRPr lang="ko-KR" altLang="en-US" sz="1600" dirty="0">
                <a:solidFill>
                  <a:prstClr val="black"/>
                </a:solidFill>
                <a:latin typeface="Franklin Gothic Medium Cond" pitchFamily="34" charset="0"/>
              </a:endParaRPr>
            </a:p>
          </p:txBody>
        </p:sp>
        <p:sp>
          <p:nvSpPr>
            <p:cNvPr id="185" name="TextBox 184"/>
            <p:cNvSpPr txBox="1"/>
            <p:nvPr/>
          </p:nvSpPr>
          <p:spPr>
            <a:xfrm>
              <a:off x="2073809" y="3116335"/>
              <a:ext cx="1174567" cy="363399"/>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altLang="ko-KR" sz="1600" dirty="0">
                  <a:solidFill>
                    <a:prstClr val="black"/>
                  </a:solidFill>
                  <a:latin typeface="Franklin Gothic Medium Cond" pitchFamily="34" charset="0"/>
                </a:rPr>
                <a:t>Snow</a:t>
              </a:r>
              <a:endParaRPr lang="ko-KR" altLang="en-US" sz="1600" dirty="0">
                <a:solidFill>
                  <a:prstClr val="black"/>
                </a:solidFill>
                <a:latin typeface="Franklin Gothic Medium Cond" pitchFamily="34" charset="0"/>
              </a:endParaRPr>
            </a:p>
          </p:txBody>
        </p:sp>
      </p:grpSp>
      <p:grpSp>
        <p:nvGrpSpPr>
          <p:cNvPr id="306" name="그룹 305"/>
          <p:cNvGrpSpPr/>
          <p:nvPr/>
        </p:nvGrpSpPr>
        <p:grpSpPr>
          <a:xfrm>
            <a:off x="794222" y="1549950"/>
            <a:ext cx="4875886" cy="4167201"/>
            <a:chOff x="4654797" y="1713823"/>
            <a:chExt cx="4098129" cy="2600579"/>
          </a:xfrm>
        </p:grpSpPr>
        <p:sp>
          <p:nvSpPr>
            <p:cNvPr id="307" name="TextBox 306"/>
            <p:cNvSpPr txBox="1"/>
            <p:nvPr/>
          </p:nvSpPr>
          <p:spPr>
            <a:xfrm>
              <a:off x="4720727" y="1713823"/>
              <a:ext cx="1492788" cy="192071"/>
            </a:xfrm>
            <a:prstGeom prst="rect">
              <a:avLst/>
            </a:prstGeom>
            <a:noFill/>
          </p:spPr>
          <p:txBody>
            <a:bodyPr wrap="square" rtlCol="0">
              <a:spAutoFit/>
            </a:bodyPr>
            <a:lstStyle/>
            <a:p>
              <a:pPr algn="ctr"/>
              <a:r>
                <a:rPr lang="en-US" altLang="ko-KR" sz="1400" dirty="0" smtClean="0">
                  <a:latin typeface="+mj-ea"/>
                  <a:ea typeface="+mj-ea"/>
                </a:rPr>
                <a:t>Condensation</a:t>
              </a:r>
              <a:endParaRPr lang="ko-KR" altLang="en-US" sz="1400" dirty="0">
                <a:latin typeface="+mj-ea"/>
                <a:ea typeface="+mj-ea"/>
              </a:endParaRPr>
            </a:p>
          </p:txBody>
        </p:sp>
        <p:sp>
          <p:nvSpPr>
            <p:cNvPr id="308" name="TextBox 307"/>
            <p:cNvSpPr txBox="1"/>
            <p:nvPr/>
          </p:nvSpPr>
          <p:spPr>
            <a:xfrm>
              <a:off x="6926095" y="1724236"/>
              <a:ext cx="1492788" cy="192071"/>
            </a:xfrm>
            <a:prstGeom prst="rect">
              <a:avLst/>
            </a:prstGeom>
            <a:noFill/>
          </p:spPr>
          <p:txBody>
            <a:bodyPr wrap="square" rtlCol="0">
              <a:spAutoFit/>
            </a:bodyPr>
            <a:lstStyle/>
            <a:p>
              <a:pPr algn="ctr"/>
              <a:r>
                <a:rPr lang="en-US" altLang="ko-KR" sz="1400" dirty="0" smtClean="0">
                  <a:latin typeface="+mj-ea"/>
                  <a:ea typeface="+mj-ea"/>
                </a:rPr>
                <a:t>Deposition</a:t>
              </a:r>
              <a:endParaRPr lang="ko-KR" altLang="en-US" sz="1400" dirty="0">
                <a:latin typeface="+mj-ea"/>
                <a:ea typeface="+mj-ea"/>
              </a:endParaRPr>
            </a:p>
          </p:txBody>
        </p:sp>
        <p:cxnSp>
          <p:nvCxnSpPr>
            <p:cNvPr id="309" name="직선 화살표 연결선 308"/>
            <p:cNvCxnSpPr/>
            <p:nvPr/>
          </p:nvCxnSpPr>
          <p:spPr bwMode="auto">
            <a:xfrm flipH="1">
              <a:off x="5473795" y="1887573"/>
              <a:ext cx="2741" cy="161987"/>
            </a:xfrm>
            <a:prstGeom prst="straightConnector1">
              <a:avLst/>
            </a:prstGeom>
            <a:ln w="12700">
              <a:solidFill>
                <a:schemeClr val="accent3">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0" name="직선 화살표 연결선 309"/>
            <p:cNvCxnSpPr/>
            <p:nvPr/>
          </p:nvCxnSpPr>
          <p:spPr bwMode="auto">
            <a:xfrm>
              <a:off x="7630237" y="1895263"/>
              <a:ext cx="317" cy="161987"/>
            </a:xfrm>
            <a:prstGeom prst="straightConnector1">
              <a:avLst/>
            </a:prstGeom>
            <a:ln w="12700">
              <a:solidFill>
                <a:schemeClr val="accent3">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11" name="그룹 310"/>
            <p:cNvGrpSpPr/>
            <p:nvPr/>
          </p:nvGrpSpPr>
          <p:grpSpPr>
            <a:xfrm>
              <a:off x="4654797" y="1984122"/>
              <a:ext cx="4098129" cy="2330280"/>
              <a:chOff x="4654797" y="1984122"/>
              <a:chExt cx="4098129" cy="2330280"/>
            </a:xfrm>
          </p:grpSpPr>
          <p:grpSp>
            <p:nvGrpSpPr>
              <p:cNvPr id="312" name="그룹 150"/>
              <p:cNvGrpSpPr>
                <a:grpSpLocks/>
              </p:cNvGrpSpPr>
              <p:nvPr/>
            </p:nvGrpSpPr>
            <p:grpSpPr bwMode="auto">
              <a:xfrm>
                <a:off x="5200444" y="2183945"/>
                <a:ext cx="2917454" cy="1251459"/>
                <a:chOff x="5013098" y="1344461"/>
                <a:chExt cx="2917481" cy="1251467"/>
              </a:xfrm>
            </p:grpSpPr>
            <p:cxnSp>
              <p:nvCxnSpPr>
                <p:cNvPr id="320" name="직선 화살표 연결선 319"/>
                <p:cNvCxnSpPr>
                  <a:stCxn id="171" idx="3"/>
                  <a:endCxn id="172" idx="1"/>
                </p:cNvCxnSpPr>
                <p:nvPr/>
              </p:nvCxnSpPr>
              <p:spPr>
                <a:xfrm>
                  <a:off x="5808877" y="1344461"/>
                  <a:ext cx="1217769" cy="0"/>
                </a:xfrm>
                <a:prstGeom prst="straightConnector1">
                  <a:avLst/>
                </a:prstGeom>
                <a:ln w="127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1" name="직선 화살표 연결선 320"/>
                <p:cNvCxnSpPr/>
                <p:nvPr/>
              </p:nvCxnSpPr>
              <p:spPr>
                <a:xfrm>
                  <a:off x="5458512" y="1493180"/>
                  <a:ext cx="522555" cy="462535"/>
                </a:xfrm>
                <a:prstGeom prst="straightConnector1">
                  <a:avLst/>
                </a:prstGeom>
                <a:ln w="127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2" name="직선 화살표 연결선 321"/>
                <p:cNvCxnSpPr/>
                <p:nvPr/>
              </p:nvCxnSpPr>
              <p:spPr>
                <a:xfrm flipH="1">
                  <a:off x="6445494" y="1487563"/>
                  <a:ext cx="769038" cy="469458"/>
                </a:xfrm>
                <a:prstGeom prst="straightConnector1">
                  <a:avLst/>
                </a:prstGeom>
                <a:ln w="127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3" name="직선 화살표 연결선 322"/>
                <p:cNvCxnSpPr/>
                <p:nvPr/>
              </p:nvCxnSpPr>
              <p:spPr>
                <a:xfrm>
                  <a:off x="7294914" y="1493180"/>
                  <a:ext cx="635665" cy="949377"/>
                </a:xfrm>
                <a:prstGeom prst="straightConnector1">
                  <a:avLst/>
                </a:prstGeom>
                <a:ln w="127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4" name="직선 화살표 연결선 323"/>
                <p:cNvCxnSpPr/>
                <p:nvPr/>
              </p:nvCxnSpPr>
              <p:spPr>
                <a:xfrm>
                  <a:off x="6729826" y="2214501"/>
                  <a:ext cx="755339" cy="259371"/>
                </a:xfrm>
                <a:prstGeom prst="straightConnector1">
                  <a:avLst/>
                </a:prstGeom>
                <a:ln w="127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5" name="직선 화살표 연결선 324"/>
                <p:cNvCxnSpPr/>
                <p:nvPr/>
              </p:nvCxnSpPr>
              <p:spPr>
                <a:xfrm flipH="1">
                  <a:off x="5543453" y="2206268"/>
                  <a:ext cx="374086" cy="308484"/>
                </a:xfrm>
                <a:prstGeom prst="straightConnector1">
                  <a:avLst/>
                </a:prstGeom>
                <a:ln w="127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6" name="직선 화살표 연결선 325"/>
                <p:cNvCxnSpPr/>
                <p:nvPr/>
              </p:nvCxnSpPr>
              <p:spPr>
                <a:xfrm flipH="1">
                  <a:off x="5514284" y="2589579"/>
                  <a:ext cx="1928628" cy="6349"/>
                </a:xfrm>
                <a:prstGeom prst="straightConnector1">
                  <a:avLst/>
                </a:prstGeom>
                <a:ln w="127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7" name="직선 화살표 연결선 326"/>
                <p:cNvCxnSpPr/>
                <p:nvPr/>
              </p:nvCxnSpPr>
              <p:spPr>
                <a:xfrm flipH="1">
                  <a:off x="5013098" y="1478847"/>
                  <a:ext cx="85984" cy="948081"/>
                </a:xfrm>
                <a:prstGeom prst="straightConnector1">
                  <a:avLst/>
                </a:prstGeom>
                <a:ln w="127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8" name="직선 화살표 연결선 327"/>
                <p:cNvCxnSpPr/>
                <p:nvPr/>
              </p:nvCxnSpPr>
              <p:spPr>
                <a:xfrm>
                  <a:off x="5804871" y="1396257"/>
                  <a:ext cx="1973557" cy="1044603"/>
                </a:xfrm>
                <a:prstGeom prst="straightConnector1">
                  <a:avLst/>
                </a:prstGeom>
                <a:ln w="127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313" name="TextBox 312"/>
              <p:cNvSpPr txBox="1"/>
              <p:nvPr/>
            </p:nvSpPr>
            <p:spPr>
              <a:xfrm>
                <a:off x="4654797" y="4082121"/>
                <a:ext cx="1295452" cy="23228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altLang="ko-KR" sz="1600" dirty="0" smtClean="0">
                    <a:solidFill>
                      <a:prstClr val="black"/>
                    </a:solidFill>
                    <a:latin typeface="Franklin Gothic Medium Cond" pitchFamily="34" charset="0"/>
                  </a:rPr>
                  <a:t>Precipitation</a:t>
                </a:r>
                <a:endParaRPr lang="ko-KR" altLang="en-US" sz="1600" dirty="0">
                  <a:solidFill>
                    <a:prstClr val="black"/>
                  </a:solidFill>
                  <a:latin typeface="Franklin Gothic Medium Cond" pitchFamily="34" charset="0"/>
                </a:endParaRPr>
              </a:p>
            </p:txBody>
          </p:sp>
          <p:cxnSp>
            <p:nvCxnSpPr>
              <p:cNvPr id="314" name="직선 화살표 연결선 313"/>
              <p:cNvCxnSpPr>
                <a:stCxn id="174" idx="2"/>
              </p:cNvCxnSpPr>
              <p:nvPr/>
            </p:nvCxnSpPr>
            <p:spPr bwMode="auto">
              <a:xfrm>
                <a:off x="5389586" y="3532843"/>
                <a:ext cx="22208" cy="554636"/>
              </a:xfrm>
              <a:prstGeom prst="straightConnector1">
                <a:avLst/>
              </a:prstGeom>
              <a:ln w="12700">
                <a:solidFill>
                  <a:schemeClr val="accent3">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5" name="TextBox 314"/>
              <p:cNvSpPr txBox="1"/>
              <p:nvPr/>
            </p:nvSpPr>
            <p:spPr>
              <a:xfrm>
                <a:off x="5230228" y="2558065"/>
                <a:ext cx="1068337" cy="172864"/>
              </a:xfrm>
              <a:prstGeom prst="rect">
                <a:avLst/>
              </a:prstGeom>
              <a:noFill/>
            </p:spPr>
            <p:txBody>
              <a:bodyPr wrap="square">
                <a:spAutoFit/>
              </a:bodyPr>
              <a:lstStyle/>
              <a:p>
                <a:pPr>
                  <a:defRPr/>
                </a:pPr>
                <a:r>
                  <a:rPr lang="en-US" altLang="ko-KR" sz="1200" b="1" dirty="0" smtClean="0">
                    <a:latin typeface="+mj-ea"/>
                    <a:ea typeface="+mj-ea"/>
                  </a:rPr>
                  <a:t>Accretion</a:t>
                </a:r>
                <a:endParaRPr lang="en-US" altLang="ko-KR" sz="1200" b="1" dirty="0">
                  <a:latin typeface="+mj-ea"/>
                  <a:ea typeface="+mj-ea"/>
                </a:endParaRPr>
              </a:p>
            </p:txBody>
          </p:sp>
          <p:sp>
            <p:nvSpPr>
              <p:cNvPr id="316" name="TextBox 315"/>
              <p:cNvSpPr txBox="1"/>
              <p:nvPr/>
            </p:nvSpPr>
            <p:spPr>
              <a:xfrm>
                <a:off x="6262910" y="1984122"/>
                <a:ext cx="1068337" cy="172864"/>
              </a:xfrm>
              <a:prstGeom prst="rect">
                <a:avLst/>
              </a:prstGeom>
              <a:noFill/>
            </p:spPr>
            <p:txBody>
              <a:bodyPr wrap="square">
                <a:spAutoFit/>
              </a:bodyPr>
              <a:lstStyle/>
              <a:p>
                <a:pPr>
                  <a:defRPr/>
                </a:pPr>
                <a:r>
                  <a:rPr lang="en-US" altLang="ko-KR" sz="1200" b="1" dirty="0" smtClean="0">
                    <a:latin typeface="+mj-ea"/>
                    <a:ea typeface="+mj-ea"/>
                  </a:rPr>
                  <a:t>Freezing</a:t>
                </a:r>
                <a:endParaRPr lang="en-US" altLang="ko-KR" sz="1200" b="1" dirty="0">
                  <a:latin typeface="+mj-ea"/>
                  <a:ea typeface="+mj-ea"/>
                </a:endParaRPr>
              </a:p>
            </p:txBody>
          </p:sp>
          <p:sp>
            <p:nvSpPr>
              <p:cNvPr id="317" name="TextBox 316"/>
              <p:cNvSpPr txBox="1"/>
              <p:nvPr/>
            </p:nvSpPr>
            <p:spPr>
              <a:xfrm>
                <a:off x="6301640" y="3233434"/>
                <a:ext cx="1068337" cy="163260"/>
              </a:xfrm>
              <a:prstGeom prst="rect">
                <a:avLst/>
              </a:prstGeom>
              <a:noFill/>
            </p:spPr>
            <p:txBody>
              <a:bodyPr wrap="square">
                <a:spAutoFit/>
              </a:bodyPr>
              <a:lstStyle/>
              <a:p>
                <a:pPr>
                  <a:defRPr/>
                </a:pPr>
                <a:r>
                  <a:rPr lang="en-US" altLang="ko-KR" sz="1100" b="1" dirty="0" smtClean="0">
                    <a:latin typeface="+mj-ea"/>
                    <a:ea typeface="+mj-ea"/>
                  </a:rPr>
                  <a:t>Melting</a:t>
                </a:r>
                <a:endParaRPr lang="en-US" altLang="ko-KR" sz="1100" b="1" dirty="0">
                  <a:latin typeface="+mj-ea"/>
                  <a:ea typeface="+mj-ea"/>
                </a:endParaRPr>
              </a:p>
            </p:txBody>
          </p:sp>
          <p:sp>
            <p:nvSpPr>
              <p:cNvPr id="318" name="TextBox 317"/>
              <p:cNvSpPr txBox="1"/>
              <p:nvPr/>
            </p:nvSpPr>
            <p:spPr>
              <a:xfrm>
                <a:off x="7684589" y="2563929"/>
                <a:ext cx="1068337" cy="172864"/>
              </a:xfrm>
              <a:prstGeom prst="rect">
                <a:avLst/>
              </a:prstGeom>
              <a:noFill/>
            </p:spPr>
            <p:txBody>
              <a:bodyPr wrap="square">
                <a:spAutoFit/>
              </a:bodyPr>
              <a:lstStyle/>
              <a:p>
                <a:pPr>
                  <a:defRPr/>
                </a:pPr>
                <a:r>
                  <a:rPr lang="en-US" altLang="ko-KR" sz="1200" b="1" dirty="0" smtClean="0">
                    <a:latin typeface="+mj-ea"/>
                    <a:ea typeface="+mj-ea"/>
                  </a:rPr>
                  <a:t>Accretion</a:t>
                </a:r>
                <a:endParaRPr lang="en-US" altLang="ko-KR" sz="1200" b="1" dirty="0">
                  <a:latin typeface="+mj-ea"/>
                  <a:ea typeface="+mj-ea"/>
                </a:endParaRPr>
              </a:p>
            </p:txBody>
          </p:sp>
          <p:sp>
            <p:nvSpPr>
              <p:cNvPr id="319" name="TextBox 318"/>
              <p:cNvSpPr txBox="1"/>
              <p:nvPr/>
            </p:nvSpPr>
            <p:spPr>
              <a:xfrm>
                <a:off x="6391926" y="2348605"/>
                <a:ext cx="1068337" cy="172864"/>
              </a:xfrm>
              <a:prstGeom prst="rect">
                <a:avLst/>
              </a:prstGeom>
              <a:noFill/>
            </p:spPr>
            <p:txBody>
              <a:bodyPr wrap="square">
                <a:spAutoFit/>
              </a:bodyPr>
              <a:lstStyle/>
              <a:p>
                <a:pPr>
                  <a:defRPr/>
                </a:pPr>
                <a:r>
                  <a:rPr lang="en-US" altLang="ko-KR" sz="1200" b="1" dirty="0" smtClean="0">
                    <a:latin typeface="+mj-ea"/>
                    <a:ea typeface="+mj-ea"/>
                  </a:rPr>
                  <a:t>Accretion</a:t>
                </a:r>
                <a:endParaRPr lang="en-US" altLang="ko-KR" sz="1200" b="1" dirty="0">
                  <a:latin typeface="+mj-ea"/>
                  <a:ea typeface="+mj-ea"/>
                </a:endParaRPr>
              </a:p>
            </p:txBody>
          </p:sp>
        </p:grpSp>
      </p:grpSp>
      <p:pic>
        <p:nvPicPr>
          <p:cNvPr id="47" name="그림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5705" y="3645479"/>
            <a:ext cx="2403886" cy="2305113"/>
          </a:xfrm>
          <a:prstGeom prst="rect">
            <a:avLst/>
          </a:prstGeom>
        </p:spPr>
      </p:pic>
      <p:pic>
        <p:nvPicPr>
          <p:cNvPr id="5" name="그림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9458" y="1484784"/>
            <a:ext cx="2273314" cy="1893519"/>
          </a:xfrm>
          <a:prstGeom prst="rect">
            <a:avLst/>
          </a:prstGeom>
        </p:spPr>
      </p:pic>
    </p:spTree>
    <p:extLst>
      <p:ext uri="{BB962C8B-B14F-4D97-AF65-F5344CB8AC3E}">
        <p14:creationId xmlns:p14="http://schemas.microsoft.com/office/powerpoint/2010/main" val="309123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5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207TGp_world biz_light_s">
  <a:themeElements>
    <a:clrScheme name="1_207TGp_world biz_light_s 3">
      <a:dk1>
        <a:srgbClr val="000000"/>
      </a:dk1>
      <a:lt1>
        <a:srgbClr val="FFFFFF"/>
      </a:lt1>
      <a:dk2>
        <a:srgbClr val="003399"/>
      </a:dk2>
      <a:lt2>
        <a:srgbClr val="B2B2B2"/>
      </a:lt2>
      <a:accent1>
        <a:srgbClr val="8BBDE3"/>
      </a:accent1>
      <a:accent2>
        <a:srgbClr val="75B37E"/>
      </a:accent2>
      <a:accent3>
        <a:srgbClr val="FFFFFF"/>
      </a:accent3>
      <a:accent4>
        <a:srgbClr val="000000"/>
      </a:accent4>
      <a:accent5>
        <a:srgbClr val="C4DBEF"/>
      </a:accent5>
      <a:accent6>
        <a:srgbClr val="69A272"/>
      </a:accent6>
      <a:hlink>
        <a:srgbClr val="D5B631"/>
      </a:hlink>
      <a:folHlink>
        <a:srgbClr val="4E96E6"/>
      </a:folHlink>
    </a:clrScheme>
    <a:fontScheme name="1_207TGp_world biz_light_s">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1" hangingPunct="1">
          <a:lnSpc>
            <a:spcPct val="100000"/>
          </a:lnSpc>
          <a:spcBef>
            <a:spcPct val="20000"/>
          </a:spcBef>
          <a:spcAft>
            <a:spcPct val="0"/>
          </a:spcAft>
          <a:buClr>
            <a:schemeClr val="accent1"/>
          </a:buClr>
          <a:buSzPct val="65000"/>
          <a:buFont typeface="Wingdings" pitchFamily="2" charset="2"/>
          <a:buNone/>
          <a:tabLst/>
          <a:defRPr kumimoji="1" lang="ko-KR" sz="1600" b="0" i="0" u="none" strike="noStrike" cap="none" normalizeH="0" baseline="0" smtClean="0">
            <a:ln>
              <a:noFill/>
            </a:ln>
            <a:solidFill>
              <a:schemeClr val="tx1"/>
            </a:solidFill>
            <a:effectLst/>
            <a:latin typeface="Franklin Gothic Demi" pitchFamily="34" charset="0"/>
            <a:ea typeface="HY헤드라인M" pitchFamily="18" charset="-127"/>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1" hangingPunct="1">
          <a:lnSpc>
            <a:spcPct val="100000"/>
          </a:lnSpc>
          <a:spcBef>
            <a:spcPct val="20000"/>
          </a:spcBef>
          <a:spcAft>
            <a:spcPct val="0"/>
          </a:spcAft>
          <a:buClr>
            <a:schemeClr val="accent1"/>
          </a:buClr>
          <a:buSzPct val="65000"/>
          <a:buFont typeface="Wingdings" pitchFamily="2" charset="2"/>
          <a:buNone/>
          <a:tabLst/>
          <a:defRPr kumimoji="1" lang="ko-KR" sz="1600" b="0" i="0" u="none" strike="noStrike" cap="none" normalizeH="0" baseline="0" smtClean="0">
            <a:ln>
              <a:noFill/>
            </a:ln>
            <a:solidFill>
              <a:schemeClr val="tx1"/>
            </a:solidFill>
            <a:effectLst/>
            <a:latin typeface="Franklin Gothic Demi" pitchFamily="34" charset="0"/>
            <a:ea typeface="HY헤드라인M" pitchFamily="18" charset="-127"/>
          </a:defRPr>
        </a:defPPr>
      </a:lstStyle>
    </a:lnDef>
  </a:objectDefaults>
  <a:extraClrSchemeLst>
    <a:extraClrScheme>
      <a:clrScheme name="1_207TGp_world biz_light_s 1">
        <a:dk1>
          <a:srgbClr val="000000"/>
        </a:dk1>
        <a:lt1>
          <a:srgbClr val="FFFFFF"/>
        </a:lt1>
        <a:dk2>
          <a:srgbClr val="003399"/>
        </a:dk2>
        <a:lt2>
          <a:srgbClr val="C0C0C0"/>
        </a:lt2>
        <a:accent1>
          <a:srgbClr val="4EA7EA"/>
        </a:accent1>
        <a:accent2>
          <a:srgbClr val="93C052"/>
        </a:accent2>
        <a:accent3>
          <a:srgbClr val="FFFFFF"/>
        </a:accent3>
        <a:accent4>
          <a:srgbClr val="000000"/>
        </a:accent4>
        <a:accent5>
          <a:srgbClr val="B2D0F3"/>
        </a:accent5>
        <a:accent6>
          <a:srgbClr val="85AE49"/>
        </a:accent6>
        <a:hlink>
          <a:srgbClr val="FF9933"/>
        </a:hlink>
        <a:folHlink>
          <a:srgbClr val="855ADA"/>
        </a:folHlink>
      </a:clrScheme>
      <a:clrMap bg1="lt1" tx1="dk1" bg2="lt2" tx2="dk2" accent1="accent1" accent2="accent2" accent3="accent3" accent4="accent4" accent5="accent5" accent6="accent6" hlink="hlink" folHlink="folHlink"/>
    </a:extraClrScheme>
    <a:extraClrScheme>
      <a:clrScheme name="1_207TGp_world biz_light_s 2">
        <a:dk1>
          <a:srgbClr val="000000"/>
        </a:dk1>
        <a:lt1>
          <a:srgbClr val="FFFFFF"/>
        </a:lt1>
        <a:dk2>
          <a:srgbClr val="124458"/>
        </a:dk2>
        <a:lt2>
          <a:srgbClr val="C0C0C0"/>
        </a:lt2>
        <a:accent1>
          <a:srgbClr val="76CA2A"/>
        </a:accent1>
        <a:accent2>
          <a:srgbClr val="E5772D"/>
        </a:accent2>
        <a:accent3>
          <a:srgbClr val="FFFFFF"/>
        </a:accent3>
        <a:accent4>
          <a:srgbClr val="000000"/>
        </a:accent4>
        <a:accent5>
          <a:srgbClr val="BDE1AC"/>
        </a:accent5>
        <a:accent6>
          <a:srgbClr val="CF6B28"/>
        </a:accent6>
        <a:hlink>
          <a:srgbClr val="8940DA"/>
        </a:hlink>
        <a:folHlink>
          <a:srgbClr val="2854D0"/>
        </a:folHlink>
      </a:clrScheme>
      <a:clrMap bg1="lt1" tx1="dk1" bg2="lt2" tx2="dk2" accent1="accent1" accent2="accent2" accent3="accent3" accent4="accent4" accent5="accent5" accent6="accent6" hlink="hlink" folHlink="folHlink"/>
    </a:extraClrScheme>
    <a:extraClrScheme>
      <a:clrScheme name="1_207TGp_world biz_light_s 3">
        <a:dk1>
          <a:srgbClr val="000000"/>
        </a:dk1>
        <a:lt1>
          <a:srgbClr val="FFFFFF"/>
        </a:lt1>
        <a:dk2>
          <a:srgbClr val="003399"/>
        </a:dk2>
        <a:lt2>
          <a:srgbClr val="B2B2B2"/>
        </a:lt2>
        <a:accent1>
          <a:srgbClr val="8BBDE3"/>
        </a:accent1>
        <a:accent2>
          <a:srgbClr val="75B37E"/>
        </a:accent2>
        <a:accent3>
          <a:srgbClr val="FFFFFF"/>
        </a:accent3>
        <a:accent4>
          <a:srgbClr val="000000"/>
        </a:accent4>
        <a:accent5>
          <a:srgbClr val="C4DBEF"/>
        </a:accent5>
        <a:accent6>
          <a:srgbClr val="69A272"/>
        </a:accent6>
        <a:hlink>
          <a:srgbClr val="D5B631"/>
        </a:hlink>
        <a:folHlink>
          <a:srgbClr val="4E96E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36667</TotalTime>
  <Words>745</Words>
  <Application>Microsoft Office PowerPoint</Application>
  <PresentationFormat>화면 슬라이드 쇼(4:3)</PresentationFormat>
  <Paragraphs>184</Paragraphs>
  <Slides>26</Slides>
  <Notes>4</Notes>
  <HiddenSlides>0</HiddenSlides>
  <MMClips>0</MMClips>
  <ScaleCrop>false</ScaleCrop>
  <HeadingPairs>
    <vt:vector size="6" baseType="variant">
      <vt:variant>
        <vt:lpstr>테마</vt:lpstr>
      </vt:variant>
      <vt:variant>
        <vt:i4>10</vt:i4>
      </vt:variant>
      <vt:variant>
        <vt:lpstr>포함된 OLE 서버</vt:lpstr>
      </vt:variant>
      <vt:variant>
        <vt:i4>1</vt:i4>
      </vt:variant>
      <vt:variant>
        <vt:lpstr>슬라이드 제목</vt:lpstr>
      </vt:variant>
      <vt:variant>
        <vt:i4>26</vt:i4>
      </vt:variant>
    </vt:vector>
  </HeadingPairs>
  <TitlesOfParts>
    <vt:vector size="37" baseType="lpstr">
      <vt:lpstr>1_Office 테마</vt:lpstr>
      <vt:lpstr>3_Office 테마</vt:lpstr>
      <vt:lpstr>4_Office 테마</vt:lpstr>
      <vt:lpstr>5_Office 테마</vt:lpstr>
      <vt:lpstr>8_Office 테마</vt:lpstr>
      <vt:lpstr>7_Office 테마</vt:lpstr>
      <vt:lpstr>6_Office 테마</vt:lpstr>
      <vt:lpstr>9_Office 테마</vt:lpstr>
      <vt:lpstr>1_207TGp_world biz_light_s</vt:lpstr>
      <vt:lpstr>2_Office 테마</vt:lpstr>
      <vt:lpstr>Image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PROFESSIONAL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user</dc:creator>
  <cp:lastModifiedBy>iskang</cp:lastModifiedBy>
  <cp:revision>1681</cp:revision>
  <cp:lastPrinted>2013-10-24T05:18:46Z</cp:lastPrinted>
  <dcterms:created xsi:type="dcterms:W3CDTF">2009-05-25T01:50:21Z</dcterms:created>
  <dcterms:modified xsi:type="dcterms:W3CDTF">2014-01-15T17:55:29Z</dcterms:modified>
</cp:coreProperties>
</file>