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34" r:id="rId2"/>
    <p:sldId id="435" r:id="rId3"/>
    <p:sldId id="310" r:id="rId4"/>
    <p:sldId id="450" r:id="rId5"/>
    <p:sldId id="453" r:id="rId6"/>
    <p:sldId id="454" r:id="rId7"/>
    <p:sldId id="467" r:id="rId8"/>
    <p:sldId id="468" r:id="rId9"/>
    <p:sldId id="455" r:id="rId10"/>
    <p:sldId id="456" r:id="rId11"/>
    <p:sldId id="439" r:id="rId12"/>
    <p:sldId id="437" r:id="rId13"/>
    <p:sldId id="466" r:id="rId14"/>
    <p:sldId id="465" r:id="rId15"/>
    <p:sldId id="464" r:id="rId16"/>
    <p:sldId id="460" r:id="rId17"/>
    <p:sldId id="459" r:id="rId18"/>
    <p:sldId id="461" r:id="rId19"/>
    <p:sldId id="462" r:id="rId20"/>
    <p:sldId id="463" r:id="rId21"/>
    <p:sldId id="441" r:id="rId22"/>
    <p:sldId id="442" r:id="rId23"/>
    <p:sldId id="407" r:id="rId24"/>
    <p:sldId id="4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clrMode="gray"/>
  <p:clrMru>
    <a:srgbClr val="3A7AC3"/>
    <a:srgbClr val="3DCCFF"/>
    <a:srgbClr val="DA0D1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1162" autoAdjust="0"/>
    <p:restoredTop sz="92470" autoAdjust="0"/>
  </p:normalViewPr>
  <p:slideViewPr>
    <p:cSldViewPr snapToGrid="0" snapToObjects="1">
      <p:cViewPr>
        <p:scale>
          <a:sx n="100" d="100"/>
          <a:sy n="100" d="100"/>
        </p:scale>
        <p:origin x="-752" y="-168"/>
      </p:cViewPr>
      <p:guideLst>
        <p:guide orient="horz" pos="23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2888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1AB44-2BF2-CE4A-BEA1-89EF031349C6}" type="datetimeFigureOut">
              <a:rPr lang="en-US" smtClean="0"/>
              <a:pPr/>
              <a:t>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75E91-F1EB-E64A-AD75-DC1F4A45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8050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D250D-6A79-294B-981B-9FBE09F0A39A}" type="datetimeFigureOut">
              <a:rPr lang="en-US" smtClean="0"/>
              <a:pPr/>
              <a:t>1/10/14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954DC-80EE-9F4F-8CFE-D819867B1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4224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E3184-3F8D-CC42-A75D-851925E35671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AA795-12E5-6344-870D-77D32153CAB9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7C974-D146-E74F-87A4-FA9A2229EEDB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1DA27-7FF2-EA45-934B-72A450CE41E7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1EA71-81C6-5144-81E1-184973B3F67F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954DC-80EE-9F4F-8CFE-D819867B16A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224CC5-0A4E-7F43-9579-8E071DC2888A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954DC-80EE-9F4F-8CFE-D819867B16A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954DC-80EE-9F4F-8CFE-D819867B16A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954DC-80EE-9F4F-8CFE-D819867B16A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954DC-80EE-9F4F-8CFE-D819867B16A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412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62AC5D-CD9A-A447-8A9E-C5FF4E050596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01068-0BAE-DF40-92F6-44248D9B83EC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C68E3-DB11-EC47-947D-DA5F169D76F4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954DC-80EE-9F4F-8CFE-D819867B16A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954DC-80EE-9F4F-8CFE-D819867B16A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7366-6F25-2643-B40F-3FED950B2F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954DC-80EE-9F4F-8CFE-D819867B16A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954DC-80EE-9F4F-8CFE-D819867B16A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954DC-80EE-9F4F-8CFE-D819867B16A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954DC-80EE-9F4F-8CFE-D819867B16A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954DC-80EE-9F4F-8CFE-D819867B16A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7366-6F25-2643-B40F-3FED950B2F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FA2EA4-5CD8-154A-9195-699A19987955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962" y="6670675"/>
            <a:ext cx="9148962" cy="20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Arnold, Kuang and Tziperman               Harvard University, Earth and Planetary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8" y="6645275"/>
            <a:ext cx="2133600" cy="212725"/>
          </a:xfrm>
          <a:prstGeom prst="rect">
            <a:avLst/>
          </a:prstGeom>
        </p:spPr>
        <p:txBody>
          <a:bodyPr/>
          <a:lstStyle/>
          <a:p>
            <a:fld id="{1E5D857A-69D2-B64B-B63B-23E884329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238412-BDA0-3A46-B77A-5A6197747A19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962" y="6670675"/>
            <a:ext cx="9148962" cy="20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Arnold, Kuang and Tziperman               Harvard University, Earth and Planetary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8" y="6645275"/>
            <a:ext cx="2133600" cy="212725"/>
          </a:xfrm>
          <a:prstGeom prst="rect">
            <a:avLst/>
          </a:prstGeom>
        </p:spPr>
        <p:txBody>
          <a:bodyPr/>
          <a:lstStyle/>
          <a:p>
            <a:fld id="{1E5D857A-69D2-B64B-B63B-23E884329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F1A6A-D81A-2943-AFA6-150EDD3F87F4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962" y="6670675"/>
            <a:ext cx="9148962" cy="20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Arnold, Kuang and Tziperman               Harvard University, Earth and Planetary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8" y="6645275"/>
            <a:ext cx="2133600" cy="212725"/>
          </a:xfrm>
          <a:prstGeom prst="rect">
            <a:avLst/>
          </a:prstGeom>
        </p:spPr>
        <p:txBody>
          <a:bodyPr/>
          <a:lstStyle/>
          <a:p>
            <a:fld id="{1E5D857A-69D2-B64B-B63B-23E884329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8CD8C9-1993-3045-B37E-C422F4257B4D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962" y="6670675"/>
            <a:ext cx="9148962" cy="20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Arnold, Kuang and Tziperman               Harvard University, Earth and Planetary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8" y="6645275"/>
            <a:ext cx="2133600" cy="212725"/>
          </a:xfrm>
          <a:prstGeom prst="rect">
            <a:avLst/>
          </a:prstGeom>
        </p:spPr>
        <p:txBody>
          <a:bodyPr/>
          <a:lstStyle/>
          <a:p>
            <a:fld id="{1E5D857A-69D2-B64B-B63B-23E884329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885F2-446A-6444-8AE0-306EDBBEE00A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962" y="6670675"/>
            <a:ext cx="9148962" cy="20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Arnold, Kuang and Tziperman               Harvard University, Earth and Planetary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8" y="6645275"/>
            <a:ext cx="2133600" cy="212725"/>
          </a:xfrm>
          <a:prstGeom prst="rect">
            <a:avLst/>
          </a:prstGeom>
        </p:spPr>
        <p:txBody>
          <a:bodyPr/>
          <a:lstStyle/>
          <a:p>
            <a:fld id="{1E5D857A-69D2-B64B-B63B-23E884329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063D41-5381-7845-9695-D7774BADAF9C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4962" y="6670675"/>
            <a:ext cx="9148962" cy="20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Arnold, Kuang and Tziperman               Harvard University, Earth and Planetary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38" y="6645275"/>
            <a:ext cx="2133600" cy="212725"/>
          </a:xfrm>
          <a:prstGeom prst="rect">
            <a:avLst/>
          </a:prstGeom>
        </p:spPr>
        <p:txBody>
          <a:bodyPr/>
          <a:lstStyle/>
          <a:p>
            <a:fld id="{1E5D857A-69D2-B64B-B63B-23E884329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0982FD-A427-3D49-A926-A7FF875DD657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4962" y="6670675"/>
            <a:ext cx="9148962" cy="20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Arnold, Kuang and Tziperman               Harvard University, Earth and Planetary Science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8" y="6645275"/>
            <a:ext cx="2133600" cy="212725"/>
          </a:xfrm>
          <a:prstGeom prst="rect">
            <a:avLst/>
          </a:prstGeom>
        </p:spPr>
        <p:txBody>
          <a:bodyPr/>
          <a:lstStyle/>
          <a:p>
            <a:fld id="{1E5D857A-69D2-B64B-B63B-23E884329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CF0E4-DC2A-8A4B-890C-A1A901FFFD56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962" y="6670675"/>
            <a:ext cx="9148962" cy="20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Arnold, Kuang and Tziperman               Harvard University, Earth and Planetary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38" y="6645275"/>
            <a:ext cx="2133600" cy="212725"/>
          </a:xfrm>
          <a:prstGeom prst="rect">
            <a:avLst/>
          </a:prstGeom>
        </p:spPr>
        <p:txBody>
          <a:bodyPr/>
          <a:lstStyle/>
          <a:p>
            <a:fld id="{1E5D857A-69D2-B64B-B63B-23E884329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F5854A-CF0B-CC4C-8F9C-A3E70D62A086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4962" y="6670675"/>
            <a:ext cx="9148962" cy="20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Arnold, Kuang and Tziperman               Harvard University, Earth and Planetary Science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38" y="6645275"/>
            <a:ext cx="2133600" cy="212725"/>
          </a:xfrm>
          <a:prstGeom prst="rect">
            <a:avLst/>
          </a:prstGeom>
        </p:spPr>
        <p:txBody>
          <a:bodyPr/>
          <a:lstStyle/>
          <a:p>
            <a:fld id="{1E5D857A-69D2-B64B-B63B-23E884329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F81247-F63F-D44E-B7B3-B2DBF2A518D8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4962" y="6670675"/>
            <a:ext cx="9148962" cy="20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Arnold, Kuang and Tziperman               Harvard University, Earth and Planetary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38" y="6645275"/>
            <a:ext cx="2133600" cy="212725"/>
          </a:xfrm>
          <a:prstGeom prst="rect">
            <a:avLst/>
          </a:prstGeom>
        </p:spPr>
        <p:txBody>
          <a:bodyPr/>
          <a:lstStyle/>
          <a:p>
            <a:fld id="{1E5D857A-69D2-B64B-B63B-23E884329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2F307-0F57-AF43-88BF-0F362C445024}" type="datetime1">
              <a:rPr lang="en-US" smtClean="0"/>
              <a:pPr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4962" y="6670675"/>
            <a:ext cx="9148962" cy="20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Arnold, Kuang and Tziperman               Harvard University, Earth and Planetary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38" y="6645275"/>
            <a:ext cx="2133600" cy="212725"/>
          </a:xfrm>
          <a:prstGeom prst="rect">
            <a:avLst/>
          </a:prstGeom>
        </p:spPr>
        <p:txBody>
          <a:bodyPr/>
          <a:lstStyle/>
          <a:p>
            <a:fld id="{1E5D857A-69D2-B64B-B63B-23E884329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png"/><Relationship Id="rId6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df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nathan/Desktop/spcesm_mjo_anim/spcesm_mjo_mse_budget_animation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49.emf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3" Type="http://schemas.openxmlformats.org/officeDocument/2006/relationships/image" Target="../media/image53.emf"/><Relationship Id="rId14" Type="http://schemas.openxmlformats.org/officeDocument/2006/relationships/image" Target="../media/image52.emf"/><Relationship Id="rId15" Type="http://schemas.openxmlformats.org/officeDocument/2006/relationships/image" Target="../media/image75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png"/><Relationship Id="rId12" Type="http://schemas.openxmlformats.org/officeDocument/2006/relationships/image" Target="../media/image86.pdf"/><Relationship Id="rId13" Type="http://schemas.openxmlformats.org/officeDocument/2006/relationships/image" Target="../media/image87.png"/><Relationship Id="rId14" Type="http://schemas.openxmlformats.org/officeDocument/2006/relationships/image" Target="../media/image88.pdf"/><Relationship Id="rId15" Type="http://schemas.openxmlformats.org/officeDocument/2006/relationships/image" Target="../media/image89.png"/><Relationship Id="rId16" Type="http://schemas.openxmlformats.org/officeDocument/2006/relationships/image" Target="../media/image90.pdf"/><Relationship Id="rId17" Type="http://schemas.openxmlformats.org/officeDocument/2006/relationships/image" Target="../media/image91.png"/><Relationship Id="rId18" Type="http://schemas.openxmlformats.org/officeDocument/2006/relationships/image" Target="../media/image92.pdf"/><Relationship Id="rId1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df"/><Relationship Id="rId9" Type="http://schemas.openxmlformats.org/officeDocument/2006/relationships/image" Target="../media/image83.png"/><Relationship Id="rId10" Type="http://schemas.openxmlformats.org/officeDocument/2006/relationships/image" Target="../media/image84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57188" y="442913"/>
            <a:ext cx="8475662" cy="17573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Helvetica Neue Light" charset="0"/>
                <a:ea typeface="Helvetica Neue Light" charset="0"/>
                <a:cs typeface="Helvetica Neue Light" charset="0"/>
              </a:rPr>
              <a:t>The MJO Response to Warming in Two Super-Parameterized </a:t>
            </a:r>
            <a:r>
              <a:rPr lang="en-US" sz="36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GCMs</a:t>
            </a:r>
            <a:endParaRPr lang="en-US" sz="38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" y="3371850"/>
            <a:ext cx="7543800" cy="27146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Nathan Arnold</a:t>
            </a:r>
            <a:r>
              <a:rPr lang="en-US" sz="2400" baseline="300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1,2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000" dirty="0" smtClean="0">
              <a:solidFill>
                <a:srgbClr val="000000"/>
              </a:solidFill>
              <a:latin typeface="Helvetica Neue Light"/>
              <a:ea typeface="+mn-ea"/>
              <a:cs typeface="Helvetica Neue Light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with Eli Tziperman</a:t>
            </a:r>
            <a:r>
              <a:rPr lang="en-US" sz="2200" baseline="300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1</a:t>
            </a:r>
            <a:r>
              <a:rPr lang="en-US" sz="22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Zhiming</a:t>
            </a:r>
            <a:r>
              <a:rPr lang="en-US" sz="22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 Kuang</a:t>
            </a:r>
            <a:r>
              <a:rPr lang="en-US" sz="2200" baseline="300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1</a:t>
            </a:r>
            <a:r>
              <a:rPr lang="en-US" sz="22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,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David Randall</a:t>
            </a:r>
            <a:r>
              <a:rPr lang="en-US" sz="2200" baseline="300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2</a:t>
            </a:r>
            <a:r>
              <a:rPr lang="en-US" sz="22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 and Mark Branson</a:t>
            </a:r>
            <a:r>
              <a:rPr lang="en-US" sz="2200" baseline="300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2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ea typeface="+mn-ea"/>
              <a:cs typeface="Helvetica Neue Light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ea typeface="+mn-ea"/>
                <a:cs typeface="Helvetica Neue Light"/>
              </a:rPr>
              <a:t>1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ea typeface="+mn-ea"/>
                <a:cs typeface="Helvetica Neue Light"/>
              </a:rPr>
              <a:t>Harvard University,  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ea typeface="+mn-ea"/>
                <a:cs typeface="Helvetica Neue Light"/>
              </a:rPr>
              <a:t>2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ea typeface="+mn-ea"/>
                <a:cs typeface="Helvetica Neue Light"/>
              </a:rPr>
              <a:t>Colorado State University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ea typeface="+mn-ea"/>
              <a:cs typeface="Helvetica Neue Light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Tropical Dynamics Workshop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January 14, 2014</a:t>
            </a:r>
            <a:endParaRPr lang="en-US" sz="1800" dirty="0">
              <a:solidFill>
                <a:srgbClr val="000000"/>
              </a:solidFill>
              <a:latin typeface="Helvetica Neue Light"/>
              <a:ea typeface="+mn-ea"/>
              <a:cs typeface="Helvetica Neue Light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5700713"/>
            <a:ext cx="10429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SU-FW1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3475" y="5678488"/>
            <a:ext cx="153511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4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Helvetica Neue Light"/>
                <a:ea typeface="+mj-ea"/>
                <a:cs typeface="Helvetica Neue Light"/>
              </a:rPr>
              <a:t>SP</a:t>
            </a:r>
            <a:r>
              <a:rPr lang="en-US" sz="3600" dirty="0" smtClean="0">
                <a:latin typeface="Helvetica Neue Light"/>
                <a:ea typeface="+mj-ea"/>
                <a:cs typeface="Helvetica Neue Light"/>
              </a:rPr>
              <a:t>-</a:t>
            </a:r>
            <a:r>
              <a:rPr lang="en-US" sz="3600" dirty="0" smtClean="0"/>
              <a:t>Terra </a:t>
            </a:r>
            <a:r>
              <a:rPr lang="en-US" sz="3600" dirty="0" smtClean="0"/>
              <a:t>mean state</a:t>
            </a:r>
            <a:endParaRPr lang="en-US" sz="3600" dirty="0">
              <a:latin typeface="Helvetica Neue Light"/>
              <a:ea typeface="+mj-ea"/>
              <a:cs typeface="Helvetica Neue Light"/>
            </a:endParaRP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3"/>
          <a:srcRect t="5144"/>
          <a:stretch>
            <a:fillRect/>
          </a:stretch>
        </p:blipFill>
        <p:spPr bwMode="auto">
          <a:xfrm>
            <a:off x="328613" y="2062163"/>
            <a:ext cx="40132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1763" y="3452813"/>
            <a:ext cx="20320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6550" y="2036763"/>
            <a:ext cx="1528763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1xCO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2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363538" y="6097588"/>
            <a:ext cx="40719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dirty="0">
                <a:latin typeface="Helvetica Neue Light" charset="0"/>
                <a:ea typeface="Helvetica Neue Light" charset="0"/>
                <a:cs typeface="Helvetica Neue Light" charset="0"/>
              </a:rPr>
              <a:t> 4C average tropical </a:t>
            </a:r>
            <a:r>
              <a:rPr lang="en-US" sz="2200" dirty="0" smtClean="0">
                <a:latin typeface="Helvetica Neue Light" charset="0"/>
                <a:ea typeface="Helvetica Neue Light" charset="0"/>
                <a:cs typeface="Helvetica Neue Light" charset="0"/>
              </a:rPr>
              <a:t>warming,  </a:t>
            </a:r>
          </a:p>
          <a:p>
            <a:r>
              <a:rPr lang="en-US" sz="2200" dirty="0" smtClean="0">
                <a:latin typeface="Helvetica Neue Light" charset="0"/>
                <a:ea typeface="Helvetica Neue Light" charset="0"/>
                <a:cs typeface="Helvetica Neue Light" charset="0"/>
              </a:rPr>
              <a:t>  enhanced </a:t>
            </a:r>
            <a:r>
              <a:rPr lang="en-US" sz="2200" dirty="0">
                <a:latin typeface="Helvetica Neue Light" charset="0"/>
                <a:ea typeface="Helvetica Neue Light" charset="0"/>
                <a:cs typeface="Helvetica Neue Light" charset="0"/>
              </a:rPr>
              <a:t>around cold </a:t>
            </a:r>
            <a:r>
              <a:rPr lang="en-US" sz="2200" dirty="0" smtClean="0">
                <a:latin typeface="Helvetica Neue Light" charset="0"/>
                <a:ea typeface="Helvetica Neue Light" charset="0"/>
                <a:cs typeface="Helvetica Neue Light" charset="0"/>
              </a:rPr>
              <a:t>tongue.</a:t>
            </a:r>
            <a:endParaRPr lang="en-US" sz="22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20491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2243138"/>
            <a:ext cx="40132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973763" y="2036763"/>
            <a:ext cx="1528762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1xCO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2</a:t>
            </a:r>
          </a:p>
        </p:txBody>
      </p:sp>
      <p:sp>
        <p:nvSpPr>
          <p:cNvPr id="20495" name="Rectangle 21"/>
          <p:cNvSpPr>
            <a:spLocks noChangeArrowheads="1"/>
          </p:cNvSpPr>
          <p:nvPr/>
        </p:nvSpPr>
        <p:spPr bwMode="auto">
          <a:xfrm>
            <a:off x="4819650" y="6097588"/>
            <a:ext cx="41322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2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Precip</a:t>
            </a:r>
            <a:r>
              <a:rPr lang="en-US" sz="2200" dirty="0" smtClean="0">
                <a:latin typeface="Helvetica Neue Light" charset="0"/>
                <a:ea typeface="Helvetica Neue Light" charset="0"/>
                <a:cs typeface="Helvetica Neue Light" charset="0"/>
              </a:rPr>
              <a:t> increase </a:t>
            </a:r>
            <a:r>
              <a:rPr lang="en-US" sz="2200" dirty="0">
                <a:latin typeface="Helvetica Neue Light" charset="0"/>
                <a:ea typeface="Helvetica Neue Light" charset="0"/>
                <a:cs typeface="Helvetica Neue Light" charset="0"/>
              </a:rPr>
              <a:t>along ITCZ.</a:t>
            </a:r>
          </a:p>
        </p:txBody>
      </p:sp>
      <p:sp>
        <p:nvSpPr>
          <p:cNvPr id="20496" name="TextBox 15"/>
          <p:cNvSpPr txBox="1">
            <a:spLocks noChangeArrowheads="1"/>
          </p:cNvSpPr>
          <p:nvPr/>
        </p:nvSpPr>
        <p:spPr bwMode="auto">
          <a:xfrm>
            <a:off x="441325" y="2036763"/>
            <a:ext cx="1330325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SST</a:t>
            </a:r>
          </a:p>
        </p:txBody>
      </p:sp>
      <p:sp>
        <p:nvSpPr>
          <p:cNvPr id="20498" name="TextBox 18"/>
          <p:cNvSpPr txBox="1">
            <a:spLocks noChangeArrowheads="1"/>
          </p:cNvSpPr>
          <p:nvPr/>
        </p:nvSpPr>
        <p:spPr bwMode="auto">
          <a:xfrm>
            <a:off x="4733925" y="2043113"/>
            <a:ext cx="1328738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Precip</a:t>
            </a:r>
          </a:p>
        </p:txBody>
      </p:sp>
      <p:pic>
        <p:nvPicPr>
          <p:cNvPr id="20501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444875"/>
            <a:ext cx="2127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3" y="4562475"/>
            <a:ext cx="40132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1308100" y="4332288"/>
            <a:ext cx="22034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  <a:ea typeface="Calibri" charset="0"/>
                <a:cs typeface="Calibri" charset="0"/>
              </a:rPr>
              <a:t>Difference (4x – 1x)</a:t>
            </a:r>
          </a:p>
        </p:txBody>
      </p:sp>
      <p:pic>
        <p:nvPicPr>
          <p:cNvPr id="24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1763" y="5749925"/>
            <a:ext cx="20177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0"/>
          <p:cNvPicPr>
            <a:picLocks noChangeAspect="1"/>
          </p:cNvPicPr>
          <p:nvPr/>
        </p:nvPicPr>
        <p:blipFill>
          <a:blip r:embed="rId9"/>
          <a:srcRect b="13474"/>
          <a:stretch>
            <a:fillRect/>
          </a:stretch>
        </p:blipFill>
        <p:spPr bwMode="auto">
          <a:xfrm>
            <a:off x="4681538" y="4565650"/>
            <a:ext cx="400526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5715000" y="4311650"/>
            <a:ext cx="19954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  <a:ea typeface="Calibri" charset="0"/>
                <a:cs typeface="Calibri" charset="0"/>
              </a:rPr>
              <a:t>Difference (4x – 1x)</a:t>
            </a: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417513" y="4381500"/>
            <a:ext cx="1031875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SST</a:t>
            </a: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4727575" y="4348163"/>
            <a:ext cx="925513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Precip</a:t>
            </a:r>
          </a:p>
        </p:txBody>
      </p:sp>
      <p:pic>
        <p:nvPicPr>
          <p:cNvPr id="29" name="Picture 2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5746750"/>
            <a:ext cx="21272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9476" y="803879"/>
            <a:ext cx="3997324" cy="12271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101" y="773348"/>
            <a:ext cx="4013200" cy="1263415"/>
          </a:xfrm>
          <a:prstGeom prst="rect">
            <a:avLst/>
          </a:prstGeom>
        </p:spPr>
      </p:pic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363538" y="3795713"/>
            <a:ext cx="40719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dirty="0" smtClean="0">
                <a:latin typeface="Helvetica Neue Light" charset="0"/>
                <a:ea typeface="Helvetica Neue Light" charset="0"/>
                <a:cs typeface="Helvetica Neue Light" charset="0"/>
              </a:rPr>
              <a:t> 1C tropical-mean cool bias.</a:t>
            </a:r>
            <a:endParaRPr lang="en-US" sz="22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4819650" y="3795713"/>
            <a:ext cx="41322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dirty="0" smtClean="0">
                <a:latin typeface="Helvetica Neue Light" charset="0"/>
                <a:ea typeface="Helvetica Neue Light" charset="0"/>
                <a:cs typeface="Helvetica Neue Light" charset="0"/>
              </a:rPr>
              <a:t> Double ITCZ, shifted IO </a:t>
            </a:r>
            <a:r>
              <a:rPr lang="en-US" sz="2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precip</a:t>
            </a:r>
            <a:r>
              <a:rPr lang="en-US" sz="2200" dirty="0" smtClean="0"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endParaRPr lang="en-US" sz="22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1023938"/>
            <a:ext cx="4628586" cy="495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Helvetica Neue Light"/>
                <a:ea typeface="+mj-ea"/>
                <a:cs typeface="Helvetica Neue Light"/>
              </a:rPr>
              <a:t>Composite OLR Anomalies   </a:t>
            </a:r>
            <a:br>
              <a:rPr lang="en-US" sz="2000" dirty="0" smtClean="0">
                <a:latin typeface="Helvetica Neue Light"/>
                <a:ea typeface="+mj-ea"/>
                <a:cs typeface="Helvetica Neue Light"/>
              </a:rPr>
            </a:br>
            <a:r>
              <a:rPr lang="en-US" sz="2000" dirty="0" smtClean="0">
                <a:latin typeface="Helvetica Neue Light"/>
                <a:ea typeface="+mj-ea"/>
                <a:cs typeface="Helvetica Neue Light"/>
              </a:rPr>
              <a:t>(Nov-Apr, following WH04)</a:t>
            </a:r>
            <a:endParaRPr lang="en-US" sz="2000" dirty="0">
              <a:latin typeface="Helvetica Neue Light"/>
              <a:ea typeface="+mj-ea"/>
              <a:cs typeface="Helvetica Neue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1697038"/>
            <a:ext cx="4603186" cy="434816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1956" y="1314450"/>
            <a:ext cx="27289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341" y="84074"/>
            <a:ext cx="9132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 Neue Light"/>
                <a:cs typeface="Helvetica Neue Light"/>
              </a:rPr>
              <a:t>SP</a:t>
            </a:r>
            <a:r>
              <a:rPr lang="en-US" sz="3000" dirty="0" smtClean="0">
                <a:latin typeface="Helvetica Neue Light"/>
                <a:cs typeface="Helvetica Neue Light"/>
              </a:rPr>
              <a:t>-Terra: </a:t>
            </a:r>
            <a:r>
              <a:rPr lang="en-US" sz="3000" dirty="0" smtClean="0">
                <a:latin typeface="Helvetica Neue Light"/>
                <a:cs typeface="Helvetica Neue Light"/>
              </a:rPr>
              <a:t>The MJO at 1xCO</a:t>
            </a:r>
            <a:r>
              <a:rPr lang="en-US" sz="3000" baseline="-25000" dirty="0" smtClean="0">
                <a:latin typeface="Helvetica Neue Light"/>
                <a:cs typeface="Helvetica Neue Light"/>
              </a:rPr>
              <a:t>2</a:t>
            </a:r>
            <a:r>
              <a:rPr lang="en-US" sz="3000" dirty="0" smtClean="0">
                <a:latin typeface="Helvetica Neue Light"/>
                <a:cs typeface="Helvetica Neue Light"/>
              </a:rPr>
              <a:t> </a:t>
            </a:r>
            <a:endParaRPr lang="en-US" sz="3000" dirty="0">
              <a:latin typeface="Helvetica Neue Light"/>
              <a:cs typeface="Helvetica Neue Light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274638" y="6316663"/>
            <a:ext cx="858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Realistic eastward propagation, spectral peak, vertical structure.</a:t>
            </a:r>
            <a:endParaRPr lang="en-US" sz="24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 l="20411" r="33079"/>
          <a:stretch>
            <a:fillRect/>
          </a:stretch>
        </p:blipFill>
        <p:spPr>
          <a:xfrm>
            <a:off x="5135653" y="4408205"/>
            <a:ext cx="4026425" cy="16925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rcRect r="92199" b="14400"/>
          <a:stretch>
            <a:fillRect/>
          </a:stretch>
        </p:blipFill>
        <p:spPr>
          <a:xfrm>
            <a:off x="4601368" y="4408205"/>
            <a:ext cx="675373" cy="144883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740400" y="1079500"/>
            <a:ext cx="2678572" cy="312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OLR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Eqtr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Spectrum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778500" y="4146550"/>
            <a:ext cx="2678572" cy="312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MSE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Anomaly, phase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53100" y="5981700"/>
            <a:ext cx="2678572" cy="312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Longitude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90600" y="5953125"/>
            <a:ext cx="2678572" cy="312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Longitude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37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Helvetica Neue Light" charset="0"/>
                <a:ea typeface="Helvetica Neue Light" charset="0"/>
                <a:cs typeface="Helvetica Neue Light" charset="0"/>
              </a:rPr>
              <a:t>Increase in MJO variance, distinct from total</a:t>
            </a: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1150938"/>
            <a:ext cx="27289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4488" y="1150938"/>
            <a:ext cx="271938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6275" y="1452563"/>
            <a:ext cx="2809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71575" y="919163"/>
            <a:ext cx="1150938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1xCO2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3943350" y="919163"/>
            <a:ext cx="10715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  <a:ea typeface="Calibri" charset="0"/>
                <a:cs typeface="Calibri" charset="0"/>
              </a:rPr>
              <a:t>4xCO2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328613" y="4057650"/>
            <a:ext cx="570865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2200" dirty="0" err="1">
                <a:latin typeface="Helvetica Neue Light" charset="0"/>
                <a:ea typeface="Helvetica Neue Light" charset="0"/>
                <a:cs typeface="Helvetica Neue Light" charset="0"/>
              </a:rPr>
              <a:t>Wavenumber</a:t>
            </a:r>
            <a:r>
              <a:rPr lang="en-US" sz="2200" dirty="0">
                <a:latin typeface="Helvetica Neue Light" charset="0"/>
                <a:ea typeface="Helvetica Neue Light" charset="0"/>
                <a:cs typeface="Helvetica Neue Light" charset="0"/>
              </a:rPr>
              <a:t> 1-3 OLR ISV increases 50%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latin typeface="Helvetica Neue Light" charset="0"/>
                <a:ea typeface="Helvetica Neue Light" charset="0"/>
                <a:cs typeface="Helvetica Neue Light" charset="0"/>
              </a:rPr>
              <a:t> E/W OLR ratio increases 1.3 to 1.7</a:t>
            </a:r>
          </a:p>
          <a:p>
            <a:pPr>
              <a:buFont typeface="Arial" charset="0"/>
              <a:buChar char="•"/>
            </a:pPr>
            <a:endParaRPr lang="en-US" sz="22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latin typeface="Helvetica Neue Light" charset="0"/>
                <a:ea typeface="Helvetica Neue Light" charset="0"/>
                <a:cs typeface="Helvetica Neue Light" charset="0"/>
              </a:rPr>
              <a:t> E/W </a:t>
            </a:r>
            <a:r>
              <a:rPr lang="en-US" sz="2200" dirty="0" err="1">
                <a:latin typeface="Helvetica Neue Light" charset="0"/>
                <a:ea typeface="Helvetica Neue Light" charset="0"/>
                <a:cs typeface="Helvetica Neue Light" charset="0"/>
              </a:rPr>
              <a:t>precip</a:t>
            </a:r>
            <a:r>
              <a:rPr lang="en-US" sz="2200" dirty="0">
                <a:latin typeface="Helvetica Neue Light" charset="0"/>
                <a:ea typeface="Helvetica Neue Light" charset="0"/>
                <a:cs typeface="Helvetica Neue Light" charset="0"/>
              </a:rPr>
              <a:t> ratio increases 1.9 to 2.8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latin typeface="Helvetica Neue Light" charset="0"/>
                <a:ea typeface="Helvetica Neue Light" charset="0"/>
                <a:cs typeface="Helvetica Neue Light" charset="0"/>
              </a:rPr>
              <a:t> Eastward IS </a:t>
            </a:r>
            <a:r>
              <a:rPr lang="en-US" sz="2200" dirty="0" err="1">
                <a:latin typeface="Helvetica Neue Light" charset="0"/>
                <a:ea typeface="Helvetica Neue Light" charset="0"/>
                <a:cs typeface="Helvetica Neue Light" charset="0"/>
              </a:rPr>
              <a:t>precip</a:t>
            </a:r>
            <a:r>
              <a:rPr lang="en-US" sz="2200" dirty="0">
                <a:latin typeface="Helvetica Neue Light" charset="0"/>
                <a:ea typeface="Helvetica Neue Light" charset="0"/>
                <a:cs typeface="Helvetica Neue Light" charset="0"/>
              </a:rPr>
              <a:t> increases 15%/degC</a:t>
            </a:r>
          </a:p>
          <a:p>
            <a:endParaRPr lang="en-US" sz="22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MJO variance increases significantly 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more than background.</a:t>
            </a:r>
          </a:p>
          <a:p>
            <a:endParaRPr lang="en-US" sz="22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22537" name="Picture 11"/>
          <p:cNvPicPr>
            <a:picLocks noChangeAspect="1"/>
          </p:cNvPicPr>
          <p:nvPr/>
        </p:nvPicPr>
        <p:blipFill>
          <a:blip r:embed="rId6"/>
          <a:srcRect b="6091"/>
          <a:stretch>
            <a:fillRect/>
          </a:stretch>
        </p:blipFill>
        <p:spPr bwMode="auto">
          <a:xfrm>
            <a:off x="6248400" y="919163"/>
            <a:ext cx="2773363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765300" y="3159125"/>
            <a:ext cx="242888" cy="2460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67225" y="3173413"/>
            <a:ext cx="242888" cy="2460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40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86488" y="3878263"/>
            <a:ext cx="28940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88163" y="3740150"/>
            <a:ext cx="1973262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Total OLR Variance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5413" y="781050"/>
            <a:ext cx="2668587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=1-3 OLR ISV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7887494" y="1740694"/>
            <a:ext cx="590550" cy="14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8047832" y="4483894"/>
            <a:ext cx="28575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893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333" dirty="0" smtClean="0">
                <a:latin typeface="Helvetica Neue Light"/>
                <a:ea typeface="+mj-ea"/>
                <a:cs typeface="Helvetica Neue Light"/>
              </a:rPr>
              <a:t>Composite OLR Anomalies   </a:t>
            </a:r>
            <a:r>
              <a:rPr lang="en-US" sz="2444" dirty="0" smtClean="0">
                <a:latin typeface="Helvetica Neue Light"/>
                <a:ea typeface="+mj-ea"/>
                <a:cs typeface="Helvetica Neue Light"/>
              </a:rPr>
              <a:t>(Nov-Apr, following WH04)</a:t>
            </a:r>
            <a:endParaRPr lang="en-US" sz="2444" dirty="0">
              <a:latin typeface="Helvetica Neue Light"/>
              <a:ea typeface="+mj-ea"/>
              <a:cs typeface="Helvetica Neue Light"/>
            </a:endParaRP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74638" y="6316663"/>
            <a:ext cx="858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</a:rPr>
              <a:t>Larger magnitude, convection propagates further eastward.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1513" y="1073150"/>
            <a:ext cx="1150937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1xCO2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6340475" y="1108075"/>
            <a:ext cx="10715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  <a:ea typeface="Calibri" charset="0"/>
                <a:cs typeface="Calibri" charset="0"/>
              </a:rPr>
              <a:t>4xCO2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1430338"/>
            <a:ext cx="4603186" cy="4348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3213"/>
          <a:stretch>
            <a:fillRect/>
          </a:stretch>
        </p:blipFill>
        <p:spPr>
          <a:xfrm>
            <a:off x="4674640" y="1430338"/>
            <a:ext cx="4443960" cy="434816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6200000" flipV="1">
            <a:off x="6234906" y="4902994"/>
            <a:ext cx="2195513" cy="631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1" y="5911972"/>
            <a:ext cx="4781548" cy="22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42" y="2387599"/>
            <a:ext cx="6930307" cy="28702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60338" y="180975"/>
            <a:ext cx="87296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More rapid eastward propagation, </a:t>
            </a:r>
          </a:p>
          <a:p>
            <a:pPr algn="ctr"/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stronger signal over Pacific</a:t>
            </a:r>
            <a:endParaRPr lang="en-US" sz="32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9" name="Straight Arrow Connector 8"/>
          <p:cNvCxnSpPr>
            <a:stCxn id="16" idx="0"/>
          </p:cNvCxnSpPr>
          <p:nvPr/>
        </p:nvCxnSpPr>
        <p:spPr>
          <a:xfrm rot="5400000" flipH="1" flipV="1">
            <a:off x="1567835" y="4704735"/>
            <a:ext cx="774700" cy="102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8" idx="0"/>
          </p:cNvCxnSpPr>
          <p:nvPr/>
        </p:nvCxnSpPr>
        <p:spPr>
          <a:xfrm rot="16200000" flipV="1">
            <a:off x="5371486" y="4496413"/>
            <a:ext cx="1257300" cy="265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6229350" y="4629149"/>
            <a:ext cx="1676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61200" y="5676899"/>
            <a:ext cx="20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More coherent signal over Pacific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4542" y="5143499"/>
            <a:ext cx="101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8 </a:t>
            </a:r>
            <a:r>
              <a:rPr lang="en-US" dirty="0" err="1" smtClean="0">
                <a:latin typeface="Helvetica Neue Light"/>
                <a:cs typeface="Helvetica Neue Light"/>
              </a:rPr>
              <a:t>m/s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3642" y="5257799"/>
            <a:ext cx="101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11 </a:t>
            </a:r>
            <a:r>
              <a:rPr lang="en-US" dirty="0" err="1" smtClean="0">
                <a:latin typeface="Helvetica Neue Light"/>
                <a:cs typeface="Helvetica Neue Light"/>
              </a:rPr>
              <a:t>m/s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338" y="1753969"/>
            <a:ext cx="622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Lag-longitude correlation plots of precipitation and U850: 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9"/>
          <p:cNvPicPr>
            <a:picLocks noChangeAspect="1"/>
          </p:cNvPicPr>
          <p:nvPr/>
        </p:nvPicPr>
        <p:blipFill>
          <a:blip r:embed="rId3"/>
          <a:srcRect t="-89" b="3876"/>
          <a:stretch>
            <a:fillRect/>
          </a:stretch>
        </p:blipFill>
        <p:spPr bwMode="auto">
          <a:xfrm>
            <a:off x="5930900" y="227946"/>
            <a:ext cx="3024078" cy="282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4589463" y="4748213"/>
            <a:ext cx="10826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surface latent heat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5618163" y="4748213"/>
            <a:ext cx="12287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surface sensible heat</a:t>
            </a:r>
          </a:p>
        </p:txBody>
      </p: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6662738" y="4733925"/>
            <a:ext cx="1228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longwave heating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7796213" y="4748213"/>
            <a:ext cx="12287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shortwave heating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3514725" y="4760913"/>
            <a:ext cx="1084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horizontal advection</a:t>
            </a:r>
          </a:p>
        </p:txBody>
      </p:sp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1527175" y="4959350"/>
            <a:ext cx="1697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vertical advection</a:t>
            </a:r>
          </a:p>
        </p:txBody>
      </p:sp>
      <p:sp>
        <p:nvSpPr>
          <p:cNvPr id="28681" name="TextBox 12"/>
          <p:cNvSpPr txBox="1">
            <a:spLocks noChangeArrowheads="1"/>
          </p:cNvSpPr>
          <p:nvPr/>
        </p:nvSpPr>
        <p:spPr bwMode="auto">
          <a:xfrm>
            <a:off x="200025" y="4951413"/>
            <a:ext cx="132873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tendency</a:t>
            </a:r>
          </a:p>
        </p:txBody>
      </p:sp>
      <p:pic>
        <p:nvPicPr>
          <p:cNvPr id="28682" name="Picture 1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1125" y="3373438"/>
            <a:ext cx="37226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4" descr="latex-image-1.pdf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963" y="4179888"/>
            <a:ext cx="819626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Box 15"/>
          <p:cNvSpPr txBox="1">
            <a:spLocks noChangeArrowheads="1"/>
          </p:cNvSpPr>
          <p:nvPr/>
        </p:nvSpPr>
        <p:spPr bwMode="auto">
          <a:xfrm>
            <a:off x="646113" y="5665788"/>
            <a:ext cx="797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Helvetica Neue Light" charset="0"/>
                <a:ea typeface="Helvetica Neue Light" charset="0"/>
                <a:cs typeface="Helvetica Neue Light" charset="0"/>
              </a:rPr>
              <a:t>Which term(s) are responsible for intensification with SST?</a:t>
            </a:r>
          </a:p>
        </p:txBody>
      </p:sp>
      <p:sp>
        <p:nvSpPr>
          <p:cNvPr id="28685" name="TextBox 16"/>
          <p:cNvSpPr txBox="1">
            <a:spLocks noChangeArrowheads="1"/>
          </p:cNvSpPr>
          <p:nvPr/>
        </p:nvSpPr>
        <p:spPr bwMode="auto">
          <a:xfrm>
            <a:off x="231775" y="2968625"/>
            <a:ext cx="220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Calculate budget of frozen MSE: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" y="376654"/>
            <a:ext cx="5448300" cy="1501775"/>
          </a:xfrm>
        </p:spPr>
        <p:txBody>
          <a:bodyPr>
            <a:normAutofit fontScale="90000"/>
          </a:bodyPr>
          <a:lstStyle/>
          <a:p>
            <a:r>
              <a:rPr lang="en-US" sz="3500" dirty="0" smtClean="0"/>
              <a:t>Understanding changes</a:t>
            </a:r>
            <a:r>
              <a:rPr lang="en-US" sz="3500" dirty="0" smtClean="0"/>
              <a:t> </a:t>
            </a:r>
            <a:br>
              <a:rPr lang="en-US" sz="3500" dirty="0" smtClean="0"/>
            </a:br>
            <a:r>
              <a:rPr lang="en-US" sz="3500" dirty="0" smtClean="0"/>
              <a:t>in the MJO with a</a:t>
            </a:r>
            <a:br>
              <a:rPr lang="en-US" sz="3500" dirty="0" smtClean="0"/>
            </a:br>
            <a:r>
              <a:rPr lang="en-US" sz="3500" dirty="0" smtClean="0"/>
              <a:t>composite </a:t>
            </a:r>
            <a:r>
              <a:rPr lang="en-US" sz="3500" dirty="0" smtClean="0"/>
              <a:t>MSE budget</a:t>
            </a:r>
            <a:endParaRPr lang="en-US" sz="3000" dirty="0"/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7017580" y="1061570"/>
            <a:ext cx="2038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DA0D19"/>
                </a:solidFill>
                <a:latin typeface="Calibri" charset="0"/>
              </a:rPr>
              <a:t>MSE variance dominated by </a:t>
            </a:r>
            <a:r>
              <a:rPr lang="en-US" dirty="0" smtClean="0">
                <a:solidFill>
                  <a:srgbClr val="DA0D19"/>
                </a:solidFill>
                <a:latin typeface="Calibri" charset="0"/>
              </a:rPr>
              <a:t>MJO!</a:t>
            </a:r>
            <a:endParaRPr lang="en-US" dirty="0">
              <a:solidFill>
                <a:srgbClr val="DA0D19"/>
              </a:solidFill>
              <a:latin typeface="Calibri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7577031" y="2064868"/>
            <a:ext cx="447675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6711841" y="2971332"/>
            <a:ext cx="2179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charset="0"/>
              </a:rPr>
              <a:t>zonal </a:t>
            </a:r>
            <a:r>
              <a:rPr lang="en-US" sz="1400" dirty="0" err="1">
                <a:latin typeface="Calibri" charset="0"/>
              </a:rPr>
              <a:t>wavenumber</a:t>
            </a:r>
            <a:endParaRPr lang="en-US" sz="1400" dirty="0">
              <a:latin typeface="Calibri" charset="0"/>
            </a:endParaRP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 rot="16200000">
            <a:off x="5175141" y="1388595"/>
            <a:ext cx="1514475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charset="0"/>
              </a:rPr>
              <a:t>frequency</a:t>
            </a:r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6561138" y="76200"/>
            <a:ext cx="226684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latin typeface="Helvetica Neue Light" charset="0"/>
                <a:ea typeface="Helvetica Neue Light" charset="0"/>
                <a:cs typeface="Helvetica Neue Light" charset="0"/>
              </a:rPr>
              <a:t>MSE, SP</a:t>
            </a:r>
            <a:r>
              <a:rPr lang="en-US" sz="1600" dirty="0" smtClean="0">
                <a:latin typeface="Helvetica Neue Light" charset="0"/>
                <a:ea typeface="Helvetica Neue Light" charset="0"/>
                <a:cs typeface="Helvetica Neue Light" charset="0"/>
              </a:rPr>
              <a:t>-Aqua 35C</a:t>
            </a:r>
            <a:endParaRPr lang="en-US" sz="16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364" y="4459103"/>
            <a:ext cx="5890184" cy="17193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063" y="2302987"/>
            <a:ext cx="5846476" cy="1762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1" y="2302987"/>
            <a:ext cx="2970191" cy="20940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1" y="4422246"/>
            <a:ext cx="2982891" cy="17862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3238" y="6239191"/>
            <a:ext cx="2557662" cy="299198"/>
          </a:xfrm>
          <a:prstGeom prst="rect">
            <a:avLst/>
          </a:prstGeom>
        </p:spPr>
      </p:pic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177801" y="1698157"/>
            <a:ext cx="1904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Helvetica Neue Light" charset="0"/>
                <a:ea typeface="Helvetica Neue Light" charset="0"/>
                <a:cs typeface="Helvetica Neue Light" charset="0"/>
              </a:rPr>
              <a:t>SP-Aqua 35C:</a:t>
            </a:r>
            <a:endParaRPr lang="en-US" sz="2000" b="1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7801" y="55094"/>
            <a:ext cx="8770738" cy="1501775"/>
          </a:xfrm>
        </p:spPr>
        <p:txBody>
          <a:bodyPr>
            <a:normAutofit/>
          </a:bodyPr>
          <a:lstStyle/>
          <a:p>
            <a:r>
              <a:rPr lang="en-US" sz="3500" dirty="0" smtClean="0"/>
              <a:t>Understanding </a:t>
            </a:r>
            <a:r>
              <a:rPr lang="en-US" sz="3500" dirty="0" smtClean="0"/>
              <a:t>changes in the MJO with a</a:t>
            </a:r>
            <a:br>
              <a:rPr lang="en-US" sz="3500" dirty="0" smtClean="0"/>
            </a:br>
            <a:r>
              <a:rPr lang="en-US" sz="3500" dirty="0" smtClean="0"/>
              <a:t>composite </a:t>
            </a:r>
            <a:r>
              <a:rPr lang="en-US" sz="3500" dirty="0" smtClean="0"/>
              <a:t>MSE budget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0138" y="180524"/>
            <a:ext cx="872946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Helvetica Neue Light"/>
                <a:cs typeface="Helvetica Neue Light"/>
              </a:rPr>
              <a:t>Contribution of each term to MSE maintenance </a:t>
            </a:r>
            <a:endParaRPr lang="en-US" sz="3200" dirty="0">
              <a:latin typeface="Helvetica Neue Light"/>
              <a:cs typeface="Helvetica Neue Ligh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0138" y="5332837"/>
            <a:ext cx="8906425" cy="1122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latin typeface="Helvetica Neue Light"/>
                <a:ea typeface="+mj-ea"/>
                <a:cs typeface="Helvetica Neue Light"/>
              </a:rPr>
              <a:t>MSE anomaly is largely supported by </a:t>
            </a:r>
            <a:r>
              <a:rPr lang="en-US" sz="3000" dirty="0" err="1" smtClean="0">
                <a:latin typeface="Helvetica Neue Light"/>
                <a:ea typeface="+mj-ea"/>
                <a:cs typeface="Helvetica Neue Light"/>
              </a:rPr>
              <a:t>longwave</a:t>
            </a:r>
            <a:r>
              <a:rPr lang="en-US" sz="3000" dirty="0" smtClean="0">
                <a:latin typeface="Helvetica Neue Light"/>
                <a:ea typeface="+mj-ea"/>
                <a:cs typeface="Helvetica Neue Light"/>
              </a:rPr>
              <a:t> heating,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000" dirty="0" smtClean="0">
                <a:latin typeface="Helvetica Neue Light"/>
                <a:ea typeface="+mj-ea"/>
                <a:cs typeface="Helvetica Neue Light"/>
              </a:rPr>
              <a:t>but </a:t>
            </a:r>
            <a:r>
              <a:rPr lang="en-US" sz="3000" dirty="0" smtClean="0">
                <a:solidFill>
                  <a:srgbClr val="FF0000"/>
                </a:solidFill>
                <a:latin typeface="Helvetica Neue Light"/>
                <a:ea typeface="+mj-ea"/>
                <a:cs typeface="Helvetica Neue Light"/>
              </a:rPr>
              <a:t>vertical advection shows a </a:t>
            </a:r>
            <a:r>
              <a:rPr lang="en-US" sz="30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positive trend with SST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8108" y="731296"/>
            <a:ext cx="3654345" cy="4653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08" y="2417947"/>
            <a:ext cx="2581617" cy="91057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45400" y="3670300"/>
            <a:ext cx="1007301" cy="96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0138" y="1378530"/>
            <a:ext cx="3191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Helvetica Neue Light"/>
                <a:cs typeface="Helvetica Neue Light"/>
              </a:rPr>
              <a:t>Projection of budget term </a:t>
            </a:r>
            <a:r>
              <a:rPr lang="en-US" sz="2200" dirty="0" err="1" smtClean="0">
                <a:latin typeface="Helvetica Neue Light"/>
                <a:cs typeface="Helvetica Neue Light"/>
              </a:rPr>
              <a:t>x</a:t>
            </a:r>
            <a:r>
              <a:rPr lang="en-US" sz="2200" dirty="0" smtClean="0">
                <a:latin typeface="Helvetica Neue Light"/>
                <a:cs typeface="Helvetica Neue Light"/>
              </a:rPr>
              <a:t> onto anomaly </a:t>
            </a:r>
            <a:r>
              <a:rPr lang="en-US" sz="2200" dirty="0" err="1" smtClean="0">
                <a:latin typeface="Helvetica Neue Light"/>
                <a:cs typeface="Helvetica Neue Light"/>
              </a:rPr>
              <a:t>h</a:t>
            </a:r>
            <a:r>
              <a:rPr lang="en-US" sz="2200" dirty="0" smtClean="0">
                <a:latin typeface="Helvetica Neue Light"/>
                <a:cs typeface="Helvetica Neue Light"/>
              </a:rPr>
              <a:t>:</a:t>
            </a:r>
            <a:endParaRPr lang="en-US" sz="2200" dirty="0">
              <a:latin typeface="Helvetica Neue Light"/>
              <a:cs typeface="Helvetica Neue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1836" y="3784600"/>
            <a:ext cx="3207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(see </a:t>
            </a:r>
            <a:r>
              <a:rPr lang="en-US" sz="1600" i="1" dirty="0" smtClean="0">
                <a:latin typeface="Helvetica Neue Light"/>
                <a:cs typeface="Helvetica Neue Light"/>
              </a:rPr>
              <a:t>Andersen and </a:t>
            </a:r>
            <a:r>
              <a:rPr lang="en-US" sz="1600" i="1" dirty="0" err="1" smtClean="0">
                <a:latin typeface="Helvetica Neue Light"/>
                <a:cs typeface="Helvetica Neue Light"/>
              </a:rPr>
              <a:t>Kuang</a:t>
            </a:r>
            <a:r>
              <a:rPr lang="en-US" sz="1600" i="1" dirty="0" smtClean="0">
                <a:latin typeface="Helvetica Neue Light"/>
                <a:cs typeface="Helvetica Neue Light"/>
              </a:rPr>
              <a:t>, 2012</a:t>
            </a:r>
            <a:r>
              <a:rPr lang="en-US" sz="1600" dirty="0" smtClean="0">
                <a:latin typeface="Helvetica Neue Light"/>
                <a:cs typeface="Helvetica Neue Light"/>
              </a:rPr>
              <a:t>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3227" r="74"/>
          <a:stretch/>
        </p:blipFill>
        <p:spPr>
          <a:xfrm>
            <a:off x="4851179" y="1038225"/>
            <a:ext cx="4215384" cy="3975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-1237" r="76496"/>
          <a:stretch/>
        </p:blipFill>
        <p:spPr>
          <a:xfrm>
            <a:off x="3339465" y="1038225"/>
            <a:ext cx="1563624" cy="397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839" y="1474972"/>
            <a:ext cx="952500" cy="91440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7086600" y="3190875"/>
            <a:ext cx="292100" cy="495300"/>
          </a:xfrm>
          <a:prstGeom prst="straightConnector1">
            <a:avLst/>
          </a:prstGeom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01600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latin typeface="Helvetica Neue Light"/>
                <a:cs typeface="Helvetica Neue Light"/>
              </a:rPr>
              <a:t>Why does vertical advection change?</a:t>
            </a:r>
            <a:endParaRPr lang="en-US" sz="3500" dirty="0">
              <a:latin typeface="Helvetica Neue Light"/>
              <a:cs typeface="Helvetica Neue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8108" y="1036096"/>
            <a:ext cx="3654345" cy="4653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/>
          <a:srcRect r="29881"/>
          <a:stretch>
            <a:fillRect/>
          </a:stretch>
        </p:blipFill>
        <p:spPr>
          <a:xfrm>
            <a:off x="281966" y="2901950"/>
            <a:ext cx="2420440" cy="66171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66" y="2294373"/>
            <a:ext cx="2823130" cy="3158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rcRect l="13846" b="5167"/>
          <a:stretch>
            <a:fillRect/>
          </a:stretch>
        </p:blipFill>
        <p:spPr>
          <a:xfrm>
            <a:off x="4058618" y="1144837"/>
            <a:ext cx="4949815" cy="3634875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6"/>
          <a:srcRect l="42105" r="28421"/>
          <a:stretch>
            <a:fillRect/>
          </a:stretch>
        </p:blipFill>
        <p:spPr>
          <a:xfrm>
            <a:off x="6561341" y="4779712"/>
            <a:ext cx="1051744" cy="506039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6"/>
          <a:srcRect l="75789"/>
          <a:stretch>
            <a:fillRect/>
          </a:stretch>
        </p:blipFill>
        <p:spPr>
          <a:xfrm>
            <a:off x="7714685" y="4779712"/>
            <a:ext cx="863942" cy="506039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/>
          <a:srcRect l="15789" r="62105"/>
          <a:stretch>
            <a:fillRect/>
          </a:stretch>
        </p:blipFill>
        <p:spPr>
          <a:xfrm>
            <a:off x="5516896" y="4779712"/>
            <a:ext cx="788793" cy="50603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25333" y="4741612"/>
            <a:ext cx="80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Total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/>
          <a:srcRect l="69723"/>
          <a:stretch>
            <a:fillRect/>
          </a:stretch>
        </p:blipFill>
        <p:spPr>
          <a:xfrm>
            <a:off x="2423006" y="2901950"/>
            <a:ext cx="1045122" cy="6617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05766" y="1336825"/>
            <a:ext cx="326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Helvetica Neue Light"/>
                <a:cs typeface="Helvetica Neue Light"/>
              </a:rPr>
              <a:t>Decompose the vertical advection term:</a:t>
            </a:r>
            <a:endParaRPr lang="en-US" sz="2200" dirty="0">
              <a:latin typeface="Helvetica Neue Light"/>
              <a:cs typeface="Helvetica Neue Light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60138" y="5459837"/>
            <a:ext cx="8906425" cy="1122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>
                <a:latin typeface="Helvetica Neue Light"/>
                <a:ea typeface="+mj-ea"/>
                <a:cs typeface="Helvetica Neue Light"/>
              </a:rPr>
              <a:t>The MJO vertical velocity acting on the mean MSE gradient accounts for most of the trend with SST 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  <p:cxnSp>
        <p:nvCxnSpPr>
          <p:cNvPr id="30" name="Straight Arrow Connector 29"/>
          <p:cNvCxnSpPr>
            <a:cxnSpLocks noChangeAspect="1"/>
          </p:cNvCxnSpPr>
          <p:nvPr/>
        </p:nvCxnSpPr>
        <p:spPr>
          <a:xfrm rot="5400000" flipH="1" flipV="1">
            <a:off x="5762484" y="4004022"/>
            <a:ext cx="622917" cy="412681"/>
          </a:xfrm>
          <a:prstGeom prst="straightConnector1">
            <a:avLst/>
          </a:prstGeom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68108" y="845596"/>
            <a:ext cx="3654345" cy="4653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108" y="973376"/>
            <a:ext cx="3599350" cy="35849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59" y="973376"/>
            <a:ext cx="3679074" cy="35849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3867" y="4735794"/>
            <a:ext cx="832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Light"/>
                <a:cs typeface="Helvetica Neue Light"/>
              </a:rPr>
              <a:t>The MSE gradient dh/</a:t>
            </a:r>
            <a:r>
              <a:rPr lang="en-US" sz="2400" dirty="0" err="1" smtClean="0">
                <a:latin typeface="Helvetica Neue Light"/>
                <a:cs typeface="Helvetica Neue Light"/>
              </a:rPr>
              <a:t>dp</a:t>
            </a:r>
            <a:r>
              <a:rPr lang="en-US" sz="2400" dirty="0" smtClean="0">
                <a:latin typeface="Helvetica Neue Light"/>
                <a:cs typeface="Helvetica Neue Light"/>
              </a:rPr>
              <a:t> is increasingly positive with SST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529" y="1206500"/>
            <a:ext cx="3575050" cy="33845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099300" y="31877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40600" y="35179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38100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latin typeface="Helvetica Neue Light"/>
                <a:cs typeface="Helvetica Neue Light"/>
              </a:rPr>
              <a:t>Why does vertical advection change?</a:t>
            </a:r>
            <a:endParaRPr lang="en-US" sz="3500" dirty="0">
              <a:latin typeface="Helvetica Neue Light"/>
              <a:cs typeface="Helvetica Neue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3625" y="5476875"/>
            <a:ext cx="66833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Helvetica Neue Light"/>
                <a:cs typeface="Helvetica Neue Light"/>
              </a:rPr>
              <a:t>Ascent </a:t>
            </a:r>
            <a:r>
              <a:rPr lang="en-US" sz="2100" dirty="0" err="1" smtClean="0">
                <a:latin typeface="Helvetica Neue Light"/>
                <a:cs typeface="Helvetica Neue Light"/>
                <a:sym typeface="Wingdings"/>
              </a:rPr>
              <a:t></a:t>
            </a:r>
            <a:r>
              <a:rPr lang="en-US" sz="2100" dirty="0" smtClean="0">
                <a:latin typeface="Helvetica Neue Light"/>
                <a:cs typeface="Helvetica Neue Light"/>
                <a:sym typeface="Wingdings"/>
              </a:rPr>
              <a:t> slower discharge / faster buildup of MSE:</a:t>
            </a:r>
          </a:p>
          <a:p>
            <a:endParaRPr lang="en-US" sz="2100" dirty="0" smtClean="0">
              <a:latin typeface="Helvetica Neue Light"/>
              <a:cs typeface="Helvetica Neue Light"/>
              <a:sym typeface="Wingdings"/>
            </a:endParaRPr>
          </a:p>
          <a:p>
            <a:r>
              <a:rPr lang="en-US" sz="2100" dirty="0" smtClean="0">
                <a:latin typeface="Helvetica Neue Light"/>
                <a:cs typeface="Helvetica Neue Light"/>
                <a:sym typeface="Wingdings"/>
              </a:rPr>
              <a:t>Descent </a:t>
            </a:r>
            <a:r>
              <a:rPr lang="en-US" sz="2100" dirty="0" err="1" smtClean="0">
                <a:latin typeface="Helvetica Neue Light"/>
                <a:cs typeface="Helvetica Neue Light"/>
                <a:sym typeface="Wingdings"/>
              </a:rPr>
              <a:t></a:t>
            </a:r>
            <a:r>
              <a:rPr lang="en-US" sz="2100" dirty="0" smtClean="0">
                <a:latin typeface="Helvetica Neue Light"/>
                <a:cs typeface="Helvetica Neue Light"/>
                <a:sym typeface="Wingdings"/>
              </a:rPr>
              <a:t> faster discharge / slower buildup of MSE:</a:t>
            </a:r>
            <a:endParaRPr lang="en-US" sz="2100" dirty="0">
              <a:latin typeface="Helvetica Neue Light"/>
              <a:cs typeface="Helvetica Neue Light"/>
            </a:endParaRP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151238" y="5413375"/>
            <a:ext cx="943632" cy="536575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327900" y="6138291"/>
            <a:ext cx="943632" cy="536575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rot="5400000" flipH="1" flipV="1">
            <a:off x="7971495" y="5665788"/>
            <a:ext cx="5048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8141755" y="6426597"/>
            <a:ext cx="47069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4613"/>
            <a:ext cx="8229600" cy="919162"/>
          </a:xfrm>
        </p:spPr>
        <p:txBody>
          <a:bodyPr/>
          <a:lstStyle/>
          <a:p>
            <a:pPr eaLnBrk="1" hangingPunct="1"/>
            <a:r>
              <a:rPr lang="en-US" sz="3500" smtClean="0"/>
              <a:t>Historical MJO trends and Model Results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34963" y="1122363"/>
            <a:ext cx="8697912" cy="896937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Helvetica Neue Light" charset="0"/>
                <a:ea typeface="Helvetica Neue Light" charset="0"/>
                <a:cs typeface="Helvetica Neue Light" charset="0"/>
              </a:rPr>
              <a:t>Weak positive long-term trends in Reanalysis products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			</a:t>
            </a:r>
            <a:r>
              <a:rPr lang="en-US" sz="1800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Jones and </a:t>
            </a:r>
            <a:r>
              <a:rPr lang="en-US" sz="1800" i="1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Carvalho</a:t>
            </a:r>
            <a:r>
              <a:rPr lang="en-US" sz="1800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 (2006), Oliver and Thompson (2012</a:t>
            </a:r>
            <a:r>
              <a:rPr lang="en-US" sz="1800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) </a:t>
            </a: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	</a:t>
            </a:r>
            <a:endParaRPr lang="en-US" sz="20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8436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1965325"/>
            <a:ext cx="48529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ontent Placeholder 2"/>
          <p:cNvSpPr txBox="1">
            <a:spLocks/>
          </p:cNvSpPr>
          <p:nvPr/>
        </p:nvSpPr>
        <p:spPr bwMode="auto">
          <a:xfrm>
            <a:off x="717550" y="5815013"/>
            <a:ext cx="7580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b="1">
                <a:latin typeface="Helvetica Neue Light" charset="0"/>
                <a:ea typeface="Helvetica Neue Light" charset="0"/>
                <a:cs typeface="Helvetica Neue Light" charset="0"/>
              </a:rPr>
              <a:t>…and MJO seems sensitive to spatial pattern of warming.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>
                <a:latin typeface="Helvetica Neue Light" charset="0"/>
                <a:ea typeface="Helvetica Neue Light" charset="0"/>
                <a:cs typeface="Helvetica Neue Light" charset="0"/>
              </a:rPr>
              <a:t>		  </a:t>
            </a:r>
            <a:r>
              <a:rPr lang="en-US" i="1">
                <a:latin typeface="Helvetica Neue Light" charset="0"/>
                <a:ea typeface="Helvetica Neue Light" charset="0"/>
                <a:cs typeface="Helvetica Neue Light" charset="0"/>
              </a:rPr>
              <a:t>Maloney and Xie (2013) </a:t>
            </a:r>
          </a:p>
        </p:txBody>
      </p:sp>
      <p:sp>
        <p:nvSpPr>
          <p:cNvPr id="18438" name="Content Placeholder 2"/>
          <p:cNvSpPr txBox="1">
            <a:spLocks/>
          </p:cNvSpPr>
          <p:nvPr/>
        </p:nvSpPr>
        <p:spPr bwMode="auto">
          <a:xfrm>
            <a:off x="373063" y="3881438"/>
            <a:ext cx="86899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Helvetica Neue Light" charset="0"/>
                <a:ea typeface="Helvetica Neue Light" charset="0"/>
                <a:cs typeface="Helvetica Neue Light" charset="0"/>
              </a:rPr>
              <a:t>Some GCMs with high SST or CO2 have shown increased MJO activity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Helvetica Neue Light" charset="0"/>
                <a:ea typeface="Helvetica Neue Light" charset="0"/>
                <a:cs typeface="Helvetica Neue Light" charset="0"/>
              </a:rPr>
              <a:t>			</a:t>
            </a:r>
            <a:r>
              <a:rPr lang="en-US" i="1">
                <a:latin typeface="Helvetica Neue Light" charset="0"/>
                <a:ea typeface="Helvetica Neue Light" charset="0"/>
                <a:cs typeface="Helvetica Neue Light" charset="0"/>
              </a:rPr>
              <a:t>Lee (1999), Caballero and Huber (2010), Liu et al (2012), Arnold et al. (2013), 		Subramanian et al. (2013)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 b="1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8439" name="Content Placeholder 2"/>
          <p:cNvSpPr txBox="1">
            <a:spLocks/>
          </p:cNvSpPr>
          <p:nvPr/>
        </p:nvSpPr>
        <p:spPr bwMode="auto">
          <a:xfrm>
            <a:off x="738188" y="5016500"/>
            <a:ext cx="7559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b="1">
                <a:latin typeface="Helvetica Neue Light" charset="0"/>
                <a:ea typeface="Helvetica Neue Light" charset="0"/>
                <a:cs typeface="Helvetica Neue Light" charset="0"/>
              </a:rPr>
              <a:t>…but little agreement among CMIP3 models on sign of change…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Helvetica Neue Light" charset="0"/>
                <a:ea typeface="Helvetica Neue Light" charset="0"/>
                <a:cs typeface="Helvetica Neue Light" charset="0"/>
              </a:rPr>
              <a:t>		  Takahashi et al. (2011) </a:t>
            </a:r>
          </a:p>
        </p:txBody>
      </p:sp>
      <p:sp>
        <p:nvSpPr>
          <p:cNvPr id="18440" name="Content Placeholder 2"/>
          <p:cNvSpPr txBox="1">
            <a:spLocks/>
          </p:cNvSpPr>
          <p:nvPr/>
        </p:nvSpPr>
        <p:spPr bwMode="auto">
          <a:xfrm>
            <a:off x="354013" y="3043238"/>
            <a:ext cx="8709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Helvetica Neue Light" charset="0"/>
                <a:ea typeface="Helvetica Neue Light" charset="0"/>
                <a:cs typeface="Helvetica Neue Light" charset="0"/>
              </a:rPr>
              <a:t>Statistical models applied to GCM projections predict MJO increase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b="1">
                <a:latin typeface="Helvetica Neue Light" charset="0"/>
                <a:ea typeface="Helvetica Neue Light" charset="0"/>
                <a:cs typeface="Helvetica Neue Light" charset="0"/>
              </a:rPr>
              <a:t>			</a:t>
            </a:r>
            <a:r>
              <a:rPr lang="en-US" i="1">
                <a:latin typeface="Helvetica Neue Light" charset="0"/>
                <a:ea typeface="Helvetica Neue Light" charset="0"/>
                <a:cs typeface="Helvetica Neue Light" charset="0"/>
              </a:rPr>
              <a:t>Jones and Carvalho (2011)</a:t>
            </a:r>
            <a:r>
              <a:rPr lang="en-US" sz="2000">
                <a:latin typeface="Helvetica Neue Light" charset="0"/>
                <a:ea typeface="Helvetica Neue Light" charset="0"/>
                <a:cs typeface="Helvetica Neue Light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Repeat for</a:t>
            </a:r>
            <a:r>
              <a:rPr lang="en-US" sz="3600" dirty="0" smtClean="0"/>
              <a:t> </a:t>
            </a:r>
            <a:r>
              <a:rPr lang="en-US" sz="3600" dirty="0" smtClean="0"/>
              <a:t>SP-</a:t>
            </a:r>
            <a:r>
              <a:rPr lang="en-US" sz="3600" dirty="0" smtClean="0"/>
              <a:t>Terra: winter/summer seasons, </a:t>
            </a:r>
            <a:br>
              <a:rPr lang="en-US" sz="3600" dirty="0" smtClean="0"/>
            </a:br>
            <a:r>
              <a:rPr lang="en-US" sz="3600" dirty="0" smtClean="0"/>
              <a:t>all MJO </a:t>
            </a:r>
            <a:r>
              <a:rPr lang="en-US" sz="3600" dirty="0" smtClean="0"/>
              <a:t>phases</a:t>
            </a:r>
            <a:endParaRPr lang="en-US" sz="3600" dirty="0"/>
          </a:p>
        </p:txBody>
      </p:sp>
      <p:pic>
        <p:nvPicPr>
          <p:cNvPr id="8" name="spcesm_mjo_mse_budget_animation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5000" y="1574800"/>
            <a:ext cx="7918764" cy="487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l="20870"/>
          <a:stretch>
            <a:fillRect/>
          </a:stretch>
        </p:blipFill>
        <p:spPr>
          <a:xfrm>
            <a:off x="4468736" y="1600200"/>
            <a:ext cx="4529214" cy="32766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60338" y="5341938"/>
            <a:ext cx="8905875" cy="1271587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600"/>
              </a:spcAft>
              <a:defRPr/>
            </a:pPr>
            <a:r>
              <a:rPr lang="en-US" sz="3000" dirty="0">
                <a:latin typeface="Helvetica Neue Light"/>
                <a:ea typeface="+mj-ea"/>
                <a:cs typeface="Helvetica Neue Light"/>
              </a:rPr>
              <a:t>MSE anomaly is largely supported by </a:t>
            </a:r>
            <a:r>
              <a:rPr lang="en-US" sz="3000" dirty="0" err="1">
                <a:latin typeface="Helvetica Neue Light"/>
                <a:ea typeface="+mj-ea"/>
                <a:cs typeface="Helvetica Neue Light"/>
              </a:rPr>
              <a:t>longwave</a:t>
            </a:r>
            <a:r>
              <a:rPr lang="en-US" sz="3000" dirty="0">
                <a:latin typeface="Helvetica Neue Light"/>
                <a:ea typeface="+mj-ea"/>
                <a:cs typeface="Helvetica Neue Light"/>
              </a:rPr>
              <a:t> heating, </a:t>
            </a:r>
          </a:p>
          <a:p>
            <a:pPr algn="ctr" fontAlgn="auto">
              <a:spcAft>
                <a:spcPts val="600"/>
              </a:spcAft>
              <a:defRPr/>
            </a:pPr>
            <a:r>
              <a:rPr lang="en-US" sz="3000" dirty="0">
                <a:latin typeface="Helvetica Neue Light"/>
                <a:ea typeface="+mj-ea"/>
                <a:cs typeface="Helvetica Neue Light"/>
              </a:rPr>
              <a:t>but (1) </a:t>
            </a:r>
            <a:r>
              <a:rPr lang="en-US" sz="3000" b="1" dirty="0">
                <a:solidFill>
                  <a:srgbClr val="FF0000"/>
                </a:solidFill>
                <a:latin typeface="Helvetica Neue Light"/>
                <a:ea typeface="+mj-ea"/>
                <a:cs typeface="Helvetica Neue Light"/>
              </a:rPr>
              <a:t>vertical advection </a:t>
            </a:r>
            <a:r>
              <a:rPr lang="en-US" sz="3000" dirty="0">
                <a:latin typeface="Helvetica Neue Light"/>
                <a:ea typeface="+mj-ea"/>
                <a:cs typeface="Helvetica Neue Light"/>
              </a:rPr>
              <a:t>and (2) </a:t>
            </a:r>
            <a:r>
              <a:rPr lang="en-US" sz="3000" b="1" dirty="0">
                <a:solidFill>
                  <a:srgbClr val="FF0000"/>
                </a:solidFill>
                <a:latin typeface="Helvetica Neue Light"/>
                <a:ea typeface="+mj-ea"/>
                <a:cs typeface="Helvetica Neue Light"/>
              </a:rPr>
              <a:t>surface fluxes </a:t>
            </a:r>
          </a:p>
          <a:p>
            <a:pPr algn="ctr" fontAlgn="auto">
              <a:spcAft>
                <a:spcPts val="600"/>
              </a:spcAft>
              <a:defRPr/>
            </a:pPr>
            <a:r>
              <a:rPr lang="en-US" sz="3000" dirty="0">
                <a:solidFill>
                  <a:srgbClr val="000000"/>
                </a:solidFill>
                <a:latin typeface="Helvetica Neue Light"/>
                <a:ea typeface="+mj-ea"/>
                <a:cs typeface="Helvetica Neue Light"/>
              </a:rPr>
              <a:t>show </a:t>
            </a:r>
            <a:r>
              <a:rPr lang="en-US" sz="3000" b="1" dirty="0">
                <a:solidFill>
                  <a:srgbClr val="FF0000"/>
                </a:solidFill>
                <a:latin typeface="Helvetica Neue Light"/>
                <a:ea typeface="+mn-ea"/>
                <a:cs typeface="Helvetica Neue Light"/>
              </a:rPr>
              <a:t>positive trends</a:t>
            </a:r>
            <a:r>
              <a:rPr lang="en-US" sz="3000" b="1" dirty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with SST.</a:t>
            </a:r>
            <a:endParaRPr lang="en-US" sz="3000" dirty="0">
              <a:solidFill>
                <a:srgbClr val="000000"/>
              </a:solidFill>
              <a:latin typeface="Helvetica Neue Light"/>
              <a:ea typeface="+mj-ea"/>
              <a:cs typeface="Helvetica Neue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8863" y="731838"/>
            <a:ext cx="3652837" cy="465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6" name="Picture 20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0" y="2824163"/>
            <a:ext cx="25812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32"/>
          <p:cNvSpPr txBox="1">
            <a:spLocks noChangeArrowheads="1"/>
          </p:cNvSpPr>
          <p:nvPr/>
        </p:nvSpPr>
        <p:spPr bwMode="auto">
          <a:xfrm>
            <a:off x="160338" y="1771650"/>
            <a:ext cx="3192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Helvetica Neue Light" charset="0"/>
                <a:ea typeface="Helvetica Neue Light" charset="0"/>
                <a:cs typeface="Helvetica Neue Light" charset="0"/>
              </a:rPr>
              <a:t>Projection of budget term x onto anomaly h:</a:t>
            </a:r>
          </a:p>
        </p:txBody>
      </p:sp>
      <p:sp>
        <p:nvSpPr>
          <p:cNvPr id="30728" name="Rectangle 19"/>
          <p:cNvSpPr>
            <a:spLocks noChangeArrowheads="1"/>
          </p:cNvSpPr>
          <p:nvPr/>
        </p:nvSpPr>
        <p:spPr bwMode="auto">
          <a:xfrm>
            <a:off x="131763" y="4191000"/>
            <a:ext cx="32083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Helvetica Neue Light" charset="0"/>
                <a:ea typeface="Helvetica Neue Light" charset="0"/>
                <a:cs typeface="Helvetica Neue Light" charset="0"/>
              </a:rPr>
              <a:t>(see </a:t>
            </a:r>
            <a:r>
              <a:rPr lang="en-US" sz="1600" i="1">
                <a:latin typeface="Helvetica Neue Light" charset="0"/>
                <a:ea typeface="Helvetica Neue Light" charset="0"/>
                <a:cs typeface="Helvetica Neue Light" charset="0"/>
              </a:rPr>
              <a:t>Andersen and Kuang, 2012</a:t>
            </a:r>
            <a:r>
              <a:rPr lang="en-US" sz="1600"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8465344" y="3418681"/>
            <a:ext cx="255588" cy="130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6376194" y="3828256"/>
            <a:ext cx="255588" cy="130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3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3825" y="2181225"/>
            <a:ext cx="8969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3"/>
          <p:cNvSpPr>
            <a:spLocks noChangeArrowheads="1"/>
          </p:cNvSpPr>
          <p:nvPr/>
        </p:nvSpPr>
        <p:spPr bwMode="auto">
          <a:xfrm>
            <a:off x="160338" y="180975"/>
            <a:ext cx="87296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SP-Terra MSE budget,</a:t>
            </a:r>
          </a:p>
          <a:p>
            <a:pPr algn="ctr"/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averaged over all seasons and phases:</a:t>
            </a:r>
            <a:endParaRPr lang="en-US" sz="32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003" y="2074069"/>
            <a:ext cx="809633" cy="248047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102100" y="4711700"/>
            <a:ext cx="455536" cy="165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ChangeArrowheads="1"/>
          </p:cNvSpPr>
          <p:nvPr/>
        </p:nvSpPr>
        <p:spPr bwMode="auto">
          <a:xfrm>
            <a:off x="0" y="0"/>
            <a:ext cx="9144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dirty="0">
                <a:latin typeface="Helvetica Neue Light" charset="0"/>
                <a:ea typeface="Helvetica Neue Light" charset="0"/>
                <a:cs typeface="Helvetica Neue Light" charset="0"/>
              </a:rPr>
              <a:t>(1)  Why does vertical advection change?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68863" y="1036638"/>
            <a:ext cx="3652837" cy="465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280596" y="4332288"/>
            <a:ext cx="4457700" cy="1979612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700" dirty="0" smtClean="0">
                <a:latin typeface="Helvetica Neue Light"/>
                <a:ea typeface="+mj-ea"/>
                <a:cs typeface="Helvetica Neue Light"/>
              </a:rPr>
              <a:t>Consistent with</a:t>
            </a:r>
            <a:r>
              <a:rPr lang="en-US" sz="2700" dirty="0" smtClean="0">
                <a:latin typeface="Helvetica Neue Light"/>
                <a:ea typeface="+mj-ea"/>
                <a:cs typeface="Helvetica Neue Light"/>
              </a:rPr>
              <a:t> SP-Aqua,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700" dirty="0" smtClean="0">
                <a:latin typeface="Helvetica Neue Light"/>
                <a:ea typeface="+mj-ea"/>
                <a:cs typeface="Helvetica Neue Light"/>
              </a:rPr>
              <a:t>the </a:t>
            </a:r>
            <a:r>
              <a:rPr lang="en-US" sz="2700" b="1" dirty="0" smtClean="0">
                <a:solidFill>
                  <a:srgbClr val="FF0000"/>
                </a:solidFill>
                <a:latin typeface="Helvetica Neue Light"/>
                <a:ea typeface="+mj-ea"/>
                <a:cs typeface="Helvetica Neue Light"/>
              </a:rPr>
              <a:t>MJO </a:t>
            </a:r>
            <a:r>
              <a:rPr lang="en-US" sz="2700" b="1" dirty="0">
                <a:solidFill>
                  <a:srgbClr val="FF0000"/>
                </a:solidFill>
                <a:latin typeface="Helvetica Neue Light"/>
                <a:ea typeface="+mj-ea"/>
                <a:cs typeface="Helvetica Neue Light"/>
              </a:rPr>
              <a:t>vertical velocity </a:t>
            </a:r>
            <a:r>
              <a:rPr lang="en-US" sz="2700" dirty="0">
                <a:latin typeface="Helvetica Neue Light"/>
                <a:ea typeface="+mj-ea"/>
                <a:cs typeface="Helvetica Neue Light"/>
              </a:rPr>
              <a:t>acting on the </a:t>
            </a:r>
            <a:r>
              <a:rPr lang="en-US" sz="2700" b="1" dirty="0">
                <a:solidFill>
                  <a:srgbClr val="FF0000"/>
                </a:solidFill>
                <a:latin typeface="Helvetica Neue Light"/>
                <a:ea typeface="+mj-ea"/>
                <a:cs typeface="Helvetica Neue Light"/>
              </a:rPr>
              <a:t>mean MSE gradient </a:t>
            </a:r>
            <a:r>
              <a:rPr lang="en-US" sz="2700" dirty="0">
                <a:latin typeface="Helvetica Neue Light"/>
                <a:ea typeface="+mj-ea"/>
                <a:cs typeface="Helvetica Neue Light"/>
              </a:rPr>
              <a:t>accounts for most of the change with </a:t>
            </a:r>
            <a:r>
              <a:rPr lang="en-US" sz="2700" dirty="0" smtClean="0">
                <a:latin typeface="Helvetica Neue Light"/>
                <a:ea typeface="+mj-ea"/>
                <a:cs typeface="Helvetica Neue Light"/>
              </a:rPr>
              <a:t>SST. </a:t>
            </a:r>
            <a:endParaRPr lang="en-US" sz="2700" dirty="0">
              <a:latin typeface="Helvetica Neue Light"/>
              <a:ea typeface="+mj-ea"/>
              <a:cs typeface="Helvetica Neue Light"/>
            </a:endParaRPr>
          </a:p>
        </p:txBody>
      </p:sp>
      <p:pic>
        <p:nvPicPr>
          <p:cNvPr id="32777" name="Picture 14"/>
          <p:cNvPicPr>
            <a:picLocks/>
          </p:cNvPicPr>
          <p:nvPr/>
        </p:nvPicPr>
        <p:blipFill>
          <a:blip r:embed="rId3"/>
          <a:srcRect l="12816" t="9085"/>
          <a:stretch>
            <a:fillRect/>
          </a:stretch>
        </p:blipFill>
        <p:spPr bwMode="auto">
          <a:xfrm>
            <a:off x="1147763" y="1041401"/>
            <a:ext cx="7451725" cy="22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Box 17"/>
          <p:cNvSpPr txBox="1">
            <a:spLocks noChangeArrowheads="1"/>
          </p:cNvSpPr>
          <p:nvPr/>
        </p:nvSpPr>
        <p:spPr bwMode="auto">
          <a:xfrm>
            <a:off x="7550151" y="3224213"/>
            <a:ext cx="782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Total</a:t>
            </a:r>
          </a:p>
        </p:txBody>
      </p:sp>
      <p:pic>
        <p:nvPicPr>
          <p:cNvPr id="32779" name="Picture 1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1476" y="3276601"/>
            <a:ext cx="3143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8138" y="3327401"/>
            <a:ext cx="5429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455988" y="3224213"/>
            <a:ext cx="795338" cy="487363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82" name="Picture 23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4901" y="3308351"/>
            <a:ext cx="6207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31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91176" y="3305176"/>
            <a:ext cx="587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32"/>
          <p:cNvPicPr>
            <a:picLocks noChangeAspect="1"/>
          </p:cNvPicPr>
          <p:nvPr/>
        </p:nvPicPr>
        <p:blipFill>
          <a:blip r:embed="rId3"/>
          <a:srcRect r="87379"/>
          <a:stretch>
            <a:fillRect/>
          </a:stretch>
        </p:blipFill>
        <p:spPr bwMode="auto">
          <a:xfrm>
            <a:off x="585931" y="826394"/>
            <a:ext cx="604249" cy="245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33"/>
          <p:cNvPicPr>
            <a:picLocks noChangeAspect="1"/>
          </p:cNvPicPr>
          <p:nvPr/>
        </p:nvPicPr>
        <p:blipFill>
          <a:blip r:embed="rId3"/>
          <a:srcRect b="93123"/>
          <a:stretch>
            <a:fillRect/>
          </a:stretch>
        </p:blipFill>
        <p:spPr bwMode="auto">
          <a:xfrm>
            <a:off x="1225551" y="787401"/>
            <a:ext cx="63150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34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8176" y="3314701"/>
            <a:ext cx="517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Picture 35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3316288"/>
            <a:ext cx="6810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9" name="Picture 36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33601" y="3303588"/>
            <a:ext cx="6477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0" name="Picture 38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44888" y="3290888"/>
            <a:ext cx="5270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1" name="Picture 40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79888" y="3322638"/>
            <a:ext cx="6810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2" name="Rectangle 41"/>
          <p:cNvSpPr>
            <a:spLocks noChangeArrowheads="1"/>
          </p:cNvSpPr>
          <p:nvPr/>
        </p:nvSpPr>
        <p:spPr bwMode="auto">
          <a:xfrm>
            <a:off x="1479551" y="731838"/>
            <a:ext cx="680878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Change in Vertical Advection Components,  4xCO</a:t>
            </a:r>
            <a:r>
              <a:rPr lang="en-US" baseline="-25000" dirty="0">
                <a:latin typeface="Helvetica Neue Light" charset="0"/>
                <a:ea typeface="Helvetica Neue Light" charset="0"/>
                <a:cs typeface="Helvetica Neue Light" charset="0"/>
              </a:rPr>
              <a:t>2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-1xCO</a:t>
            </a:r>
            <a:r>
              <a:rPr lang="en-US" baseline="-25000" dirty="0">
                <a:latin typeface="Helvetica Neue Light" charset="0"/>
                <a:ea typeface="Helvetica Neue Light" charset="0"/>
                <a:cs typeface="Helvetica Neue Light" charset="0"/>
              </a:rPr>
              <a:t>2</a:t>
            </a:r>
          </a:p>
        </p:txBody>
      </p:sp>
      <p:pic>
        <p:nvPicPr>
          <p:cNvPr id="32773" name="Picture 15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08513" y="1373188"/>
            <a:ext cx="18669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2" descr="latex-image-1.pdf"/>
          <p:cNvPicPr>
            <a:picLocks noChangeAspect="1"/>
          </p:cNvPicPr>
          <p:nvPr/>
        </p:nvPicPr>
        <p:blipFill>
          <a:blip r:embed="rId14"/>
          <a:srcRect r="29881"/>
          <a:stretch>
            <a:fillRect/>
          </a:stretch>
        </p:blipFill>
        <p:spPr bwMode="auto">
          <a:xfrm>
            <a:off x="4471096" y="1828806"/>
            <a:ext cx="2248541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6" descr="latex-image-1.pdf"/>
          <p:cNvPicPr>
            <a:picLocks noChangeAspect="1"/>
          </p:cNvPicPr>
          <p:nvPr/>
        </p:nvPicPr>
        <p:blipFill>
          <a:blip r:embed="rId14"/>
          <a:srcRect l="69724"/>
          <a:stretch>
            <a:fillRect/>
          </a:stretch>
        </p:blipFill>
        <p:spPr bwMode="auto">
          <a:xfrm>
            <a:off x="6528138" y="1828806"/>
            <a:ext cx="970876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/>
          <p:cNvPicPr>
            <a:picLocks noChangeAspect="1"/>
          </p:cNvPicPr>
          <p:nvPr/>
        </p:nvPicPr>
        <p:blipFill>
          <a:blip r:embed="rId15"/>
          <a:srcRect t="7701"/>
          <a:stretch>
            <a:fillRect/>
          </a:stretch>
        </p:blipFill>
        <p:spPr bwMode="auto">
          <a:xfrm>
            <a:off x="277813" y="4089400"/>
            <a:ext cx="31781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881063" y="3749675"/>
            <a:ext cx="1819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MSE Gradient, </a:t>
            </a:r>
          </a:p>
        </p:txBody>
      </p:sp>
      <p:pic>
        <p:nvPicPr>
          <p:cNvPr id="27" name="Picture 19" descr="latex-image-1.pd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62225" y="3779838"/>
            <a:ext cx="70167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(2) Why do surface fluxes change?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32" y="1270000"/>
            <a:ext cx="4845050" cy="35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51310"/>
          <a:stretch>
            <a:fillRect/>
          </a:stretch>
        </p:blipFill>
        <p:spPr>
          <a:xfrm>
            <a:off x="1041031" y="2895600"/>
            <a:ext cx="2689851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 r="68571"/>
          <a:stretch>
            <a:fillRect/>
          </a:stretch>
        </p:blipFill>
        <p:spPr>
          <a:xfrm>
            <a:off x="956468" y="4891498"/>
            <a:ext cx="2263169" cy="35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900" y="3251200"/>
            <a:ext cx="447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 smtClean="0">
              <a:latin typeface="Helvetica Neue Light"/>
              <a:cs typeface="Helvetica Neue Light"/>
            </a:endParaRPr>
          </a:p>
          <a:p>
            <a:pPr>
              <a:buFont typeface="Arial"/>
              <a:buChar char="•"/>
            </a:pPr>
            <a:r>
              <a:rPr lang="en-US" sz="1900" dirty="0" smtClean="0">
                <a:latin typeface="Helvetica Neue Light"/>
                <a:cs typeface="Helvetica Neue Light"/>
              </a:rPr>
              <a:t>                      becomes much more positive.</a:t>
            </a:r>
            <a:r>
              <a:rPr lang="en-US" sz="1900" dirty="0" smtClean="0">
                <a:latin typeface="Helvetica Neue Light"/>
                <a:cs typeface="Helvetica Neue Light"/>
              </a:rPr>
              <a:t> </a:t>
            </a:r>
            <a:r>
              <a:rPr lang="en-US" sz="1900" dirty="0" smtClean="0">
                <a:latin typeface="Helvetica Neue Light"/>
                <a:cs typeface="Helvetica Neue Light"/>
              </a:rPr>
              <a:t> </a:t>
            </a:r>
            <a:r>
              <a:rPr lang="en-US" sz="1900" dirty="0" smtClean="0">
                <a:latin typeface="Helvetica Neue Light"/>
                <a:cs typeface="Helvetica Neue Light"/>
              </a:rPr>
              <a:t>Secondary </a:t>
            </a:r>
            <a:r>
              <a:rPr lang="en-US" sz="1900" dirty="0" smtClean="0">
                <a:latin typeface="Helvetica Neue Light"/>
                <a:cs typeface="Helvetica Neue Light"/>
              </a:rPr>
              <a:t>decomposition shows term scales with </a:t>
            </a:r>
            <a:r>
              <a:rPr lang="en-US" sz="1900" dirty="0" err="1" smtClean="0">
                <a:latin typeface="Helvetica Neue Light"/>
                <a:cs typeface="Helvetica Neue Light"/>
              </a:rPr>
              <a:t>Clausius-Clapeyron</a:t>
            </a:r>
            <a:r>
              <a:rPr lang="en-US" sz="1900" dirty="0" smtClean="0">
                <a:latin typeface="Helvetica Neue Light"/>
                <a:cs typeface="Helvetica Neue Light"/>
              </a:rPr>
              <a:t>:</a:t>
            </a:r>
          </a:p>
          <a:p>
            <a:endParaRPr lang="en-US" sz="1900" dirty="0">
              <a:latin typeface="Helvetica Neue Light"/>
              <a:cs typeface="Helvetica Neue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668" y="3544153"/>
            <a:ext cx="1219200" cy="40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082" y="1511300"/>
            <a:ext cx="3876418" cy="305435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873750" y="1409700"/>
            <a:ext cx="3086100" cy="4064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Change in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, 4x – 1x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251700" y="1485710"/>
            <a:ext cx="590550" cy="27324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 rot="18900000">
            <a:off x="5159341" y="5047619"/>
            <a:ext cx="1424952" cy="239392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 rot="18900000">
            <a:off x="5998073" y="4932835"/>
            <a:ext cx="1085850" cy="245745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 rot="18900000">
            <a:off x="6560515" y="4942702"/>
            <a:ext cx="1080135" cy="24003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 rot="18900000">
            <a:off x="6960811" y="4987510"/>
            <a:ext cx="1268730" cy="2400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r="56276"/>
          <a:stretch>
            <a:fillRect/>
          </a:stretch>
        </p:blipFill>
        <p:spPr>
          <a:xfrm>
            <a:off x="1152268" y="2362200"/>
            <a:ext cx="2415573" cy="40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5100" y="1901279"/>
            <a:ext cx="4470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Helvetica Neue Light"/>
                <a:cs typeface="Helvetica Neue Light"/>
              </a:rPr>
              <a:t>Use decomposition:</a:t>
            </a:r>
            <a:endParaRPr lang="en-US" sz="1900" dirty="0">
              <a:latin typeface="Helvetica Neue Light"/>
              <a:cs typeface="Helvetica Neue Light"/>
            </a:endParaRPr>
          </a:p>
        </p:txBody>
      </p:sp>
      <p:sp>
        <p:nvSpPr>
          <p:cNvPr id="21" name="TextBox 20"/>
          <p:cNvSpPr txBox="1"/>
          <p:nvPr/>
        </p:nvSpPr>
        <p:spPr>
          <a:xfrm rot="18900000">
            <a:off x="8026769" y="4685292"/>
            <a:ext cx="7235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Helvetica Neue Light"/>
                <a:cs typeface="Helvetica Neue Light"/>
              </a:rPr>
              <a:t>Total</a:t>
            </a:r>
            <a:endParaRPr lang="en-US" sz="1900" dirty="0">
              <a:latin typeface="Helvetica Neue Light"/>
              <a:cs typeface="Helvetica Neue Light"/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rcRect/>
              <a:stretch>
                <a:fillRect/>
              </a:stretch>
            </p:blipFill>
          </mc:Choice>
          <mc:Fallback>
            <p:blipFill>
              <a:blip r:embed="rId19"/>
              <a:srcRect/>
              <a:stretch>
                <a:fillRect/>
              </a:stretch>
            </p:blipFill>
          </mc:Fallback>
        </mc:AlternateContent>
        <p:spPr>
          <a:xfrm>
            <a:off x="457200" y="5287242"/>
            <a:ext cx="4022467" cy="29433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160338" y="5860972"/>
            <a:ext cx="8905875" cy="99702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600"/>
              </a:spcAft>
              <a:defRPr/>
            </a:pPr>
            <a:r>
              <a:rPr lang="en-US" sz="2600" dirty="0" smtClean="0">
                <a:latin typeface="Helvetica Neue Light"/>
                <a:ea typeface="+mj-ea"/>
                <a:cs typeface="Helvetica Neue Light"/>
              </a:rPr>
              <a:t>Term scaling with </a:t>
            </a:r>
            <a:r>
              <a:rPr lang="en-US" sz="2600" dirty="0" err="1" smtClean="0">
                <a:latin typeface="Helvetica Neue Light"/>
                <a:ea typeface="+mj-ea"/>
                <a:cs typeface="Helvetica Neue Light"/>
              </a:rPr>
              <a:t>Clausius-Clapeyron</a:t>
            </a:r>
            <a:r>
              <a:rPr lang="en-US" sz="2600" dirty="0" smtClean="0">
                <a:latin typeface="Helvetica Neue Light"/>
                <a:ea typeface="+mj-ea"/>
                <a:cs typeface="Helvetica Neue Light"/>
              </a:rPr>
              <a:t> can’t “keep up” with column MSE, so projection decreases in magnitude.</a:t>
            </a:r>
            <a:endParaRPr lang="en-US" sz="2600" dirty="0">
              <a:solidFill>
                <a:srgbClr val="000000"/>
              </a:solidFill>
              <a:latin typeface="Helvetica Neue Light"/>
              <a:ea typeface="+mj-ea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79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 and Conclusions</a:t>
            </a:r>
            <a:endParaRPr lang="en-US" sz="3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130300"/>
            <a:ext cx="8229600" cy="5575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3000" dirty="0" smtClean="0">
                <a:latin typeface="Helvetica Neue Light"/>
                <a:cs typeface="Helvetica Neue Light"/>
              </a:rPr>
              <a:t>In </a:t>
            </a:r>
            <a:r>
              <a:rPr lang="en-US" sz="3000" dirty="0" err="1" smtClean="0">
                <a:latin typeface="Helvetica Neue Light"/>
                <a:cs typeface="Helvetica Neue Light"/>
              </a:rPr>
              <a:t>aquaplanet</a:t>
            </a:r>
            <a:r>
              <a:rPr lang="en-US" sz="3000" dirty="0" smtClean="0">
                <a:latin typeface="Helvetica Neue Light"/>
                <a:cs typeface="Helvetica Neue Light"/>
              </a:rPr>
              <a:t> runs with SP-CAM3.5 and coupled runs with SP-CESM, higher SST leads to enhanced MJO activity.</a:t>
            </a:r>
            <a:r>
              <a:rPr lang="en-US" sz="3000" dirty="0" smtClean="0">
                <a:latin typeface="Helvetica Neue Light"/>
                <a:cs typeface="Helvetica Neue Light"/>
              </a:rPr>
              <a:t> The MJO exhibits </a:t>
            </a:r>
            <a:r>
              <a:rPr lang="en-US" sz="3000" dirty="0" smtClean="0">
                <a:latin typeface="Helvetica Neue Light"/>
                <a:cs typeface="Helvetica Neue Light"/>
              </a:rPr>
              <a:t>larger magnitude and faster</a:t>
            </a:r>
            <a:r>
              <a:rPr lang="en-US" sz="3000" dirty="0" smtClean="0">
                <a:latin typeface="Helvetica Neue Light"/>
                <a:cs typeface="Helvetica Neue Light"/>
              </a:rPr>
              <a:t> eastward propagation in both models.</a:t>
            </a:r>
            <a:endParaRPr lang="en-US" sz="1059" dirty="0" smtClean="0">
              <a:latin typeface="Helvetica Neue Light"/>
              <a:cs typeface="Helvetica Neue Light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1059" dirty="0" smtClean="0">
              <a:latin typeface="Helvetica Neue Light"/>
              <a:cs typeface="Helvetica Neue Light"/>
            </a:endParaRPr>
          </a:p>
          <a:p>
            <a:pPr marL="342900" lvl="0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3000" dirty="0" smtClean="0">
                <a:latin typeface="Helvetica Neue Light"/>
                <a:cs typeface="Helvetica Neue Light"/>
              </a:rPr>
              <a:t>Composite moist static energy budgets</a:t>
            </a:r>
            <a:r>
              <a:rPr lang="en-US" sz="3000" dirty="0" smtClean="0">
                <a:latin typeface="Helvetica Neue Light"/>
                <a:cs typeface="Helvetica Neue Light"/>
              </a:rPr>
              <a:t> suggest MJO activity increases due </a:t>
            </a:r>
            <a:r>
              <a:rPr lang="en-US" sz="3000" dirty="0" smtClean="0">
                <a:latin typeface="Helvetica Neue Light"/>
                <a:cs typeface="Helvetica Neue Light"/>
              </a:rPr>
              <a:t>to changes in vertical advection associated with the steepening mean MSE profile (effectively reducing the GMS)</a:t>
            </a:r>
            <a:r>
              <a:rPr lang="en-US" sz="3000" dirty="0" smtClean="0">
                <a:latin typeface="Helvetica Neue Light"/>
                <a:cs typeface="Helvetica Neue Light"/>
              </a:rPr>
              <a:t>.  </a:t>
            </a:r>
            <a:endParaRPr lang="en-US" sz="1059" dirty="0" smtClean="0">
              <a:latin typeface="Helvetica Neue Light"/>
              <a:cs typeface="Helvetica Neue Light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1059" dirty="0" smtClean="0">
              <a:latin typeface="Helvetica Neue Light"/>
              <a:cs typeface="Helvetica Neue Light"/>
            </a:endParaRPr>
          </a:p>
          <a:p>
            <a:pPr marL="342900" lvl="0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3000" dirty="0" smtClean="0">
                <a:latin typeface="Helvetica Neue Light"/>
                <a:cs typeface="Helvetica Neue Light"/>
              </a:rPr>
              <a:t>Surface fluxes may provide a positive feedback. Mean state biases increase uncertainty of this effect.</a:t>
            </a:r>
            <a:endParaRPr lang="en-US" sz="3000" dirty="0" smtClean="0">
              <a:latin typeface="Helvetica Neue Light"/>
              <a:cs typeface="Helvetica Neue Light"/>
            </a:endParaRPr>
          </a:p>
          <a:p>
            <a:pPr lvl="0">
              <a:spcBef>
                <a:spcPct val="20000"/>
              </a:spcBef>
              <a:defRPr/>
            </a:pPr>
            <a:endParaRPr lang="en-US" sz="1100" dirty="0" smtClean="0">
              <a:latin typeface="Helvetica Neue Light"/>
              <a:cs typeface="Helvetica Neue Light"/>
            </a:endParaRPr>
          </a:p>
          <a:p>
            <a:pPr marL="342900" lvl="0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3000" dirty="0" smtClean="0">
                <a:latin typeface="Helvetica Neue Light"/>
                <a:cs typeface="Helvetica Neue Light"/>
              </a:rPr>
              <a:t>The MSE profile steepening is robust, </a:t>
            </a:r>
            <a:r>
              <a:rPr lang="en-US" sz="3000" dirty="0" smtClean="0">
                <a:latin typeface="Helvetica Neue Light"/>
                <a:cs typeface="Helvetica Neue Light"/>
              </a:rPr>
              <a:t>but can be offset by changes in vertical velocity profile. </a:t>
            </a:r>
            <a:r>
              <a:rPr lang="en-US" sz="3000" dirty="0" smtClean="0">
                <a:latin typeface="Helvetica Neue Light"/>
                <a:cs typeface="Helvetica Neue Light"/>
              </a:rPr>
              <a:t> </a:t>
            </a:r>
            <a:r>
              <a:rPr lang="en-US" sz="3000" dirty="0" smtClean="0">
                <a:latin typeface="Helvetica Neue Light"/>
                <a:cs typeface="Helvetica Neue Light"/>
              </a:rPr>
              <a:t>The real-world MJO response to global warming will depend on many poorly constrained factors. </a:t>
            </a:r>
            <a:endParaRPr lang="en-US" sz="1000" dirty="0" smtClean="0">
              <a:latin typeface="Helvetica Neue Light"/>
              <a:cs typeface="Helvetica Neue Light"/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  <a:defRPr/>
            </a:pPr>
            <a:endParaRPr lang="en-US" sz="3000" b="1" dirty="0" smtClean="0">
              <a:latin typeface="Helvetica Neue Light"/>
              <a:cs typeface="Helvetica Neue Light"/>
            </a:endParaRP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sz="1000" dirty="0" smtClean="0">
              <a:latin typeface="Helvetica Neue Light"/>
              <a:cs typeface="Helvetica Neue Ligh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077" y="6089871"/>
            <a:ext cx="4331423" cy="642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5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Super-Parameterized Warming Experiments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49" y="1732930"/>
            <a:ext cx="4069627" cy="4300307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Aquaplanet</a:t>
            </a:r>
            <a:r>
              <a:rPr lang="en-US" sz="1800" dirty="0" smtClean="0"/>
              <a:t> SP-CAM3.5, SL </a:t>
            </a:r>
            <a:r>
              <a:rPr lang="en-US" sz="1800" dirty="0" err="1" smtClean="0"/>
              <a:t>dycore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Prescribed </a:t>
            </a:r>
            <a:r>
              <a:rPr lang="en-US" sz="1800" dirty="0" err="1" smtClean="0"/>
              <a:t>zonally</a:t>
            </a:r>
            <a:r>
              <a:rPr lang="en-US" sz="1800" dirty="0" smtClean="0"/>
              <a:t> symmetric SST</a:t>
            </a:r>
            <a:r>
              <a:rPr lang="en-US" sz="1800" dirty="0" smtClean="0"/>
              <a:t>,</a:t>
            </a:r>
            <a:r>
              <a:rPr lang="en-US" sz="1800" dirty="0" smtClean="0"/>
              <a:t> peak </a:t>
            </a:r>
            <a:r>
              <a:rPr lang="en-US" sz="1800" dirty="0" smtClean="0"/>
              <a:t>offset to </a:t>
            </a:r>
            <a:r>
              <a:rPr lang="en-US" sz="1800" dirty="0" smtClean="0"/>
              <a:t>5N. </a:t>
            </a:r>
            <a:endParaRPr lang="en-US" sz="1800" dirty="0" smtClean="0"/>
          </a:p>
          <a:p>
            <a:r>
              <a:rPr lang="en-US" sz="1800" dirty="0" smtClean="0"/>
              <a:t>SST increased </a:t>
            </a:r>
            <a:r>
              <a:rPr lang="en-US" sz="1800" dirty="0" smtClean="0"/>
              <a:t>in uniform 3K intervals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Horizontal resolution 2.8°,</a:t>
            </a:r>
          </a:p>
          <a:p>
            <a:pPr>
              <a:buNone/>
              <a:defRPr/>
            </a:pPr>
            <a:r>
              <a:rPr lang="en-US" sz="1800" dirty="0" smtClean="0"/>
              <a:t>     30 vertical levels</a:t>
            </a:r>
          </a:p>
          <a:p>
            <a:pPr lvl="8">
              <a:buNone/>
              <a:defRPr/>
            </a:pPr>
            <a:endParaRPr lang="en-US" sz="1800" dirty="0" smtClean="0">
              <a:latin typeface="Helvetica Neue Light"/>
              <a:cs typeface="Helvetica Neue Light"/>
            </a:endParaRPr>
          </a:p>
          <a:p>
            <a:pPr lvl="8">
              <a:buNone/>
              <a:defRPr/>
            </a:pPr>
            <a:endParaRPr lang="en-US" sz="1800" dirty="0" smtClean="0">
              <a:latin typeface="Helvetica Neue Light"/>
              <a:cs typeface="Helvetica Neue Light"/>
            </a:endParaRPr>
          </a:p>
          <a:p>
            <a:endParaRPr lang="en-US" sz="1800" dirty="0" smtClean="0"/>
          </a:p>
          <a:p>
            <a:pPr lvl="8">
              <a:buNone/>
            </a:pP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62499" y="1694830"/>
            <a:ext cx="38735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Helvetica Neue Light"/>
                <a:ea typeface="Helvetica Neue Light" charset="0"/>
                <a:cs typeface="Helvetica Neue Light"/>
              </a:rPr>
              <a:t>  Coupled runs with SP-CESM1.0.2,  </a:t>
            </a:r>
            <a:endParaRPr lang="en-US" dirty="0" smtClean="0">
              <a:latin typeface="Helvetica Neue Light"/>
              <a:ea typeface="Helvetica Neue Light" charset="0"/>
              <a:cs typeface="Helvetica Neue Light"/>
            </a:endParaRPr>
          </a:p>
          <a:p>
            <a:r>
              <a:rPr lang="en-US" dirty="0" smtClean="0">
                <a:latin typeface="Helvetica Neue Light"/>
                <a:ea typeface="Helvetica Neue Light" charset="0"/>
                <a:cs typeface="Helvetica Neue Light"/>
              </a:rPr>
              <a:t>    FV </a:t>
            </a:r>
            <a:r>
              <a:rPr lang="en-US" dirty="0" err="1" smtClean="0">
                <a:latin typeface="Helvetica Neue Light"/>
                <a:ea typeface="Helvetica Neue Light" charset="0"/>
                <a:cs typeface="Helvetica Neue Light"/>
              </a:rPr>
              <a:t>dycore</a:t>
            </a:r>
            <a:r>
              <a:rPr lang="en-US" dirty="0" smtClean="0">
                <a:latin typeface="Helvetica Neue Light"/>
                <a:ea typeface="Helvetica Neue Light" charset="0"/>
                <a:cs typeface="Helvetica Neue Light"/>
              </a:rPr>
              <a:t>, CAM4 physics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Helvetica Neue Light"/>
                <a:ea typeface="Helvetica Neue Light" charset="0"/>
                <a:cs typeface="Helvetica Neue Light"/>
              </a:rPr>
              <a:t>  </a:t>
            </a:r>
            <a:r>
              <a:rPr lang="en-US" dirty="0" smtClean="0">
                <a:latin typeface="Helvetica Neue Light"/>
                <a:ea typeface="Helvetica Neue Light" charset="0"/>
                <a:cs typeface="Helvetica Neue Light"/>
              </a:rPr>
              <a:t>Pre-industrial (1x) and quadrupled (4x) CO</a:t>
            </a:r>
            <a:r>
              <a:rPr lang="en-US" baseline="-25000" dirty="0" smtClean="0">
                <a:latin typeface="Helvetica Neue Light"/>
                <a:ea typeface="Helvetica Neue Light" charset="0"/>
                <a:cs typeface="Helvetica Neue Light"/>
              </a:rPr>
              <a:t>2</a:t>
            </a:r>
            <a:r>
              <a:rPr lang="en-US" dirty="0" smtClean="0">
                <a:latin typeface="Helvetica Neue Light"/>
                <a:ea typeface="Helvetica Neue Light" charset="0"/>
                <a:cs typeface="Helvetica Neue Light"/>
              </a:rPr>
              <a:t>.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Helvetica Neue Light"/>
                <a:ea typeface="Helvetica Neue Light" charset="0"/>
                <a:cs typeface="Helvetica Neue Light"/>
              </a:rPr>
              <a:t>  Horizontal resolution 1.9</a:t>
            </a:r>
            <a:r>
              <a:rPr lang="en-US" dirty="0" smtClean="0">
                <a:latin typeface="Helvetica Neue Light"/>
                <a:cs typeface="Helvetica Neue Light"/>
              </a:rPr>
              <a:t>°</a:t>
            </a:r>
            <a:r>
              <a:rPr lang="en-US" dirty="0" smtClean="0">
                <a:latin typeface="Helvetica Neue Light"/>
                <a:ea typeface="Helvetica Neue Light" charset="0"/>
                <a:cs typeface="Helvetica Neue Light"/>
              </a:rPr>
              <a:t>x2.5</a:t>
            </a:r>
            <a:r>
              <a:rPr lang="en-US" dirty="0" smtClean="0">
                <a:latin typeface="Helvetica Neue Light"/>
                <a:cs typeface="Helvetica Neue Light"/>
              </a:rPr>
              <a:t>°, 30 vertical levels</a:t>
            </a:r>
            <a:r>
              <a:rPr lang="en-US" dirty="0" smtClean="0">
                <a:latin typeface="Helvetica Neue Light"/>
                <a:ea typeface="Helvetica Neue Light" charset="0"/>
                <a:cs typeface="Helvetica Neue Light"/>
              </a:rPr>
              <a:t> 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Helvetica Neue Light"/>
                <a:ea typeface="Helvetica Neue Light" charset="0"/>
                <a:cs typeface="Helvetica Neue Light"/>
              </a:rPr>
              <a:t>  </a:t>
            </a:r>
            <a:r>
              <a:rPr lang="en-US" dirty="0" smtClean="0">
                <a:latin typeface="Helvetica Neue Light"/>
                <a:ea typeface="Helvetica Neue Light" charset="0"/>
                <a:cs typeface="Helvetica Neue Light"/>
              </a:rPr>
              <a:t>Spin up with CESM, then run with   </a:t>
            </a:r>
          </a:p>
          <a:p>
            <a:r>
              <a:rPr lang="en-US" dirty="0" smtClean="0">
                <a:latin typeface="Helvetica Neue Light"/>
                <a:ea typeface="Helvetica Neue Light" charset="0"/>
                <a:cs typeface="Helvetica Neue Light"/>
              </a:rPr>
              <a:t>   SP for 10 years.</a:t>
            </a:r>
          </a:p>
          <a:p>
            <a:pPr>
              <a:buFont typeface="Arial"/>
              <a:buChar char="•"/>
            </a:pPr>
            <a:endParaRPr lang="en-US" dirty="0" smtClean="0">
              <a:latin typeface="Helvetica Neue Light"/>
              <a:ea typeface="Helvetica Neue Light" charset="0"/>
              <a:cs typeface="Helvetica Neue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7589" y="1223898"/>
            <a:ext cx="1609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Helvetica Neue Light" charset="0"/>
                <a:ea typeface="Helvetica Neue Light" charset="0"/>
                <a:cs typeface="Helvetica Neue Light" charset="0"/>
              </a:rPr>
              <a:t>“SP-Aqua”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5669027" y="1208965"/>
            <a:ext cx="1564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Helvetica Neue Light" charset="0"/>
                <a:ea typeface="Helvetica Neue Light" charset="0"/>
                <a:cs typeface="Helvetica Neue Light" charset="0"/>
              </a:rPr>
              <a:t>“SP-Terra”</a:t>
            </a:r>
            <a:endParaRPr lang="en-US" sz="24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234949" y="4131034"/>
            <a:ext cx="3600450" cy="2499667"/>
            <a:chOff x="5022850" y="1966729"/>
            <a:chExt cx="4146175" cy="426146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2850" y="2272141"/>
              <a:ext cx="3956052" cy="3956049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6994740" y="3701236"/>
              <a:ext cx="385567" cy="2041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 flipV="1">
              <a:off x="7347201" y="2755353"/>
              <a:ext cx="335205" cy="1637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732924" y="3895047"/>
              <a:ext cx="1091103" cy="577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Helvetica Neue Light"/>
                  <a:cs typeface="Helvetica Neue Light"/>
                </a:rPr>
                <a:t>26C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5705" y="2506459"/>
              <a:ext cx="1201993" cy="577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Helvetica Neue Light"/>
                  <a:cs typeface="Helvetica Neue Light"/>
                </a:rPr>
                <a:t>35C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12973" y="1966729"/>
              <a:ext cx="3956052" cy="57717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 Neue Light"/>
                  <a:cs typeface="Helvetica Neue Light"/>
                </a:rPr>
                <a:t>Sea Surface Temperature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</p:grpSp>
      <p:pic>
        <p:nvPicPr>
          <p:cNvPr id="25" name="Picture 3"/>
          <p:cNvPicPr>
            <a:picLocks noChangeAspect="1"/>
          </p:cNvPicPr>
          <p:nvPr/>
        </p:nvPicPr>
        <p:blipFill>
          <a:blip r:embed="rId4"/>
          <a:srcRect t="15429"/>
          <a:stretch>
            <a:fillRect/>
          </a:stretch>
        </p:blipFill>
        <p:spPr bwMode="auto">
          <a:xfrm>
            <a:off x="4304577" y="4288141"/>
            <a:ext cx="4640786" cy="13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4495076" y="6089871"/>
            <a:ext cx="56774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latin typeface="Helvetica"/>
                <a:cs typeface="Helvetica"/>
              </a:rPr>
              <a:t>In both cases:  </a:t>
            </a:r>
            <a:r>
              <a:rPr lang="en-US" sz="1700" dirty="0" smtClean="0">
                <a:latin typeface="Helvetica"/>
                <a:cs typeface="Helvetica"/>
              </a:rPr>
              <a:t>Embedded </a:t>
            </a:r>
            <a:r>
              <a:rPr lang="en-US" sz="1700" dirty="0" smtClean="0">
                <a:latin typeface="Helvetica"/>
                <a:cs typeface="Helvetica"/>
              </a:rPr>
              <a:t>CRM is SAM6,</a:t>
            </a:r>
            <a:r>
              <a:rPr lang="en-US" sz="1700" dirty="0" smtClean="0">
                <a:latin typeface="Helvetica"/>
                <a:cs typeface="Helvetica"/>
              </a:rPr>
              <a:t> </a:t>
            </a:r>
          </a:p>
          <a:p>
            <a:r>
              <a:rPr lang="en-US" sz="1700" dirty="0" smtClean="0">
                <a:latin typeface="Helvetica"/>
                <a:cs typeface="Helvetica"/>
              </a:rPr>
              <a:t>    run </a:t>
            </a:r>
            <a:r>
              <a:rPr lang="en-US" sz="1700" dirty="0" smtClean="0">
                <a:latin typeface="Helvetica"/>
                <a:cs typeface="Helvetica"/>
              </a:rPr>
              <a:t>with</a:t>
            </a:r>
            <a:r>
              <a:rPr lang="en-US" sz="1700" dirty="0" smtClean="0">
                <a:latin typeface="Helvetica"/>
                <a:cs typeface="Helvetica"/>
              </a:rPr>
              <a:t> 32 </a:t>
            </a:r>
            <a:r>
              <a:rPr lang="en-US" sz="1700" dirty="0" smtClean="0">
                <a:latin typeface="Helvetica"/>
                <a:cs typeface="Helvetica"/>
              </a:rPr>
              <a:t>4km columns oriented E-W.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08-16 at 8.37.46 PM.png"/>
          <p:cNvPicPr>
            <a:picLocks noChangeAspect="1"/>
          </p:cNvPicPr>
          <p:nvPr/>
        </p:nvPicPr>
        <p:blipFill>
          <a:blip r:embed="rId3"/>
          <a:srcRect t="5373" b="4299"/>
          <a:stretch>
            <a:fillRect/>
          </a:stretch>
        </p:blipFill>
        <p:spPr>
          <a:xfrm>
            <a:off x="558800" y="1529422"/>
            <a:ext cx="3931673" cy="28570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341" y="249174"/>
            <a:ext cx="9132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 Neue Light"/>
                <a:cs typeface="Helvetica Neue Light"/>
              </a:rPr>
              <a:t>SP-Aqua: The MJO at low SST </a:t>
            </a:r>
            <a:endParaRPr lang="en-US" sz="3000" dirty="0">
              <a:latin typeface="Helvetica Neue Light"/>
              <a:cs typeface="Helvetica Neue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0600" y="1291483"/>
            <a:ext cx="234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200hPa</a:t>
            </a:r>
            <a:r>
              <a:rPr lang="en-US" dirty="0" smtClean="0">
                <a:latin typeface="Helvetica Neue Light"/>
                <a:cs typeface="Helvetica Neue Light"/>
              </a:rPr>
              <a:t> Z and </a:t>
            </a:r>
            <a:r>
              <a:rPr lang="en-US" dirty="0" err="1" smtClean="0">
                <a:latin typeface="Helvetica Neue Light"/>
                <a:cs typeface="Helvetica Neue Light"/>
              </a:rPr>
              <a:t>Precip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9142" y="4878885"/>
            <a:ext cx="4727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Helvetica Neue Light"/>
                <a:ea typeface="Helvetica Neue Light" charset="0"/>
                <a:cs typeface="Helvetica Neue Light"/>
              </a:rPr>
              <a:t>  Composites made by linear regression  </a:t>
            </a:r>
          </a:p>
          <a:p>
            <a:r>
              <a:rPr lang="en-US" sz="2000" dirty="0" smtClean="0">
                <a:latin typeface="Helvetica Neue Light"/>
                <a:ea typeface="Helvetica Neue Light" charset="0"/>
                <a:cs typeface="Helvetica Neue Light"/>
              </a:rPr>
              <a:t>    against 20-100d, </a:t>
            </a:r>
            <a:r>
              <a:rPr lang="en-US" sz="2000" dirty="0" err="1" smtClean="0">
                <a:latin typeface="Helvetica Neue Light"/>
                <a:ea typeface="Helvetica Neue Light" charset="0"/>
                <a:cs typeface="Helvetica Neue Light"/>
              </a:rPr>
              <a:t>k</a:t>
            </a:r>
            <a:r>
              <a:rPr lang="en-US" sz="2000" dirty="0" smtClean="0">
                <a:latin typeface="Helvetica Neue Light"/>
                <a:ea typeface="Helvetica Neue Light" charset="0"/>
                <a:cs typeface="Helvetica Neue Light"/>
              </a:rPr>
              <a:t>=1-3 OLR. </a:t>
            </a:r>
          </a:p>
          <a:p>
            <a:endParaRPr lang="en-US" sz="2000" dirty="0" smtClean="0">
              <a:latin typeface="Helvetica Neue Light"/>
              <a:ea typeface="Helvetica Neue Light" charset="0"/>
              <a:cs typeface="Helvetica Neue Light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Helvetica Neue Light"/>
                <a:ea typeface="Helvetica Neue Light" charset="0"/>
                <a:cs typeface="Helvetica Neue Light"/>
              </a:rPr>
              <a:t>  Realistic precipitation spectrum, </a:t>
            </a:r>
          </a:p>
          <a:p>
            <a:r>
              <a:rPr lang="en-US" sz="2000" dirty="0" smtClean="0">
                <a:latin typeface="Helvetica Neue Light"/>
                <a:ea typeface="Helvetica Neue Light" charset="0"/>
                <a:cs typeface="Helvetica Neue Light"/>
              </a:rPr>
              <a:t>    horizontal and vertical structure. 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Helvetica Neue Light"/>
              <a:ea typeface="Helvetica Neue Light" charset="0"/>
              <a:cs typeface="Helvetica Neue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2946" y="1154712"/>
            <a:ext cx="126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Light"/>
                <a:cs typeface="Helvetica Neue Light"/>
              </a:rPr>
              <a:t>26C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289" y="4322960"/>
            <a:ext cx="3982366" cy="2297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003" y="1660815"/>
            <a:ext cx="3869652" cy="23133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6397" y="4214494"/>
            <a:ext cx="2348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Q cross section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880" y="4815385"/>
            <a:ext cx="291089" cy="1372276"/>
          </a:xfrm>
          <a:prstGeom prst="rect">
            <a:avLst/>
          </a:prstGeom>
        </p:spPr>
      </p:pic>
      <p:sp>
        <p:nvSpPr>
          <p:cNvPr id="21" name="Oval 20"/>
          <p:cNvSpPr>
            <a:spLocks noChangeAspect="1"/>
          </p:cNvSpPr>
          <p:nvPr/>
        </p:nvSpPr>
        <p:spPr>
          <a:xfrm>
            <a:off x="7199789" y="2596194"/>
            <a:ext cx="120523" cy="128857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8-16 at 8.28.48 PM.png"/>
          <p:cNvPicPr>
            <a:picLocks noChangeAspect="1"/>
          </p:cNvPicPr>
          <p:nvPr/>
        </p:nvPicPr>
        <p:blipFill>
          <a:blip r:embed="rId3"/>
          <a:srcRect t="5349"/>
          <a:stretch>
            <a:fillRect/>
          </a:stretch>
        </p:blipFill>
        <p:spPr>
          <a:xfrm>
            <a:off x="4817704" y="955102"/>
            <a:ext cx="3477052" cy="2655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2334" y="614654"/>
            <a:ext cx="126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Light"/>
                <a:cs typeface="Helvetica Neue Light"/>
              </a:rPr>
              <a:t>35C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pic>
        <p:nvPicPr>
          <p:cNvPr id="8" name="Picture 7" descr="Screen shot 2011-08-16 at 8.37.46 PM.png"/>
          <p:cNvPicPr>
            <a:picLocks noChangeAspect="1"/>
          </p:cNvPicPr>
          <p:nvPr/>
        </p:nvPicPr>
        <p:blipFill>
          <a:blip r:embed="rId4"/>
          <a:srcRect t="5373" b="4299"/>
          <a:stretch>
            <a:fillRect/>
          </a:stretch>
        </p:blipFill>
        <p:spPr>
          <a:xfrm>
            <a:off x="997790" y="972507"/>
            <a:ext cx="3492683" cy="25380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6146" y="618741"/>
            <a:ext cx="126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Light"/>
                <a:cs typeface="Helvetica Neue Light"/>
              </a:rPr>
              <a:t>26C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45789" y="1876180"/>
            <a:ext cx="196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Light"/>
                <a:cs typeface="Helvetica Neue Light"/>
              </a:rPr>
              <a:t>Precipitation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41" y="84074"/>
            <a:ext cx="9132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Helvetica Neue Light"/>
                <a:cs typeface="Helvetica Neue Light"/>
              </a:rPr>
              <a:t>SP-Aqua: Increased MJO and KW activity at high SST</a:t>
            </a:r>
            <a:endParaRPr lang="en-US" sz="2600" dirty="0">
              <a:latin typeface="Helvetica Neue Light"/>
              <a:cs typeface="Helvetica Neue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095" y="4286608"/>
            <a:ext cx="3731994" cy="22221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150" y="4876800"/>
            <a:ext cx="3944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Helvetica Neue Light"/>
                <a:cs typeface="Helvetica Neue Light"/>
              </a:rPr>
              <a:t>  Shift in peak from </a:t>
            </a:r>
            <a:r>
              <a:rPr lang="en-US" sz="2000" dirty="0" err="1" smtClean="0">
                <a:latin typeface="Helvetica Neue Light"/>
                <a:cs typeface="Helvetica Neue Light"/>
              </a:rPr>
              <a:t>k</a:t>
            </a:r>
            <a:r>
              <a:rPr lang="en-US" sz="2000" dirty="0" smtClean="0">
                <a:latin typeface="Helvetica Neue Light"/>
                <a:cs typeface="Helvetica Neue Light"/>
              </a:rPr>
              <a:t>=2 to </a:t>
            </a:r>
            <a:r>
              <a:rPr lang="en-US" sz="2000" dirty="0" err="1" smtClean="0">
                <a:latin typeface="Helvetica Neue Light"/>
                <a:cs typeface="Helvetica Neue Light"/>
              </a:rPr>
              <a:t>k</a:t>
            </a:r>
            <a:r>
              <a:rPr lang="en-US" sz="2000" dirty="0" smtClean="0">
                <a:latin typeface="Helvetica Neue Light"/>
                <a:cs typeface="Helvetica Neue Light"/>
              </a:rPr>
              <a:t>=1: </a:t>
            </a:r>
          </a:p>
          <a:p>
            <a:r>
              <a:rPr lang="en-US" sz="2000" dirty="0" smtClean="0">
                <a:latin typeface="Helvetica Neue Light"/>
                <a:cs typeface="Helvetica Neue Light"/>
              </a:rPr>
              <a:t>   MJO has greater zonal extent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834" y="3955376"/>
            <a:ext cx="234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200hPa</a:t>
            </a:r>
            <a:r>
              <a:rPr lang="en-US" dirty="0" smtClean="0">
                <a:latin typeface="Helvetica Neue Light"/>
                <a:cs typeface="Helvetica Neue Light"/>
              </a:rPr>
              <a:t> Z and </a:t>
            </a:r>
            <a:r>
              <a:rPr lang="en-US" dirty="0" err="1" smtClean="0">
                <a:latin typeface="Helvetica Neue Light"/>
                <a:cs typeface="Helvetica Neue Light"/>
              </a:rPr>
              <a:t>Precip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8-16 at 8.28.48 PM.png"/>
          <p:cNvPicPr>
            <a:picLocks noChangeAspect="1"/>
          </p:cNvPicPr>
          <p:nvPr/>
        </p:nvPicPr>
        <p:blipFill>
          <a:blip r:embed="rId3"/>
          <a:srcRect t="5349"/>
          <a:stretch>
            <a:fillRect/>
          </a:stretch>
        </p:blipFill>
        <p:spPr>
          <a:xfrm>
            <a:off x="4817704" y="942402"/>
            <a:ext cx="3477052" cy="2655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2334" y="601954"/>
            <a:ext cx="126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Light"/>
                <a:cs typeface="Helvetica Neue Light"/>
              </a:rPr>
              <a:t>35C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pic>
        <p:nvPicPr>
          <p:cNvPr id="8" name="Picture 7" descr="Screen shot 2011-08-16 at 8.37.46 PM.png"/>
          <p:cNvPicPr>
            <a:picLocks noChangeAspect="1"/>
          </p:cNvPicPr>
          <p:nvPr/>
        </p:nvPicPr>
        <p:blipFill>
          <a:blip r:embed="rId4"/>
          <a:srcRect t="5373" b="4299"/>
          <a:stretch>
            <a:fillRect/>
          </a:stretch>
        </p:blipFill>
        <p:spPr>
          <a:xfrm>
            <a:off x="997790" y="959807"/>
            <a:ext cx="3492683" cy="25380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6146" y="606041"/>
            <a:ext cx="126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Light"/>
                <a:cs typeface="Helvetica Neue Light"/>
              </a:rPr>
              <a:t>26C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pic>
        <p:nvPicPr>
          <p:cNvPr id="10" name="Picture 9" descr="Screen shot 2011-08-29 at 11.59.36 AM.png"/>
          <p:cNvPicPr>
            <a:picLocks noChangeAspect="1"/>
          </p:cNvPicPr>
          <p:nvPr/>
        </p:nvPicPr>
        <p:blipFill>
          <a:blip r:embed="rId5"/>
          <a:srcRect t="2188"/>
          <a:stretch>
            <a:fillRect/>
          </a:stretch>
        </p:blipFill>
        <p:spPr>
          <a:xfrm>
            <a:off x="997790" y="3673883"/>
            <a:ext cx="3492683" cy="2692112"/>
          </a:xfrm>
          <a:prstGeom prst="rect">
            <a:avLst/>
          </a:prstGeom>
        </p:spPr>
      </p:pic>
      <p:pic>
        <p:nvPicPr>
          <p:cNvPr id="11" name="Picture 10" descr="Screen shot 2011-08-29 at 11.59.18 AM.png"/>
          <p:cNvPicPr>
            <a:picLocks noChangeAspect="1"/>
          </p:cNvPicPr>
          <p:nvPr/>
        </p:nvPicPr>
        <p:blipFill>
          <a:blip r:embed="rId6"/>
          <a:srcRect t="1104"/>
          <a:stretch>
            <a:fillRect/>
          </a:stretch>
        </p:blipFill>
        <p:spPr>
          <a:xfrm>
            <a:off x="4816847" y="3656899"/>
            <a:ext cx="3493581" cy="2710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445789" y="1863480"/>
            <a:ext cx="196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Light"/>
                <a:cs typeface="Helvetica Neue Light"/>
              </a:rPr>
              <a:t>Precipitation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38282" y="4374952"/>
            <a:ext cx="1928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Light"/>
                <a:cs typeface="Helvetica Neue Light"/>
              </a:rPr>
              <a:t>Convective mass  flux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7150" y="6437868"/>
            <a:ext cx="75276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MJO increase</a:t>
            </a:r>
            <a:r>
              <a:rPr lang="en-US" sz="22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distinct </a:t>
            </a:r>
            <a:r>
              <a:rPr lang="en-US" sz="22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from </a:t>
            </a:r>
            <a:r>
              <a:rPr lang="en-US" sz="22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background!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41" y="84074"/>
            <a:ext cx="9132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Helvetica Neue Light"/>
                <a:cs typeface="Helvetica Neue Light"/>
              </a:rPr>
              <a:t>SP-Aqua: Increased MJO and KW activity at high SST</a:t>
            </a:r>
            <a:endParaRPr lang="en-US" sz="2600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51260" y="-56496"/>
            <a:ext cx="8686800" cy="1372167"/>
          </a:xfrm>
        </p:spPr>
        <p:txBody>
          <a:bodyPr>
            <a:normAutofit/>
          </a:bodyPr>
          <a:lstStyle/>
          <a:p>
            <a:r>
              <a:rPr lang="en-US" sz="3500" dirty="0" smtClean="0"/>
              <a:t>SP-Aqua:  Increasingly organized </a:t>
            </a:r>
            <a:br>
              <a:rPr lang="en-US" sz="3500" dirty="0" smtClean="0"/>
            </a:br>
            <a:r>
              <a:rPr lang="en-US" sz="3500" dirty="0" smtClean="0"/>
              <a:t>high cloud fraction with higher SST</a:t>
            </a:r>
            <a:endParaRPr lang="en-US" sz="3500" dirty="0"/>
          </a:p>
        </p:txBody>
      </p:sp>
      <p:grpSp>
        <p:nvGrpSpPr>
          <p:cNvPr id="2" name="Group 39"/>
          <p:cNvGrpSpPr/>
          <p:nvPr/>
        </p:nvGrpSpPr>
        <p:grpSpPr>
          <a:xfrm>
            <a:off x="229172" y="1302717"/>
            <a:ext cx="8605489" cy="4581715"/>
            <a:chOff x="-10306" y="1480857"/>
            <a:chExt cx="9154306" cy="4873915"/>
          </a:xfrm>
        </p:grpSpPr>
        <p:sp>
          <p:nvSpPr>
            <p:cNvPr id="23" name="TextBox 22"/>
            <p:cNvSpPr txBox="1"/>
            <p:nvPr/>
          </p:nvSpPr>
          <p:spPr>
            <a:xfrm>
              <a:off x="1222571" y="6010997"/>
              <a:ext cx="1172728" cy="343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Times"/>
                  <a:cs typeface="Times"/>
                </a:rPr>
                <a:t>longitude</a:t>
              </a:r>
              <a:endParaRPr lang="en-US" sz="1500" dirty="0">
                <a:latin typeface="Times"/>
                <a:cs typeface="Time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47673" y="6010997"/>
              <a:ext cx="1172728" cy="343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Times"/>
                  <a:cs typeface="Times"/>
                </a:rPr>
                <a:t>longitude</a:t>
              </a:r>
              <a:endParaRPr lang="en-US" sz="1500" dirty="0">
                <a:latin typeface="Times"/>
                <a:cs typeface="Time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11069" y="6010997"/>
              <a:ext cx="1172728" cy="343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Times"/>
                  <a:cs typeface="Times"/>
                </a:rPr>
                <a:t>longitude</a:t>
              </a:r>
              <a:endParaRPr lang="en-US" sz="1500" dirty="0">
                <a:latin typeface="Times"/>
                <a:cs typeface="Time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02004" y="6001815"/>
              <a:ext cx="1172728" cy="343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Times"/>
                  <a:cs typeface="Times"/>
                </a:rPr>
                <a:t>longitude</a:t>
              </a:r>
              <a:endParaRPr lang="en-US" sz="1500" dirty="0">
                <a:latin typeface="Times"/>
                <a:cs typeface="Times"/>
              </a:endParaRPr>
            </a:p>
          </p:txBody>
        </p:sp>
        <p:grpSp>
          <p:nvGrpSpPr>
            <p:cNvPr id="3" name="Group 26"/>
            <p:cNvGrpSpPr/>
            <p:nvPr/>
          </p:nvGrpSpPr>
          <p:grpSpPr>
            <a:xfrm>
              <a:off x="23740" y="1715228"/>
              <a:ext cx="9120260" cy="4327972"/>
              <a:chOff x="23740" y="1881408"/>
              <a:chExt cx="9120260" cy="4327972"/>
            </a:xfrm>
          </p:grpSpPr>
          <p:grpSp>
            <p:nvGrpSpPr>
              <p:cNvPr id="4" name="Group 27"/>
              <p:cNvGrpSpPr/>
              <p:nvPr/>
            </p:nvGrpSpPr>
            <p:grpSpPr>
              <a:xfrm>
                <a:off x="83648" y="1881408"/>
                <a:ext cx="9060352" cy="4327970"/>
                <a:chOff x="0" y="1621428"/>
                <a:chExt cx="9953962" cy="4792071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1632768"/>
                  <a:ext cx="3061702" cy="4780731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61702" y="1622405"/>
                  <a:ext cx="2329428" cy="4791094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39985" y="1622404"/>
                  <a:ext cx="2317726" cy="4778395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35031" y="1621428"/>
                  <a:ext cx="2318931" cy="4791095"/>
                </a:xfrm>
                <a:prstGeom prst="rect">
                  <a:avLst/>
                </a:prstGeom>
              </p:spPr>
            </p:pic>
          </p:grpSp>
          <p:sp>
            <p:nvSpPr>
              <p:cNvPr id="29" name="Rectangle 28"/>
              <p:cNvSpPr/>
              <p:nvPr/>
            </p:nvSpPr>
            <p:spPr>
              <a:xfrm>
                <a:off x="23740" y="3501705"/>
                <a:ext cx="257545" cy="11039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 rot="16200000">
              <a:off x="-424782" y="3690652"/>
              <a:ext cx="1172728" cy="343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Times"/>
                  <a:cs typeface="Times"/>
                </a:rPr>
                <a:t>time (days)</a:t>
              </a:r>
              <a:endParaRPr lang="en-US" sz="1500" dirty="0">
                <a:latin typeface="Times"/>
                <a:cs typeface="Time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7128" y="1494637"/>
              <a:ext cx="2015880" cy="49110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elvetica Neue Light"/>
                  <a:cs typeface="Helvetica Neue Light"/>
                </a:rPr>
                <a:t>26C</a:t>
              </a:r>
              <a:endParaRPr lang="en-US" sz="2400" dirty="0">
                <a:latin typeface="Helvetica Neue Light"/>
                <a:cs typeface="Helvetica Neue Ligh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39798" y="1480857"/>
              <a:ext cx="2015880" cy="49110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elvetica Neue Light"/>
                  <a:cs typeface="Helvetica Neue Light"/>
                </a:rPr>
                <a:t>29C</a:t>
              </a:r>
              <a:endParaRPr lang="en-US" sz="2400" dirty="0">
                <a:latin typeface="Helvetica Neue Light"/>
                <a:cs typeface="Helvetica Neue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91720" y="1494637"/>
              <a:ext cx="2015880" cy="49110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elvetica Neue Light"/>
                  <a:cs typeface="Helvetica Neue Light"/>
                </a:rPr>
                <a:t>32C</a:t>
              </a:r>
              <a:endParaRPr lang="en-US" sz="2400" dirty="0">
                <a:latin typeface="Helvetica Neue Light"/>
                <a:cs typeface="Helvetica Neue Ligh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89504" y="1494637"/>
              <a:ext cx="2015880" cy="49110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elvetica Neue Light"/>
                  <a:cs typeface="Helvetica Neue Light"/>
                </a:rPr>
                <a:t>35C</a:t>
              </a:r>
              <a:endParaRPr lang="en-US" sz="2400" dirty="0">
                <a:latin typeface="Helvetica Neue Light"/>
                <a:cs typeface="Helvetica Neue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51260" y="-56496"/>
            <a:ext cx="8686800" cy="1372167"/>
          </a:xfrm>
        </p:spPr>
        <p:txBody>
          <a:bodyPr>
            <a:normAutofit/>
          </a:bodyPr>
          <a:lstStyle/>
          <a:p>
            <a:r>
              <a:rPr lang="en-US" sz="3500" dirty="0" smtClean="0"/>
              <a:t>SP-Aqua:  Increasingly organized </a:t>
            </a:r>
            <a:br>
              <a:rPr lang="en-US" sz="3500" dirty="0" smtClean="0"/>
            </a:br>
            <a:r>
              <a:rPr lang="en-US" sz="3500" dirty="0" smtClean="0"/>
              <a:t>high cloud fraction with higher SST</a:t>
            </a:r>
            <a:endParaRPr lang="en-US" sz="3500" dirty="0"/>
          </a:p>
        </p:txBody>
      </p:sp>
      <p:grpSp>
        <p:nvGrpSpPr>
          <p:cNvPr id="2" name="Group 39"/>
          <p:cNvGrpSpPr/>
          <p:nvPr/>
        </p:nvGrpSpPr>
        <p:grpSpPr>
          <a:xfrm>
            <a:off x="229172" y="1302717"/>
            <a:ext cx="8605489" cy="4581715"/>
            <a:chOff x="-10306" y="1480857"/>
            <a:chExt cx="9154306" cy="4873915"/>
          </a:xfrm>
        </p:grpSpPr>
        <p:sp>
          <p:nvSpPr>
            <p:cNvPr id="23" name="TextBox 22"/>
            <p:cNvSpPr txBox="1"/>
            <p:nvPr/>
          </p:nvSpPr>
          <p:spPr>
            <a:xfrm>
              <a:off x="1222571" y="6010997"/>
              <a:ext cx="1172728" cy="343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Times"/>
                  <a:cs typeface="Times"/>
                </a:rPr>
                <a:t>longitude</a:t>
              </a:r>
              <a:endParaRPr lang="en-US" sz="1500" dirty="0">
                <a:latin typeface="Times"/>
                <a:cs typeface="Time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47673" y="6010997"/>
              <a:ext cx="1172728" cy="343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Times"/>
                  <a:cs typeface="Times"/>
                </a:rPr>
                <a:t>longitude</a:t>
              </a:r>
              <a:endParaRPr lang="en-US" sz="1500" dirty="0">
                <a:latin typeface="Times"/>
                <a:cs typeface="Time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11069" y="6010997"/>
              <a:ext cx="1172728" cy="343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Times"/>
                  <a:cs typeface="Times"/>
                </a:rPr>
                <a:t>longitude</a:t>
              </a:r>
              <a:endParaRPr lang="en-US" sz="1500" dirty="0">
                <a:latin typeface="Times"/>
                <a:cs typeface="Time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02004" y="6001815"/>
              <a:ext cx="1172728" cy="343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Times"/>
                  <a:cs typeface="Times"/>
                </a:rPr>
                <a:t>longitude</a:t>
              </a:r>
              <a:endParaRPr lang="en-US" sz="1500" dirty="0">
                <a:latin typeface="Times"/>
                <a:cs typeface="Times"/>
              </a:endParaRPr>
            </a:p>
          </p:txBody>
        </p:sp>
        <p:grpSp>
          <p:nvGrpSpPr>
            <p:cNvPr id="3" name="Group 26"/>
            <p:cNvGrpSpPr/>
            <p:nvPr/>
          </p:nvGrpSpPr>
          <p:grpSpPr>
            <a:xfrm>
              <a:off x="23740" y="1715228"/>
              <a:ext cx="9120260" cy="4327972"/>
              <a:chOff x="23740" y="1881408"/>
              <a:chExt cx="9120260" cy="4327972"/>
            </a:xfrm>
          </p:grpSpPr>
          <p:grpSp>
            <p:nvGrpSpPr>
              <p:cNvPr id="4" name="Group 27"/>
              <p:cNvGrpSpPr/>
              <p:nvPr/>
            </p:nvGrpSpPr>
            <p:grpSpPr>
              <a:xfrm>
                <a:off x="83648" y="1881408"/>
                <a:ext cx="9060352" cy="4327970"/>
                <a:chOff x="0" y="1621428"/>
                <a:chExt cx="9953962" cy="4792071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1632768"/>
                  <a:ext cx="3061702" cy="4780731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61702" y="1622405"/>
                  <a:ext cx="2329428" cy="4791094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39985" y="1622404"/>
                  <a:ext cx="2317726" cy="4778395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35031" y="1621428"/>
                  <a:ext cx="2318931" cy="4791095"/>
                </a:xfrm>
                <a:prstGeom prst="rect">
                  <a:avLst/>
                </a:prstGeom>
              </p:spPr>
            </p:pic>
          </p:grpSp>
          <p:sp>
            <p:nvSpPr>
              <p:cNvPr id="29" name="Rectangle 28"/>
              <p:cNvSpPr/>
              <p:nvPr/>
            </p:nvSpPr>
            <p:spPr>
              <a:xfrm>
                <a:off x="23740" y="3501705"/>
                <a:ext cx="257545" cy="11039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 rot="16200000">
              <a:off x="-424782" y="3690652"/>
              <a:ext cx="1172728" cy="343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Times"/>
                  <a:cs typeface="Times"/>
                </a:rPr>
                <a:t>time (days)</a:t>
              </a:r>
              <a:endParaRPr lang="en-US" sz="1500" dirty="0">
                <a:latin typeface="Times"/>
                <a:cs typeface="Time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7128" y="1494637"/>
              <a:ext cx="2015880" cy="49110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elvetica Neue Light"/>
                  <a:cs typeface="Helvetica Neue Light"/>
                </a:rPr>
                <a:t>26C</a:t>
              </a:r>
              <a:endParaRPr lang="en-US" sz="2400" dirty="0">
                <a:latin typeface="Helvetica Neue Light"/>
                <a:cs typeface="Helvetica Neue Ligh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39798" y="1480857"/>
              <a:ext cx="2015880" cy="49110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elvetica Neue Light"/>
                  <a:cs typeface="Helvetica Neue Light"/>
                </a:rPr>
                <a:t>29C</a:t>
              </a:r>
              <a:endParaRPr lang="en-US" sz="2400" dirty="0">
                <a:latin typeface="Helvetica Neue Light"/>
                <a:cs typeface="Helvetica Neue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91720" y="1494637"/>
              <a:ext cx="2015880" cy="49110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elvetica Neue Light"/>
                  <a:cs typeface="Helvetica Neue Light"/>
                </a:rPr>
                <a:t>32C</a:t>
              </a:r>
              <a:endParaRPr lang="en-US" sz="2400" dirty="0">
                <a:latin typeface="Helvetica Neue Light"/>
                <a:cs typeface="Helvetica Neue Ligh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89504" y="1494637"/>
              <a:ext cx="2015880" cy="49110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elvetica Neue Light"/>
                  <a:cs typeface="Helvetica Neue Light"/>
                </a:rPr>
                <a:t>35C</a:t>
              </a:r>
              <a:endParaRPr lang="en-US" sz="2400" dirty="0">
                <a:latin typeface="Helvetica Neue Light"/>
                <a:cs typeface="Helvetica Neue Ligh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160603" y="6015720"/>
            <a:ext cx="7452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Helvetica Neue Light"/>
                <a:cs typeface="Helvetica Neue Light"/>
              </a:rPr>
              <a:t>Modest increases in eastward propagation speed</a:t>
            </a:r>
            <a:endParaRPr lang="en-US" sz="2200" dirty="0">
              <a:latin typeface="Helvetica Neue Light"/>
              <a:cs typeface="Helvetica Neue Ligh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218665" y="4036794"/>
            <a:ext cx="1225662" cy="4064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91185" y="3556000"/>
            <a:ext cx="944515" cy="36576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20260751">
            <a:off x="5620507" y="3737872"/>
            <a:ext cx="638086" cy="2334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 rot="20392041">
            <a:off x="5563221" y="3638347"/>
            <a:ext cx="924396" cy="338554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10m/s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20669798">
            <a:off x="7520287" y="4326466"/>
            <a:ext cx="638086" cy="2334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20686933">
            <a:off x="7447105" y="4223118"/>
            <a:ext cx="916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13m/s</a:t>
            </a:r>
            <a:endParaRPr lang="en-US" sz="1600" b="1" dirty="0"/>
          </a:p>
        </p:txBody>
      </p:sp>
      <p:cxnSp>
        <p:nvCxnSpPr>
          <p:cNvPr id="45" name="Straight Connector 44"/>
          <p:cNvCxnSpPr/>
          <p:nvPr/>
        </p:nvCxnSpPr>
        <p:spPr>
          <a:xfrm rot="10800000" flipV="1">
            <a:off x="3385834" y="4044052"/>
            <a:ext cx="1163188" cy="50436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 rot="20260751">
            <a:off x="3794994" y="4365543"/>
            <a:ext cx="548754" cy="2334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20392041">
            <a:off x="3737737" y="4257557"/>
            <a:ext cx="924396" cy="338554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8m/s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rot="5400000" flipH="1" flipV="1">
            <a:off x="5659437" y="4224337"/>
            <a:ext cx="2930526" cy="1588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0" y="127000"/>
            <a:ext cx="4991100" cy="18161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Enhanced momentum convergence leads to equatorial </a:t>
            </a:r>
            <a:r>
              <a:rPr lang="en-US" sz="3200" dirty="0" err="1" smtClean="0"/>
              <a:t>westerlies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852617" y="2372365"/>
            <a:ext cx="25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Equatorial Zonal Wind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7993" y="96474"/>
            <a:ext cx="242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Eddy momentum flux,</a:t>
            </a:r>
          </a:p>
          <a:p>
            <a:pPr algn="ctr"/>
            <a:r>
              <a:rPr lang="en-US" dirty="0" err="1" smtClean="0">
                <a:latin typeface="Helvetica Neue Light"/>
                <a:cs typeface="Helvetica Neue Light"/>
              </a:rPr>
              <a:t>k</a:t>
            </a:r>
            <a:r>
              <a:rPr lang="en-US" dirty="0" smtClean="0">
                <a:latin typeface="Helvetica Neue Light"/>
                <a:cs typeface="Helvetica Neue Light"/>
              </a:rPr>
              <a:t>=1-3, P=20-100d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0795" y="6794500"/>
            <a:ext cx="3844006" cy="30572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6472" y="10210800"/>
            <a:ext cx="3815413" cy="302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4400" y="13392150"/>
            <a:ext cx="2590800" cy="4439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195" y="6946900"/>
            <a:ext cx="3844006" cy="30572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8872" y="10363200"/>
            <a:ext cx="3815413" cy="3022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6800" y="13544550"/>
            <a:ext cx="2590800" cy="4439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2" y="696426"/>
            <a:ext cx="3447946" cy="27422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62" y="3534927"/>
            <a:ext cx="3422545" cy="27113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63" y="6359776"/>
            <a:ext cx="2590800" cy="443998"/>
          </a:xfrm>
          <a:prstGeom prst="rect">
            <a:avLst/>
          </a:prstGeom>
        </p:spPr>
      </p:pic>
      <p:pic>
        <p:nvPicPr>
          <p:cNvPr id="27" name="Picture 26" descr="u_scaling_color.pdf"/>
          <p:cNvPicPr>
            <a:picLocks noChangeAspect="1"/>
          </p:cNvPicPr>
          <p:nvPr/>
        </p:nvPicPr>
        <p:blipFill>
          <a:blip r:embed="rId6"/>
          <a:srcRect l="53731"/>
          <a:stretch>
            <a:fillRect/>
          </a:stretch>
        </p:blipFill>
        <p:spPr>
          <a:xfrm>
            <a:off x="5177782" y="2759074"/>
            <a:ext cx="3459367" cy="3487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96" y="645626"/>
            <a:ext cx="804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Light"/>
                <a:cs typeface="Helvetica Neue Light"/>
              </a:rPr>
              <a:t>26°C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082" y="3454400"/>
            <a:ext cx="886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Light"/>
                <a:cs typeface="Helvetica Neue Light"/>
              </a:rPr>
              <a:t>35°C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14338" y="1816100"/>
            <a:ext cx="271662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345631" y="1828800"/>
            <a:ext cx="28326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52772" y="4305300"/>
            <a:ext cx="271662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309465" y="4318000"/>
            <a:ext cx="28326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75983</TotalTime>
  <Words>1237</Words>
  <Application>Microsoft Macintosh PowerPoint</Application>
  <PresentationFormat>On-screen Show (4:3)</PresentationFormat>
  <Paragraphs>224</Paragraphs>
  <Slides>24</Slides>
  <Notes>23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MJO Response to Warming in Two Super-Parameterized GCMs</vt:lpstr>
      <vt:lpstr>Historical MJO trends and Model Results</vt:lpstr>
      <vt:lpstr>Super-Parameterized Warming Experiments</vt:lpstr>
      <vt:lpstr>Slide 4</vt:lpstr>
      <vt:lpstr>Slide 5</vt:lpstr>
      <vt:lpstr>Slide 6</vt:lpstr>
      <vt:lpstr>SP-Aqua:  Increasingly organized  high cloud fraction with higher SST</vt:lpstr>
      <vt:lpstr>SP-Aqua:  Increasingly organized  high cloud fraction with higher SST</vt:lpstr>
      <vt:lpstr>Enhanced momentum convergence leads to equatorial westerlies</vt:lpstr>
      <vt:lpstr>SP-Terra mean state</vt:lpstr>
      <vt:lpstr>Composite OLR Anomalies    (Nov-Apr, following WH04)</vt:lpstr>
      <vt:lpstr>Increase in MJO variance, distinct from total</vt:lpstr>
      <vt:lpstr>Composite OLR Anomalies   (Nov-Apr, following WH04)</vt:lpstr>
      <vt:lpstr>Slide 14</vt:lpstr>
      <vt:lpstr>Understanding changes  in the MJO with a composite MSE budget</vt:lpstr>
      <vt:lpstr>Understanding changes in the MJO with a composite MSE budget</vt:lpstr>
      <vt:lpstr>Slide 17</vt:lpstr>
      <vt:lpstr>Slide 18</vt:lpstr>
      <vt:lpstr>Slide 19</vt:lpstr>
      <vt:lpstr>Repeat for SP-Terra: winter/summer seasons,  all MJO phases</vt:lpstr>
      <vt:lpstr>Slide 21</vt:lpstr>
      <vt:lpstr>Slide 22</vt:lpstr>
      <vt:lpstr>(2) Why do surface fluxes change?</vt:lpstr>
      <vt:lpstr>Summary and Conclusions</vt:lpstr>
    </vt:vector>
  </TitlesOfParts>
  <Company>LDEO, Columbia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 Arnold</dc:creator>
  <cp:lastModifiedBy>Nathan Arnold</cp:lastModifiedBy>
  <cp:revision>652</cp:revision>
  <cp:lastPrinted>2013-04-17T16:49:51Z</cp:lastPrinted>
  <dcterms:created xsi:type="dcterms:W3CDTF">2014-01-10T07:59:45Z</dcterms:created>
  <dcterms:modified xsi:type="dcterms:W3CDTF">2014-01-14T18:41:40Z</dcterms:modified>
</cp:coreProperties>
</file>