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57" r:id="rId4"/>
    <p:sldId id="258" r:id="rId5"/>
    <p:sldId id="265" r:id="rId6"/>
    <p:sldId id="261" r:id="rId7"/>
    <p:sldId id="267" r:id="rId8"/>
    <p:sldId id="280" r:id="rId9"/>
    <p:sldId id="274" r:id="rId10"/>
    <p:sldId id="271" r:id="rId11"/>
    <p:sldId id="260" r:id="rId12"/>
    <p:sldId id="272" r:id="rId13"/>
    <p:sldId id="276" r:id="rId14"/>
    <p:sldId id="277" r:id="rId15"/>
    <p:sldId id="278" r:id="rId16"/>
    <p:sldId id="270" r:id="rId17"/>
    <p:sldId id="266" r:id="rId18"/>
    <p:sldId id="269" r:id="rId19"/>
    <p:sldId id="264" r:id="rId20"/>
    <p:sldId id="279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E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4" autoAdjust="0"/>
    <p:restoredTop sz="94660"/>
  </p:normalViewPr>
  <p:slideViewPr>
    <p:cSldViewPr snapToGrid="0" snapToObjects="1">
      <p:cViewPr>
        <p:scale>
          <a:sx n="103" d="100"/>
          <a:sy n="103" d="100"/>
        </p:scale>
        <p:origin x="-16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86BF0-C441-E248-8FA8-498179D0361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E8689-15B0-E948-A122-DC8269C80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7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E8689-15B0-E948-A122-DC8269C801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8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2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2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7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7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0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7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6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7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9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7F7B4-8A0E-C147-9991-C1AA7A77D948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520AD-78E5-154F-A34D-69B7B7F2D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8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379662"/>
            <a:ext cx="8559800" cy="1311275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Tracking propagation of the </a:t>
            </a:r>
            <a:r>
              <a:rPr lang="en-US" sz="3600" dirty="0" smtClean="0"/>
              <a:t>MJO </a:t>
            </a:r>
            <a:r>
              <a:rPr lang="en-US" sz="3600" dirty="0"/>
              <a:t>with </a:t>
            </a:r>
            <a:r>
              <a:rPr lang="en-US" sz="3600" dirty="0" smtClean="0"/>
              <a:t>MPAS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MJO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hindcasts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4762"/>
            <a:ext cx="5321300" cy="1435100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Pilon Romain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Chidong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Zhang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Jimy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Dudhia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  <a:p>
            <a:pPr algn="l"/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RSMAS, University of Miami,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Miami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NCAR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7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Tracking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389" y="1181100"/>
            <a:ext cx="355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diagnose with only 20 days?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206" y="2428524"/>
            <a:ext cx="7891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R</a:t>
            </a:r>
            <a:r>
              <a:rPr lang="en-US" dirty="0" smtClean="0"/>
              <a:t>emove </a:t>
            </a:r>
            <a:r>
              <a:rPr lang="en-US" dirty="0"/>
              <a:t>the mean of </a:t>
            </a:r>
            <a:r>
              <a:rPr lang="en-US" dirty="0" smtClean="0"/>
              <a:t>120 </a:t>
            </a:r>
            <a:r>
              <a:rPr lang="en-US" dirty="0"/>
              <a:t>days </a:t>
            </a:r>
            <a:r>
              <a:rPr lang="en-US" dirty="0" smtClean="0"/>
              <a:t>(</a:t>
            </a:r>
            <a:r>
              <a:rPr lang="en-US" dirty="0" err="1" smtClean="0"/>
              <a:t>interannual</a:t>
            </a:r>
            <a:r>
              <a:rPr lang="en-US" dirty="0" smtClean="0"/>
              <a:t> variability)</a:t>
            </a:r>
          </a:p>
          <a:p>
            <a:pPr marL="285750" indent="-28575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pply </a:t>
            </a:r>
            <a:r>
              <a:rPr lang="en-US" dirty="0"/>
              <a:t>a 5-day running mean </a:t>
            </a:r>
            <a:r>
              <a:rPr lang="en-US" dirty="0" smtClean="0"/>
              <a:t>(high-frequency </a:t>
            </a:r>
            <a:r>
              <a:rPr lang="en-US" dirty="0"/>
              <a:t>variability)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Average of the field (precipitation, u850hPa, </a:t>
            </a:r>
            <a:r>
              <a:rPr lang="en-US" dirty="0" err="1" smtClean="0"/>
              <a:t>olr</a:t>
            </a:r>
            <a:r>
              <a:rPr lang="en-US" dirty="0" smtClean="0"/>
              <a:t>) between 10</a:t>
            </a:r>
            <a:r>
              <a:rPr lang="en-US" dirty="0"/>
              <a:t>°S </a:t>
            </a:r>
            <a:r>
              <a:rPr lang="en-US" dirty="0" smtClean="0"/>
              <a:t>and </a:t>
            </a:r>
            <a:r>
              <a:rPr lang="en-US" dirty="0"/>
              <a:t>10°</a:t>
            </a:r>
            <a:r>
              <a:rPr lang="en-US" dirty="0" smtClean="0"/>
              <a:t>N</a:t>
            </a:r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006096" y="1689379"/>
            <a:ext cx="4499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MJO tracking method </a:t>
            </a:r>
            <a:r>
              <a:rPr lang="en-US" dirty="0" smtClean="0"/>
              <a:t>(</a:t>
            </a:r>
            <a:r>
              <a:rPr lang="en-US" dirty="0" err="1" smtClean="0"/>
              <a:t>Ulate</a:t>
            </a:r>
            <a:r>
              <a:rPr lang="en-US" dirty="0" smtClean="0"/>
              <a:t> et al., 2013, JGR)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2128" y="1904941"/>
            <a:ext cx="32396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84206" y="2428524"/>
            <a:ext cx="7413276" cy="96646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1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Tracking method</a:t>
            </a:r>
            <a:endParaRPr lang="en-US" sz="3000" dirty="0"/>
          </a:p>
        </p:txBody>
      </p:sp>
      <p:pic>
        <p:nvPicPr>
          <p:cNvPr id="6" name="Picture 5" descr="trmm_anomal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50" y="2287654"/>
            <a:ext cx="3132000" cy="3132000"/>
          </a:xfrm>
          <a:prstGeom prst="rect">
            <a:avLst/>
          </a:prstGeom>
        </p:spPr>
      </p:pic>
      <p:pic>
        <p:nvPicPr>
          <p:cNvPr id="12" name="Picture 11" descr="wind850_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96" y="2294240"/>
            <a:ext cx="3102986" cy="31029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206" y="860069"/>
            <a:ext cx="283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MJO January/February </a:t>
            </a:r>
            <a:r>
              <a:rPr lang="en-US" dirty="0"/>
              <a:t>2009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876483" y="3547581"/>
            <a:ext cx="1356726" cy="740032"/>
          </a:xfrm>
          <a:prstGeom prst="line">
            <a:avLst/>
          </a:prstGeom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14348" y="3302494"/>
            <a:ext cx="1356726" cy="740032"/>
          </a:xfrm>
          <a:prstGeom prst="line">
            <a:avLst/>
          </a:prstGeom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20741" y="1710869"/>
            <a:ext cx="124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Era-Interim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12600" y="1710869"/>
            <a:ext cx="81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TRMM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6094661" y="3218520"/>
            <a:ext cx="1160605" cy="846304"/>
          </a:xfrm>
          <a:prstGeom prst="line">
            <a:avLst/>
          </a:prstGeom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50663" y="3500953"/>
            <a:ext cx="1160605" cy="846304"/>
          </a:xfrm>
          <a:prstGeom prst="line">
            <a:avLst/>
          </a:prstGeom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50663" y="3924105"/>
            <a:ext cx="704149" cy="507605"/>
          </a:xfrm>
          <a:prstGeom prst="line">
            <a:avLst/>
          </a:prstGeom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50663" y="3619374"/>
            <a:ext cx="1160605" cy="846304"/>
          </a:xfrm>
          <a:prstGeom prst="line">
            <a:avLst/>
          </a:prstGeom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876483" y="3454815"/>
            <a:ext cx="968531" cy="705471"/>
          </a:xfrm>
          <a:prstGeom prst="line">
            <a:avLst/>
          </a:prstGeom>
          <a:ln w="12700" cmpd="sng">
            <a:solidFill>
              <a:srgbClr val="008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205618" y="3270688"/>
            <a:ext cx="890028" cy="771838"/>
          </a:xfrm>
          <a:prstGeom prst="line">
            <a:avLst/>
          </a:prstGeom>
          <a:ln w="12700" cmpd="sng">
            <a:solidFill>
              <a:srgbClr val="9CE443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050663" y="3386769"/>
            <a:ext cx="867186" cy="725934"/>
          </a:xfrm>
          <a:prstGeom prst="line">
            <a:avLst/>
          </a:prstGeom>
          <a:ln w="12700" cmpd="sng">
            <a:solidFill>
              <a:srgbClr val="9CE443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131832" y="3873927"/>
            <a:ext cx="543132" cy="494658"/>
          </a:xfrm>
          <a:prstGeom prst="line">
            <a:avLst/>
          </a:prstGeom>
          <a:ln w="12700" cmpd="sng">
            <a:solidFill>
              <a:srgbClr val="9CE443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205618" y="3660241"/>
            <a:ext cx="674626" cy="627372"/>
          </a:xfrm>
          <a:prstGeom prst="line">
            <a:avLst/>
          </a:prstGeom>
          <a:ln w="12700" cmpd="sng">
            <a:solidFill>
              <a:srgbClr val="9CE443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914348" y="3218520"/>
            <a:ext cx="1201545" cy="868588"/>
          </a:xfrm>
          <a:prstGeom prst="line">
            <a:avLst/>
          </a:prstGeom>
          <a:ln w="12700" cmpd="sng">
            <a:solidFill>
              <a:srgbClr val="008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54526" y="5856538"/>
            <a:ext cx="575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the trajectory which has the maximum of the quantity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8160" y="6072139"/>
            <a:ext cx="32396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80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Tracking method</a:t>
            </a:r>
          </a:p>
        </p:txBody>
      </p:sp>
      <p:pic>
        <p:nvPicPr>
          <p:cNvPr id="6" name="Picture 5" descr="trmm_anomal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06" y="4183500"/>
            <a:ext cx="2484000" cy="2484000"/>
          </a:xfrm>
          <a:prstGeom prst="rect">
            <a:avLst/>
          </a:prstGeom>
        </p:spPr>
      </p:pic>
      <p:pic>
        <p:nvPicPr>
          <p:cNvPr id="8" name="Picture 7" descr="precip15km_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06" y="4183500"/>
            <a:ext cx="2484000" cy="2484000"/>
          </a:xfrm>
          <a:prstGeom prst="rect">
            <a:avLst/>
          </a:prstGeom>
        </p:spPr>
      </p:pic>
      <p:pic>
        <p:nvPicPr>
          <p:cNvPr id="10" name="Picture 9" descr="precip3km_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6" y="4170800"/>
            <a:ext cx="2484000" cy="248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60500" y="1350368"/>
            <a:ext cx="750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Reanalysis/</a:t>
            </a:r>
            <a:r>
              <a:rPr lang="en-US" dirty="0" err="1" smtClean="0"/>
              <a:t>obs</a:t>
            </a:r>
            <a:r>
              <a:rPr lang="en-US" dirty="0" smtClean="0"/>
              <a:t>  	</a:t>
            </a:r>
            <a:r>
              <a:rPr lang="en-US" dirty="0"/>
              <a:t>	</a:t>
            </a:r>
            <a:r>
              <a:rPr lang="en-US" dirty="0" smtClean="0"/>
              <a:t>    15km (Tiedtke)				3km</a:t>
            </a:r>
            <a:endParaRPr lang="en-US" dirty="0"/>
          </a:p>
        </p:txBody>
      </p:sp>
      <p:pic>
        <p:nvPicPr>
          <p:cNvPr id="12" name="Picture 11" descr="wind850_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06" y="1699500"/>
            <a:ext cx="2484000" cy="2484000"/>
          </a:xfrm>
          <a:prstGeom prst="rect">
            <a:avLst/>
          </a:prstGeom>
        </p:spPr>
      </p:pic>
      <p:pic>
        <p:nvPicPr>
          <p:cNvPr id="13" name="Picture 12" descr="wind850_an15k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06" y="1719700"/>
            <a:ext cx="2484000" cy="2484000"/>
          </a:xfrm>
          <a:prstGeom prst="rect">
            <a:avLst/>
          </a:prstGeom>
        </p:spPr>
      </p:pic>
      <p:pic>
        <p:nvPicPr>
          <p:cNvPr id="14" name="Picture 13" descr="wind850_an3k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6" y="1719700"/>
            <a:ext cx="2484000" cy="24840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174732" y="2641030"/>
            <a:ext cx="1086085" cy="62400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31876" y="2776924"/>
            <a:ext cx="820844" cy="34028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31876" y="5411052"/>
            <a:ext cx="820844" cy="48785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731876" y="5158881"/>
            <a:ext cx="820844" cy="49670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23346" y="5277666"/>
            <a:ext cx="1001797" cy="68113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235500" y="5040337"/>
            <a:ext cx="989643" cy="72071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01858" y="3708550"/>
            <a:ext cx="648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~9m</a:t>
            </a:r>
            <a:r>
              <a:rPr lang="en-US" sz="1400" dirty="0"/>
              <a:t>/s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96181" y="6153928"/>
            <a:ext cx="739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~11m</a:t>
            </a:r>
            <a:r>
              <a:rPr lang="en-US" sz="1400" dirty="0"/>
              <a:t>/s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379300" y="3708550"/>
            <a:ext cx="739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~15m</a:t>
            </a:r>
            <a:r>
              <a:rPr lang="en-US" sz="1400" dirty="0"/>
              <a:t>/s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278530" y="6152439"/>
            <a:ext cx="739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~11m</a:t>
            </a:r>
            <a:r>
              <a:rPr lang="en-US" sz="1400" dirty="0"/>
              <a:t>/s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8446686" y="2581301"/>
            <a:ext cx="29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46686" y="4974215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4206" y="860069"/>
            <a:ext cx="283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MJO January/February </a:t>
            </a:r>
            <a:r>
              <a:rPr lang="en-US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8181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2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Diurnal cycle</a:t>
            </a:r>
            <a:endParaRPr lang="en-US" sz="3000" dirty="0"/>
          </a:p>
        </p:txBody>
      </p:sp>
      <p:pic>
        <p:nvPicPr>
          <p:cNvPr id="27" name="Picture 26" descr="diurnalcycle_trm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47" y="838200"/>
            <a:ext cx="8021450" cy="60160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33833" y="3923007"/>
            <a:ext cx="81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TRMM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89100" y="6459760"/>
            <a:ext cx="356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time between 130˚ and 150˚E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Diurnal cycle</a:t>
            </a:r>
            <a:endParaRPr lang="en-US" sz="3000" dirty="0"/>
          </a:p>
        </p:txBody>
      </p:sp>
      <p:pic>
        <p:nvPicPr>
          <p:cNvPr id="9" name="Picture 8" descr="diurnalcycle_3k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6" y="835917"/>
            <a:ext cx="8063999" cy="604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24544" y="3923007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3km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9100" y="6459760"/>
            <a:ext cx="351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time between 130˚ and 150˚E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8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Diurnal cycle</a:t>
            </a:r>
            <a:endParaRPr lang="en-US" sz="3000" dirty="0"/>
          </a:p>
        </p:txBody>
      </p:sp>
      <p:pic>
        <p:nvPicPr>
          <p:cNvPr id="6" name="Picture 5" descr="diurnalcycle_15km_Tiedtk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" y="835917"/>
            <a:ext cx="8063999" cy="604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1998" y="3819343"/>
            <a:ext cx="883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15km</a:t>
            </a:r>
          </a:p>
          <a:p>
            <a:pPr algn="ctr"/>
            <a:r>
              <a:rPr lang="en-US" dirty="0" smtClean="0"/>
              <a:t>Tiedtke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9100" y="6459760"/>
            <a:ext cx="345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time between 130˚ and 150˚E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6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5797" y="3034643"/>
            <a:ext cx="4303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MPAS and Cindy/Dynamo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4034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MPAS and Cindy/Dynamo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2125231" y="45577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dynamo_mpas_60km_different_star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692"/>
            <a:ext cx="9144000" cy="56981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206" y="962937"/>
            <a:ext cx="293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Sensitivity of the initial state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99168" y="962937"/>
            <a:ext cx="13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60km global</a:t>
            </a:r>
            <a:endParaRPr lang="en-US" i="1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49649" y="2348622"/>
            <a:ext cx="645199" cy="8693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12361" y="5942689"/>
            <a:ext cx="851527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4206" y="1429946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starts: 01 November and 10 November</a:t>
            </a:r>
            <a:endParaRPr lang="en-US" dirty="0"/>
          </a:p>
        </p:txBody>
      </p:sp>
      <p:pic>
        <p:nvPicPr>
          <p:cNvPr id="8" name="Picture 7" descr="hov_trmm_10to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692"/>
            <a:ext cx="4500334" cy="560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7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ynamo_mpas60km_u8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772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MPAS and Cindy/Dynamo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284206" y="962937"/>
            <a:ext cx="293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Sensitivity of the initial state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99168" y="962937"/>
            <a:ext cx="13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60km global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84206" y="1429946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starts: 01 November and 10 November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94957" y="2237661"/>
            <a:ext cx="900631" cy="7292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12361" y="5165962"/>
            <a:ext cx="851527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4106" y="6232376"/>
            <a:ext cx="7785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his </a:t>
            </a:r>
            <a:r>
              <a:rPr lang="en-US" dirty="0"/>
              <a:t>is not a deterministic simulation when using a global model, and it is not expected to be.</a:t>
            </a:r>
          </a:p>
        </p:txBody>
      </p:sp>
    </p:spTree>
    <p:extLst>
      <p:ext uri="{BB962C8B-B14F-4D97-AF65-F5344CB8AC3E}">
        <p14:creationId xmlns:p14="http://schemas.microsoft.com/office/powerpoint/2010/main" val="160581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639" y="1334670"/>
            <a:ext cx="7751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with a 15km global resolution with Tiedtke scheme looks successful</a:t>
            </a:r>
          </a:p>
          <a:p>
            <a:r>
              <a:rPr lang="en-US" dirty="0" smtClean="0"/>
              <a:t>Sensitive to the resolution </a:t>
            </a:r>
            <a:r>
              <a:rPr lang="en-US" dirty="0"/>
              <a:t>(</a:t>
            </a:r>
            <a:r>
              <a:rPr lang="en-US" smtClean="0"/>
              <a:t>2 more </a:t>
            </a:r>
            <a:r>
              <a:rPr lang="en-US" dirty="0" smtClean="0"/>
              <a:t>simulations </a:t>
            </a:r>
            <a:r>
              <a:rPr lang="en-US" smtClean="0"/>
              <a:t>at 7.5km)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/>
              <a:t>Go further in the </a:t>
            </a:r>
            <a:r>
              <a:rPr lang="en-US" dirty="0" smtClean="0"/>
              <a:t>analysis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Cindy-Dynamo:</a:t>
            </a:r>
          </a:p>
          <a:p>
            <a:r>
              <a:rPr lang="en-US" dirty="0" smtClean="0"/>
              <a:t>- Use </a:t>
            </a:r>
            <a:r>
              <a:rPr lang="en-US" dirty="0"/>
              <a:t>higher </a:t>
            </a:r>
            <a:r>
              <a:rPr lang="en-US" dirty="0" smtClean="0"/>
              <a:t>resolutions: 30 to 15km and 15 to 3km.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Find a way to improve the simulations:</a:t>
            </a:r>
          </a:p>
          <a:p>
            <a:r>
              <a:rPr lang="en-US" dirty="0" smtClean="0"/>
              <a:t>- representation of convection in MPAS</a:t>
            </a:r>
          </a:p>
          <a:p>
            <a:r>
              <a:rPr lang="en-US" dirty="0" smtClean="0"/>
              <a:t>- go cloud permitting?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Conclusion - Next steps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7008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Outline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702792" y="1947980"/>
            <a:ext cx="5019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MPAS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Attempt to simulate an MJO event during YOTCE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And during Cindy/Dynamo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47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smtClean="0"/>
              <a:t>Extra - Diurnal </a:t>
            </a:r>
            <a:r>
              <a:rPr lang="en-US" sz="3000" dirty="0" smtClean="0"/>
              <a:t>cycle</a:t>
            </a:r>
            <a:endParaRPr lang="en-US" sz="3000" dirty="0"/>
          </a:p>
        </p:txBody>
      </p:sp>
      <p:pic>
        <p:nvPicPr>
          <p:cNvPr id="6" name="Picture 5" descr="diurnalcycle_15km_noc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0" y="844808"/>
            <a:ext cx="8063999" cy="604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1071" y="3819343"/>
            <a:ext cx="1985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15km</a:t>
            </a:r>
          </a:p>
          <a:p>
            <a:pPr algn="ctr"/>
            <a:r>
              <a:rPr lang="en-US" dirty="0"/>
              <a:t>n</a:t>
            </a:r>
            <a:r>
              <a:rPr lang="en-US" dirty="0" smtClean="0"/>
              <a:t>o parametrisation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convection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n10s_IndianOcean_t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986"/>
            <a:ext cx="9144000" cy="5172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720" y="621982"/>
            <a:ext cx="479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over the time (between 10˚S and 10˚N)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6882" y="5675586"/>
            <a:ext cx="38243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‘Observation’ (CFSR, ERA-Interim or TRMM)</a:t>
            </a:r>
          </a:p>
          <a:p>
            <a:r>
              <a:rPr lang="en-US" sz="1600" dirty="0" smtClean="0"/>
              <a:t>3km</a:t>
            </a:r>
          </a:p>
          <a:p>
            <a:r>
              <a:rPr lang="en-US" sz="1600" dirty="0" smtClean="0"/>
              <a:t>15km with Tiedtke</a:t>
            </a:r>
          </a:p>
          <a:p>
            <a:r>
              <a:rPr lang="en-US" sz="1600" dirty="0" smtClean="0"/>
              <a:t>15km no convection</a:t>
            </a:r>
            <a:endParaRPr lang="en-US" sz="16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218121" y="5882914"/>
            <a:ext cx="38876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18121" y="6109967"/>
            <a:ext cx="38876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218121" y="6353072"/>
            <a:ext cx="38876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218121" y="6596754"/>
            <a:ext cx="388761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2133" y="1619744"/>
            <a:ext cx="55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5088" y="2572284"/>
            <a:ext cx="65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u850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5088" y="3702880"/>
            <a:ext cx="65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u200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5088" y="4843181"/>
            <a:ext cx="77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4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MPAS Atmosphere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398506" y="933190"/>
            <a:ext cx="84406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MPAS: Model for Prediction Across Scale</a:t>
            </a:r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Unstructured spherical </a:t>
            </a:r>
            <a:r>
              <a:rPr lang="en-US" sz="2200" dirty="0" smtClean="0"/>
              <a:t>centroidal Voronoi mesh:</a:t>
            </a:r>
          </a:p>
          <a:p>
            <a:r>
              <a:rPr lang="en-US" sz="2200" dirty="0" smtClean="0"/>
              <a:t>      uniform or variable</a:t>
            </a:r>
            <a:r>
              <a:rPr lang="en-US" sz="2200" dirty="0"/>
              <a:t>-resolution </a:t>
            </a:r>
            <a:r>
              <a:rPr lang="en-US" sz="2200" dirty="0" smtClean="0"/>
              <a:t>meshes</a:t>
            </a:r>
          </a:p>
        </p:txBody>
      </p:sp>
      <p:pic>
        <p:nvPicPr>
          <p:cNvPr id="8" name="Picture 7" descr="MPAS_C-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2697120"/>
            <a:ext cx="2476500" cy="24973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006" y="5490883"/>
            <a:ext cx="57246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/>
              <a:t>Fully compressible </a:t>
            </a:r>
            <a:r>
              <a:rPr lang="en-US" sz="2200" dirty="0" smtClean="0"/>
              <a:t>non-hydrostatic equations 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Integration schemes are similar to WRF</a:t>
            </a:r>
            <a:r>
              <a:rPr lang="en-US" sz="22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41 vertical levels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10" name="Picture 9" descr="MPAS-var-res_me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62" y="2239920"/>
            <a:ext cx="3305997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Is MPAS able to simulate MCS?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484828" y="987610"/>
            <a:ext cx="5549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Approach:</a:t>
            </a:r>
          </a:p>
          <a:p>
            <a:r>
              <a:rPr lang="en-US" sz="2200" dirty="0" smtClean="0"/>
              <a:t>Different uniform meshes, same set of physics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828" y="3196370"/>
            <a:ext cx="847940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Deep convection		   </a:t>
            </a:r>
            <a:r>
              <a:rPr lang="en-US" b="1" dirty="0" smtClean="0"/>
              <a:t>resolved</a:t>
            </a:r>
            <a:r>
              <a:rPr lang="en-US" dirty="0" smtClean="0"/>
              <a:t>			</a:t>
            </a:r>
            <a:r>
              <a:rPr lang="en-US" b="1" dirty="0" smtClean="0"/>
              <a:t>Tiedtke</a:t>
            </a:r>
            <a:r>
              <a:rPr lang="en-US" dirty="0" smtClean="0"/>
              <a:t>	 </a:t>
            </a:r>
            <a:r>
              <a:rPr lang="en-US" i="1" dirty="0" smtClean="0"/>
              <a:t>or</a:t>
            </a:r>
            <a:r>
              <a:rPr lang="en-US" dirty="0" smtClean="0"/>
              <a:t>	</a:t>
            </a:r>
            <a:r>
              <a:rPr lang="en-US" b="1" dirty="0" smtClean="0"/>
              <a:t>resolved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hallow convection	   	   resolved				    	  –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PBL			YSU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Microphysics 	WSM6	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RRTMG </a:t>
            </a:r>
            <a:r>
              <a:rPr lang="en-US" dirty="0"/>
              <a:t>longwave and shortwave </a:t>
            </a:r>
            <a:r>
              <a:rPr lang="en-US" dirty="0" smtClean="0"/>
              <a:t>radiation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Noah LSM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84827" y="2690306"/>
            <a:ext cx="670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configurations:                      		</a:t>
            </a:r>
            <a:r>
              <a:rPr lang="en-US" b="1" dirty="0" smtClean="0"/>
              <a:t>3km</a:t>
            </a:r>
            <a:r>
              <a:rPr lang="en-US" dirty="0" smtClean="0"/>
              <a:t>    					</a:t>
            </a:r>
            <a:r>
              <a:rPr lang="en-US" b="1" dirty="0" smtClean="0"/>
              <a:t>15km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4828" y="2076805"/>
            <a:ext cx="1664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Model setup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4705" y="5729835"/>
            <a:ext cx="611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No SST forcing (no update) no ocean model, one initial state (GFS)</a:t>
            </a:r>
          </a:p>
          <a:p>
            <a:r>
              <a:rPr lang="en-US" sz="2000" b="1" dirty="0" smtClean="0">
                <a:solidFill>
                  <a:srgbClr val="3366FF"/>
                </a:solidFill>
              </a:rPr>
              <a:t>How is the atmospheric model is able to do by itself?</a:t>
            </a:r>
            <a:endParaRPr lang="en-US" sz="2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9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Is MPAS able to simulate MCS?</a:t>
            </a:r>
            <a:endParaRPr lang="en-US" sz="3000" dirty="0"/>
          </a:p>
        </p:txBody>
      </p:sp>
      <p:pic>
        <p:nvPicPr>
          <p:cNvPr id="7" name="Picture 6" descr="olr3km-30j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0" y="1232122"/>
            <a:ext cx="5275765" cy="2664000"/>
          </a:xfrm>
          <a:prstGeom prst="rect">
            <a:avLst/>
          </a:prstGeom>
        </p:spPr>
      </p:pic>
      <p:pic>
        <p:nvPicPr>
          <p:cNvPr id="9" name="Picture 8" descr="olr15kmTiedkte-30j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54" y="1232122"/>
            <a:ext cx="5275765" cy="2664000"/>
          </a:xfrm>
          <a:prstGeom prst="rect">
            <a:avLst/>
          </a:prstGeom>
        </p:spPr>
      </p:pic>
      <p:pic>
        <p:nvPicPr>
          <p:cNvPr id="8" name="Picture 7" descr="olr15km_nocps_30j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63" y="3896122"/>
            <a:ext cx="5275766" cy="266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4933" y="3714416"/>
            <a:ext cx="59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1059" y="3665362"/>
            <a:ext cx="145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15km Tiedtke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05018" y="6375456"/>
            <a:ext cx="388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15km no parametrisation of convection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4206" y="870946"/>
            <a:ext cx="559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</a:t>
            </a:r>
            <a:r>
              <a:rPr lang="en-US" dirty="0"/>
              <a:t>/February </a:t>
            </a:r>
            <a:r>
              <a:rPr lang="en-US" dirty="0" smtClean="0"/>
              <a:t>2009: OLR the 31th of January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4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7359" y="5506033"/>
            <a:ext cx="7049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simulation without parametrisation of convection:</a:t>
            </a:r>
          </a:p>
          <a:p>
            <a:r>
              <a:rPr lang="en-US" dirty="0" smtClean="0"/>
              <a:t>Precipitation </a:t>
            </a:r>
            <a:r>
              <a:rPr lang="en-US" smtClean="0"/>
              <a:t>in simulations is </a:t>
            </a:r>
            <a:r>
              <a:rPr lang="en-US" dirty="0" smtClean="0"/>
              <a:t>much stronger compared to TRMM.</a:t>
            </a:r>
          </a:p>
          <a:p>
            <a:r>
              <a:rPr lang="en-US" dirty="0" smtClean="0"/>
              <a:t>	Problem with the microphysics? Resolution too coarse for an explicit 	deep convection.</a:t>
            </a:r>
            <a:endParaRPr lang="en-US" dirty="0"/>
          </a:p>
        </p:txBody>
      </p:sp>
      <p:pic>
        <p:nvPicPr>
          <p:cNvPr id="8" name="Picture 7" descr="precip.15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7" y="3510203"/>
            <a:ext cx="4528565" cy="198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Some discrepancies</a:t>
            </a:r>
            <a:endParaRPr lang="en-US" sz="3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63990" y="6271773"/>
            <a:ext cx="32396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84206" y="873299"/>
            <a:ext cx="458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January/February 2009: averaged precipitation</a:t>
            </a:r>
            <a:endParaRPr lang="en-US" dirty="0"/>
          </a:p>
        </p:txBody>
      </p:sp>
      <p:pic>
        <p:nvPicPr>
          <p:cNvPr id="7" name="Picture 6" descr="precip.tr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" y="1386203"/>
            <a:ext cx="4592842" cy="2016000"/>
          </a:xfrm>
          <a:prstGeom prst="rect">
            <a:avLst/>
          </a:prstGeom>
        </p:spPr>
      </p:pic>
      <p:pic>
        <p:nvPicPr>
          <p:cNvPr id="24" name="Picture 23" descr="precipAvgtime_15nocp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70" y="3510203"/>
            <a:ext cx="4228009" cy="1943998"/>
          </a:xfrm>
          <a:prstGeom prst="rect">
            <a:avLst/>
          </a:prstGeom>
        </p:spPr>
      </p:pic>
      <p:pic>
        <p:nvPicPr>
          <p:cNvPr id="3" name="Picture 2" descr="precip.3k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80" y="1386203"/>
            <a:ext cx="4678761" cy="2088000"/>
          </a:xfrm>
          <a:prstGeom prst="rect">
            <a:avLst/>
          </a:prstGeom>
        </p:spPr>
      </p:pic>
      <p:pic>
        <p:nvPicPr>
          <p:cNvPr id="4" name="Picture 3" descr="Screen shot 2014-01-13 at 9.33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40" y="3738903"/>
            <a:ext cx="597239" cy="1727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96905" y="5270500"/>
            <a:ext cx="384035" cy="19640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9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rm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81" y="787658"/>
            <a:ext cx="2424407" cy="288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1000" y="781307"/>
            <a:ext cx="1092200" cy="122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Is MPAS able to simulate the MJO?</a:t>
            </a:r>
            <a:endParaRPr lang="en-US" sz="3000" dirty="0"/>
          </a:p>
        </p:txBody>
      </p:sp>
      <p:pic>
        <p:nvPicPr>
          <p:cNvPr id="10" name="Picture 9" descr="3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90" y="3616107"/>
            <a:ext cx="2424407" cy="2880000"/>
          </a:xfrm>
          <a:prstGeom prst="rect">
            <a:avLst/>
          </a:prstGeom>
        </p:spPr>
      </p:pic>
      <p:pic>
        <p:nvPicPr>
          <p:cNvPr id="11" name="Picture 10" descr="15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657600"/>
            <a:ext cx="2424407" cy="2880000"/>
          </a:xfrm>
          <a:prstGeom prst="rect">
            <a:avLst/>
          </a:prstGeom>
        </p:spPr>
      </p:pic>
      <p:pic>
        <p:nvPicPr>
          <p:cNvPr id="12" name="Picture 11" descr="15nocp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82" y="3657600"/>
            <a:ext cx="2424407" cy="2880000"/>
          </a:xfrm>
          <a:prstGeom prst="rect">
            <a:avLst/>
          </a:prstGeom>
        </p:spPr>
      </p:pic>
      <p:pic>
        <p:nvPicPr>
          <p:cNvPr id="13" name="Picture 12" descr="b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8586" y="1981638"/>
            <a:ext cx="2344476" cy="2962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41908" y="3037125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5690" y="1938422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1908" y="2497170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247260" y="1378134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4348" y="871408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8812" y="2112147"/>
            <a:ext cx="699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m/h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664057" y="6494239"/>
            <a:ext cx="2967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15km no parametrisation of </a:t>
            </a:r>
            <a:r>
              <a:rPr lang="en-US" sz="1600" dirty="0" err="1" smtClean="0"/>
              <a:t>conv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883511" y="6494239"/>
            <a:ext cx="1317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15km Tiedtke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609438" y="6539468"/>
            <a:ext cx="545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3km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313533" y="1965581"/>
            <a:ext cx="746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TRMM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445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1000" y="781307"/>
            <a:ext cx="1092200" cy="122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Is MPAS able to simulate the MJO?</a:t>
            </a:r>
            <a:endParaRPr lang="en-US" sz="3000" dirty="0"/>
          </a:p>
        </p:txBody>
      </p:sp>
      <p:pic>
        <p:nvPicPr>
          <p:cNvPr id="10" name="Picture 9" descr="precip15kmTiedtk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31" y="838200"/>
            <a:ext cx="5502664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61782" y="6275993"/>
            <a:ext cx="470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Colors: </a:t>
            </a:r>
            <a:r>
              <a:rPr lang="en-US" dirty="0" err="1" smtClean="0"/>
              <a:t>Trmm</a:t>
            </a:r>
            <a:r>
              <a:rPr lang="en-US" dirty="0" smtClean="0"/>
              <a:t> , contour: 15km run with Tiedtke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0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k_u850_15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6" y="1963398"/>
            <a:ext cx="3265352" cy="28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1676" y="4885388"/>
            <a:ext cx="198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850 15km Tiedtke</a:t>
            </a:r>
            <a:endParaRPr lang="en-US" dirty="0"/>
          </a:p>
        </p:txBody>
      </p:sp>
      <p:pic>
        <p:nvPicPr>
          <p:cNvPr id="6" name="Picture 5" descr="u850_3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44" y="1982568"/>
            <a:ext cx="3332938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0454" y="4885388"/>
            <a:ext cx="114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U850 3km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4206" y="170934"/>
            <a:ext cx="8681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Tracking method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389" y="1181100"/>
            <a:ext cx="355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diagnose with only 20 days?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0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574</Words>
  <Application>Microsoft Macintosh PowerPoint</Application>
  <PresentationFormat>On-screen Show (4:3)</PresentationFormat>
  <Paragraphs>127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Tracking propagation of the MJO with MPAS MJO hindcasts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propagation of the MJO  with MPAS </dc:title>
  <dc:creator>Romain Pilon</dc:creator>
  <cp:lastModifiedBy>Romain Pilon</cp:lastModifiedBy>
  <cp:revision>296</cp:revision>
  <dcterms:created xsi:type="dcterms:W3CDTF">2013-11-02T21:59:20Z</dcterms:created>
  <dcterms:modified xsi:type="dcterms:W3CDTF">2014-01-14T22:20:50Z</dcterms:modified>
</cp:coreProperties>
</file>