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Microsoft_Equation39.bin" ContentType="application/vnd.openxmlformats-officedocument.oleObject"/>
  <Override PartName="/ppt/embeddings/Microsoft_Equation25.bin" ContentType="application/vnd.openxmlformats-officedocument.oleObject"/>
  <Override PartName="/ppt/embeddings/Microsoft_Equation44.bin" ContentType="application/vnd.openxmlformats-officedocument.oleObject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Microsoft_Equation27.bin" ContentType="application/vnd.openxmlformats-officedocument.oleObject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embeddings/Microsoft_Equation32.bin" ContentType="application/vnd.openxmlformats-officedocument.oleObject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7.bin" ContentType="application/vnd.openxmlformats-officedocument.oleObject"/>
  <Override PartName="/ppt/embeddings/Microsoft_Equation36.bin" ContentType="application/vnd.openxmlformats-officedocument.oleObject"/>
  <Override PartName="/ppt/embeddings/Microsoft_Equation22.bin" ContentType="application/vnd.openxmlformats-officedocument.oleObject"/>
  <Override PartName="/ppt/embeddings/Microsoft_Equation41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embeddings/Microsoft_Equation45.bin" ContentType="application/vnd.openxmlformats-officedocument.oleObject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embeddings/Microsoft_Equation28.bin" ContentType="application/vnd.openxmlformats-officedocument.oleObject"/>
  <Override PartName="/ppt/theme/theme2.xml" ContentType="application/vnd.openxmlformats-officedocument.theme+xml"/>
  <Override PartName="/ppt/embeddings/Microsoft_Equation14.bin" ContentType="application/vnd.openxmlformats-officedocument.oleObject"/>
  <Override PartName="/ppt/embeddings/Microsoft_Equation33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18.bin" ContentType="application/vnd.openxmlformats-officedocument.oleObject"/>
  <Override PartName="/ppt/embeddings/Microsoft_Equation37.bin" ContentType="application/vnd.openxmlformats-officedocument.oleObject"/>
  <Default Extension="emf" ContentType="image/x-emf"/>
  <Override PartName="/ppt/embeddings/Microsoft_Equation23.bin" ContentType="application/vnd.openxmlformats-officedocument.oleObject"/>
  <Override PartName="/ppt/embeddings/Microsoft_Equation42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embeddings/Microsoft_Equation46.bin" ContentType="application/vnd.openxmlformats-officedocument.oleObject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embeddings/Microsoft_Equation34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embeddings/Microsoft_Equation19.bin" ContentType="application/vnd.openxmlformats-officedocument.oleObject"/>
  <Override PartName="/ppt/embeddings/Microsoft_Equation38.bin" ContentType="application/vnd.openxmlformats-officedocument.oleObject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embeddings/Microsoft_Equation43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Override PartName="/ppt/embeddings/Microsoft_Equation35.bin" ContentType="application/vnd.openxmlformats-officedocument.oleObject"/>
  <Default Extension="pdf" ContentType="application/pdf"/>
  <Default Extension="png" ContentType="image/png"/>
  <Override PartName="/ppt/embeddings/Microsoft_Equation40.bin" ContentType="application/vnd.openxmlformats-officedocument.oleObject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64" r:id="rId3"/>
    <p:sldId id="280" r:id="rId4"/>
    <p:sldId id="261" r:id="rId5"/>
    <p:sldId id="276" r:id="rId6"/>
    <p:sldId id="295" r:id="rId7"/>
    <p:sldId id="284" r:id="rId8"/>
    <p:sldId id="285" r:id="rId9"/>
    <p:sldId id="260" r:id="rId10"/>
    <p:sldId id="286" r:id="rId11"/>
    <p:sldId id="281" r:id="rId12"/>
    <p:sldId id="288" r:id="rId13"/>
    <p:sldId id="273" r:id="rId14"/>
    <p:sldId id="287" r:id="rId15"/>
    <p:sldId id="289" r:id="rId16"/>
    <p:sldId id="278" r:id="rId17"/>
    <p:sldId id="308" r:id="rId18"/>
    <p:sldId id="310" r:id="rId19"/>
    <p:sldId id="309" r:id="rId20"/>
    <p:sldId id="311" r:id="rId21"/>
    <p:sldId id="312" r:id="rId22"/>
    <p:sldId id="270" r:id="rId23"/>
    <p:sldId id="301" r:id="rId24"/>
    <p:sldId id="302" r:id="rId25"/>
    <p:sldId id="258" r:id="rId26"/>
    <p:sldId id="313" r:id="rId27"/>
    <p:sldId id="293" r:id="rId28"/>
    <p:sldId id="297" r:id="rId29"/>
    <p:sldId id="315" r:id="rId30"/>
    <p:sldId id="294" r:id="rId31"/>
    <p:sldId id="314" r:id="rId32"/>
    <p:sldId id="296" r:id="rId33"/>
    <p:sldId id="298" r:id="rId34"/>
    <p:sldId id="316" r:id="rId35"/>
    <p:sldId id="299" r:id="rId36"/>
    <p:sldId id="300" r:id="rId37"/>
    <p:sldId id="303" r:id="rId38"/>
    <p:sldId id="307" r:id="rId39"/>
    <p:sldId id="304" r:id="rId40"/>
    <p:sldId id="305" r:id="rId41"/>
    <p:sldId id="306" r:id="rId42"/>
    <p:sldId id="269" r:id="rId43"/>
    <p:sldId id="274" r:id="rId44"/>
    <p:sldId id="266" r:id="rId45"/>
    <p:sldId id="26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ict"/><Relationship Id="rId4" Type="http://schemas.openxmlformats.org/officeDocument/2006/relationships/image" Target="../media/image8.pict"/><Relationship Id="rId5" Type="http://schemas.openxmlformats.org/officeDocument/2006/relationships/image" Target="../media/image9.pict"/><Relationship Id="rId6" Type="http://schemas.openxmlformats.org/officeDocument/2006/relationships/image" Target="../media/image10.pict"/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ict"/><Relationship Id="rId4" Type="http://schemas.openxmlformats.org/officeDocument/2006/relationships/image" Target="../media/image8.pict"/><Relationship Id="rId5" Type="http://schemas.openxmlformats.org/officeDocument/2006/relationships/image" Target="../media/image9.pict"/><Relationship Id="rId6" Type="http://schemas.openxmlformats.org/officeDocument/2006/relationships/image" Target="../media/image10.pict"/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ict"/><Relationship Id="rId4" Type="http://schemas.openxmlformats.org/officeDocument/2006/relationships/image" Target="../media/image19.pict"/><Relationship Id="rId5" Type="http://schemas.openxmlformats.org/officeDocument/2006/relationships/image" Target="../media/image20.pict"/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Relationship Id="rId2" Type="http://schemas.openxmlformats.org/officeDocument/2006/relationships/image" Target="../media/image17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0B33-74D0-2540-B788-F33ED3A68B8F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71A1C-75CB-C642-B72C-1A7C01348A9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77EB-01CD-8D4C-BB89-40197BCA45F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B833-70F5-1240-9AFC-7850F7A35074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A3ED-0E9F-8F4D-9EA2-E044F8AC5F9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11.jpeg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oleObject" Target="../embeddings/Microsoft_Equation11.bin"/><Relationship Id="rId7" Type="http://schemas.openxmlformats.org/officeDocument/2006/relationships/oleObject" Target="../embeddings/Microsoft_Equation12.bin"/><Relationship Id="rId8" Type="http://schemas.openxmlformats.org/officeDocument/2006/relationships/oleObject" Target="../embeddings/Microsoft_Equation13.bin"/><Relationship Id="rId9" Type="http://schemas.openxmlformats.org/officeDocument/2006/relationships/image" Target="../media/image11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oleObject" Target="../embeddings/Microsoft_Equation1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oleObject" Target="../embeddings/Microsoft_Equation1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quation18.bin"/><Relationship Id="rId6" Type="http://schemas.openxmlformats.org/officeDocument/2006/relationships/image" Target="../media/image22.png"/><Relationship Id="rId7" Type="http://schemas.openxmlformats.org/officeDocument/2006/relationships/oleObject" Target="../embeddings/Microsoft_Equation19.bin"/><Relationship Id="rId8" Type="http://schemas.openxmlformats.org/officeDocument/2006/relationships/oleObject" Target="../embeddings/Microsoft_Equation20.bin"/><Relationship Id="rId9" Type="http://schemas.openxmlformats.org/officeDocument/2006/relationships/oleObject" Target="../embeddings/Microsoft_Equation21.bin"/><Relationship Id="rId10" Type="http://schemas.openxmlformats.org/officeDocument/2006/relationships/oleObject" Target="../embeddings/Microsoft_Equation2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oleObject" Target="../embeddings/Microsoft_Equation2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oleObject" Target="../embeddings/Microsoft_Equation25.bin"/><Relationship Id="rId8" Type="http://schemas.openxmlformats.org/officeDocument/2006/relationships/oleObject" Target="../embeddings/Microsoft_Equation2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oleObject" Target="../embeddings/Microsoft_Equation27.bin"/><Relationship Id="rId6" Type="http://schemas.openxmlformats.org/officeDocument/2006/relationships/oleObject" Target="../embeddings/Microsoft_Equation28.bin"/><Relationship Id="rId7" Type="http://schemas.openxmlformats.org/officeDocument/2006/relationships/oleObject" Target="../embeddings/Microsoft_Equation29.bin"/><Relationship Id="rId8" Type="http://schemas.openxmlformats.org/officeDocument/2006/relationships/oleObject" Target="../embeddings/Microsoft_Equation3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oleObject" Target="../embeddings/Microsoft_Equation31.bin"/><Relationship Id="rId6" Type="http://schemas.openxmlformats.org/officeDocument/2006/relationships/oleObject" Target="../embeddings/Microsoft_Equation32.bin"/><Relationship Id="rId7" Type="http://schemas.openxmlformats.org/officeDocument/2006/relationships/oleObject" Target="../embeddings/Microsoft_Equation33.bin"/><Relationship Id="rId8" Type="http://schemas.openxmlformats.org/officeDocument/2006/relationships/oleObject" Target="../embeddings/Microsoft_Equation3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7.bin"/><Relationship Id="rId12" Type="http://schemas.openxmlformats.org/officeDocument/2006/relationships/oleObject" Target="../embeddings/Microsoft_Equation3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oleObject" Target="../embeddings/Microsoft_Equation35.bin"/><Relationship Id="rId10" Type="http://schemas.openxmlformats.org/officeDocument/2006/relationships/oleObject" Target="../embeddings/Microsoft_Equation36.bin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1.bin"/><Relationship Id="rId12" Type="http://schemas.openxmlformats.org/officeDocument/2006/relationships/oleObject" Target="../embeddings/Microsoft_Equation4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oleObject" Target="../embeddings/Microsoft_Equation39.bin"/><Relationship Id="rId10" Type="http://schemas.openxmlformats.org/officeDocument/2006/relationships/oleObject" Target="../embeddings/Microsoft_Equation40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5.bin"/><Relationship Id="rId12" Type="http://schemas.openxmlformats.org/officeDocument/2006/relationships/oleObject" Target="../embeddings/Microsoft_Equation46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oleObject" Target="../embeddings/Microsoft_Equation43.bin"/><Relationship Id="rId10" Type="http://schemas.openxmlformats.org/officeDocument/2006/relationships/oleObject" Target="../embeddings/Microsoft_Equation4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914"/>
            <a:ext cx="7772400" cy="1975698"/>
          </a:xfrm>
        </p:spPr>
        <p:txBody>
          <a:bodyPr>
            <a:normAutofit/>
          </a:bodyPr>
          <a:lstStyle/>
          <a:p>
            <a:r>
              <a:rPr lang="en-US" b="1"/>
              <a:t>M</a:t>
            </a:r>
            <a:r>
              <a:rPr lang="en-US" sz="5333">
                <a:solidFill>
                  <a:srgbClr val="0000FF"/>
                </a:solidFill>
              </a:rPr>
              <a:t>atrix "anomaly physics"</a:t>
            </a:r>
            <a:r>
              <a:rPr lang="en-US"/>
              <a:t/>
            </a:r>
            <a:br>
              <a:rPr lang="en-US"/>
            </a:br>
            <a:r>
              <a:rPr lang="en-US"/>
              <a:t>in realistic global flows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/>
              <a:t>Brian Mapes, Patrick Kelly, Siwon Song</a:t>
            </a:r>
          </a:p>
          <a:p>
            <a:r>
              <a:rPr lang="en-US"/>
              <a:t>RSMAS, University of Miami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Quiz 2: "Dry" model with tracer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Dry-transient driven mean flow errors (see Quiz 1) advect q</a:t>
            </a:r>
          </a:p>
          <a:p>
            <a:endParaRPr lang="en-US"/>
          </a:p>
          <a:p>
            <a:r>
              <a:rPr lang="en-US">
                <a:solidFill>
                  <a:srgbClr val="0000FF"/>
                </a:solidFill>
              </a:rPr>
              <a:t>Can you guess what happens to the JJA Asian  monsoon (as seen in PW for example)?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6249857"/>
          </a:xfrm>
        </p:spPr>
        <p:txBody>
          <a:bodyPr>
            <a:normAutofit/>
          </a:bodyPr>
          <a:lstStyle/>
          <a:p>
            <a:r>
              <a:rPr lang="en-US"/>
              <a:t>Ready for </a:t>
            </a:r>
            <a:r>
              <a:rPr lang="en-US" b="1"/>
              <a:t>M</a:t>
            </a:r>
            <a:r>
              <a:rPr lang="en-US">
                <a:solidFill>
                  <a:srgbClr val="0000FF"/>
                </a:solidFill>
              </a:rPr>
              <a:t>atrix physics: 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/>
            </a:r>
            <a:br>
              <a:rPr lang="en-US">
                <a:solidFill>
                  <a:srgbClr val="0000FF"/>
                </a:solidFill>
              </a:rPr>
            </a:br>
            <a:r>
              <a:rPr lang="en-US"/>
              <a:t>∂</a:t>
            </a:r>
            <a:r>
              <a:rPr lang="en-US" b="1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/>
              <a:t>∂</a:t>
            </a:r>
            <a:r>
              <a:rPr lang="en-US">
                <a:solidFill>
                  <a:srgbClr val="000000"/>
                </a:solidFill>
              </a:rPr>
              <a:t>t|</a:t>
            </a:r>
            <a:r>
              <a:rPr lang="en-US" baseline="-25000">
                <a:solidFill>
                  <a:srgbClr val="000000"/>
                </a:solidFill>
              </a:rPr>
              <a:t>phy</a:t>
            </a:r>
            <a:r>
              <a:rPr lang="en-US">
                <a:solidFill>
                  <a:srgbClr val="000000"/>
                </a:solidFill>
              </a:rPr>
              <a:t> = </a:t>
            </a:r>
            <a:r>
              <a:rPr lang="en-US" b="1"/>
              <a:t>M</a:t>
            </a:r>
            <a:r>
              <a:rPr lang="en-US" b="1" i="1"/>
              <a:t>X</a:t>
            </a:r>
            <a:br>
              <a:rPr lang="en-US" b="1" i="1"/>
            </a:br>
            <a:r>
              <a:rPr lang="en-US">
                <a:solidFill>
                  <a:srgbClr val="0000FF"/>
                </a:solidFill>
              </a:rPr>
              <a:t/>
            </a:r>
            <a:br>
              <a:rPr lang="en-US">
                <a:solidFill>
                  <a:srgbClr val="0000FF"/>
                </a:solidFill>
              </a:rPr>
            </a:br>
            <a:r>
              <a:rPr lang="en-US" sz="3111"/>
              <a:t>But what state vector </a:t>
            </a:r>
            <a:r>
              <a:rPr lang="en-US" sz="3111" b="1" i="1"/>
              <a:t>X</a:t>
            </a:r>
            <a:r>
              <a:rPr lang="en-US" sz="3111"/>
              <a:t>? </a:t>
            </a:r>
            <a:br>
              <a:rPr lang="en-US" sz="3111"/>
            </a:br>
            <a:r>
              <a:rPr lang="en-US" sz="3111"/>
              <a:t>&amp; what matrix </a:t>
            </a:r>
            <a:r>
              <a:rPr lang="en-US" sz="3111" b="1"/>
              <a:t>M</a:t>
            </a:r>
            <a:r>
              <a:rPr lang="en-US" sz="3111"/>
              <a:t>?</a:t>
            </a:r>
            <a:br>
              <a:rPr lang="en-US" sz="3111"/>
            </a:br>
            <a:r>
              <a:rPr lang="en-US" sz="3111"/>
              <a:t/>
            </a:r>
            <a:br>
              <a:rPr lang="en-US" sz="3111"/>
            </a:br>
            <a:r>
              <a:rPr lang="en-US" sz="3111">
                <a:solidFill>
                  <a:schemeClr val="bg1"/>
                </a:solidFill>
              </a:rPr>
              <a:t>Is it "linear"? Depends what you mean.</a:t>
            </a:r>
            <a:br>
              <a:rPr lang="en-US" sz="3111">
                <a:solidFill>
                  <a:schemeClr val="bg1"/>
                </a:solidFill>
              </a:rPr>
            </a:br>
            <a:r>
              <a:rPr lang="en-US" sz="3111" b="1">
                <a:solidFill>
                  <a:schemeClr val="bg1"/>
                </a:solidFill>
              </a:rPr>
              <a:t>M </a:t>
            </a:r>
            <a:r>
              <a:rPr lang="en-US" sz="3111">
                <a:solidFill>
                  <a:schemeClr val="bg1"/>
                </a:solidFill>
              </a:rPr>
              <a:t>(x,y?,t?,U?,T?,q?,(P-E)?,?)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6249857"/>
          </a:xfrm>
        </p:spPr>
        <p:txBody>
          <a:bodyPr>
            <a:normAutofit/>
          </a:bodyPr>
          <a:lstStyle/>
          <a:p>
            <a:r>
              <a:rPr lang="en-US"/>
              <a:t>Ready for </a:t>
            </a:r>
            <a:r>
              <a:rPr lang="en-US" b="1"/>
              <a:t>M</a:t>
            </a:r>
            <a:r>
              <a:rPr lang="en-US">
                <a:solidFill>
                  <a:srgbClr val="0000FF"/>
                </a:solidFill>
              </a:rPr>
              <a:t>atrix physics: 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/>
            </a:r>
            <a:br>
              <a:rPr lang="en-US">
                <a:solidFill>
                  <a:srgbClr val="0000FF"/>
                </a:solidFill>
              </a:rPr>
            </a:br>
            <a:r>
              <a:rPr lang="en-US"/>
              <a:t>∂</a:t>
            </a:r>
            <a:r>
              <a:rPr lang="en-US" b="1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/>
              <a:t>∂</a:t>
            </a:r>
            <a:r>
              <a:rPr lang="en-US">
                <a:solidFill>
                  <a:srgbClr val="000000"/>
                </a:solidFill>
              </a:rPr>
              <a:t>t = </a:t>
            </a:r>
            <a:r>
              <a:rPr lang="en-US" b="1"/>
              <a:t>M</a:t>
            </a:r>
            <a:r>
              <a:rPr lang="en-US" b="1" i="1"/>
              <a:t>X</a:t>
            </a:r>
            <a:br>
              <a:rPr lang="en-US" b="1" i="1"/>
            </a:br>
            <a:r>
              <a:rPr lang="en-US">
                <a:solidFill>
                  <a:srgbClr val="0000FF"/>
                </a:solidFill>
              </a:rPr>
              <a:t/>
            </a:r>
            <a:br>
              <a:rPr lang="en-US">
                <a:solidFill>
                  <a:srgbClr val="0000FF"/>
                </a:solidFill>
              </a:rPr>
            </a:br>
            <a:r>
              <a:rPr lang="en-US" sz="3111"/>
              <a:t>But what state vector </a:t>
            </a:r>
            <a:r>
              <a:rPr lang="en-US" sz="3111" b="1" i="1"/>
              <a:t>X</a:t>
            </a:r>
            <a:r>
              <a:rPr lang="en-US" sz="3111"/>
              <a:t>? </a:t>
            </a:r>
            <a:br>
              <a:rPr lang="en-US" sz="3111"/>
            </a:br>
            <a:r>
              <a:rPr lang="en-US" sz="3111"/>
              <a:t>&amp; what matrix </a:t>
            </a:r>
            <a:r>
              <a:rPr lang="en-US" sz="3111" b="1"/>
              <a:t>M</a:t>
            </a:r>
            <a:r>
              <a:rPr lang="en-US" sz="3111"/>
              <a:t>?</a:t>
            </a:r>
            <a:br>
              <a:rPr lang="en-US" sz="3111"/>
            </a:br>
            <a:r>
              <a:rPr lang="en-US" sz="3111"/>
              <a:t/>
            </a:r>
            <a:br>
              <a:rPr lang="en-US" sz="3111"/>
            </a:br>
            <a:r>
              <a:rPr lang="en-US" sz="3111"/>
              <a:t>Is it necessarily "</a:t>
            </a:r>
            <a:r>
              <a:rPr lang="en-US" sz="3111">
                <a:solidFill>
                  <a:srgbClr val="FF6600"/>
                </a:solidFill>
              </a:rPr>
              <a:t>linear</a:t>
            </a:r>
            <a:r>
              <a:rPr lang="en-US" sz="3111"/>
              <a:t>"? </a:t>
            </a:r>
            <a:br>
              <a:rPr lang="en-US" sz="3111"/>
            </a:br>
            <a:r>
              <a:rPr lang="en-US" sz="3111"/>
              <a:t>Only </a:t>
            </a:r>
            <a:r>
              <a:rPr lang="en-US" sz="3111" i="1"/>
              <a:t>locally</a:t>
            </a:r>
            <a:r>
              <a:rPr lang="en-US" sz="3111"/>
              <a:t>... framework quite general actually...</a:t>
            </a:r>
            <a:br>
              <a:rPr lang="en-US" sz="3111"/>
            </a:br>
            <a:r>
              <a:rPr lang="en-US" sz="3111" b="1"/>
              <a:t>M </a:t>
            </a:r>
            <a:r>
              <a:rPr lang="en-US" sz="3111"/>
              <a:t>(x,y?,t?,U?,T?,q?,(P-E)?, etc?)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37" y="0"/>
            <a:ext cx="8649188" cy="1167076"/>
          </a:xfrm>
        </p:spPr>
        <p:txBody>
          <a:bodyPr>
            <a:normAutofit/>
          </a:bodyPr>
          <a:lstStyle/>
          <a:p>
            <a:r>
              <a:rPr lang="en-US"/>
              <a:t>Another nonlinearity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586"/>
            <a:ext cx="8229600" cy="5663750"/>
          </a:xfrm>
        </p:spPr>
        <p:txBody>
          <a:bodyPr>
            <a:normAutofit/>
          </a:bodyPr>
          <a:lstStyle/>
          <a:p>
            <a:endParaRPr lang="en-US">
              <a:sym typeface="Wingdings"/>
            </a:endParaRPr>
          </a:p>
          <a:p>
            <a:r>
              <a:rPr lang="en-US"/>
              <a:t>Should </a:t>
            </a:r>
            <a:r>
              <a:rPr lang="en-US" b="1"/>
              <a:t>X</a:t>
            </a:r>
            <a:r>
              <a:rPr lang="en-US"/>
              <a:t> or ∂</a:t>
            </a:r>
            <a:r>
              <a:rPr lang="en-US" b="1"/>
              <a:t>X</a:t>
            </a:r>
            <a:r>
              <a:rPr lang="en-US"/>
              <a:t>/∂t values </a:t>
            </a:r>
            <a:r>
              <a:rPr lang="en-US">
                <a:sym typeface="Wingdings"/>
              </a:rPr>
              <a:t>be </a:t>
            </a:r>
            <a:r>
              <a:rPr lang="en-US" b="1" i="1">
                <a:solidFill>
                  <a:srgbClr val="FF6600"/>
                </a:solidFill>
                <a:sym typeface="Wingdings"/>
              </a:rPr>
              <a:t>clipped</a:t>
            </a:r>
            <a:r>
              <a:rPr lang="en-US">
                <a:sym typeface="Wingdings"/>
              </a:rPr>
              <a:t>?</a:t>
            </a:r>
          </a:p>
          <a:p>
            <a:endParaRPr lang="en-US">
              <a:sym typeface="Wingdings"/>
            </a:endParaRPr>
          </a:p>
          <a:p>
            <a:pPr lvl="2"/>
            <a:r>
              <a:rPr lang="en-US">
                <a:sym typeface="Wingdings"/>
              </a:rPr>
              <a:t>e.g. forbid implied rain&lt;0</a:t>
            </a:r>
          </a:p>
          <a:p>
            <a:pPr lvl="2"/>
            <a:r>
              <a:rPr lang="en-US">
                <a:sym typeface="Wingdings"/>
              </a:rPr>
              <a:t>e.g. forbid negative values of q being created</a:t>
            </a:r>
          </a:p>
          <a:p>
            <a:pPr lvl="2"/>
            <a:r>
              <a:rPr lang="en-US">
                <a:sym typeface="Wingdings"/>
              </a:rPr>
              <a:t>e.g. s</a:t>
            </a:r>
            <a:r>
              <a:rPr lang="en-US"/>
              <a:t>aturation adjustment</a:t>
            </a:r>
            <a:endParaRPr lang="en-US">
              <a:sym typeface="Wingdings"/>
            </a:endParaRPr>
          </a:p>
          <a:p>
            <a:pPr lvl="2"/>
            <a:r>
              <a:rPr lang="en-US">
                <a:sym typeface="Wingdings"/>
              </a:rPr>
              <a:t>e.g. numerical limiters to avoid computational inst'y</a:t>
            </a:r>
          </a:p>
          <a:p>
            <a:pPr lvl="2"/>
            <a:endParaRPr lang="en-US">
              <a:sym typeface="Wingdings"/>
            </a:endParaRPr>
          </a:p>
          <a:p>
            <a:r>
              <a:rPr lang="en-US" sz="4000"/>
              <a:t>No clipping implemented yet</a:t>
            </a:r>
            <a:endParaRPr lang="en-US" sz="4000">
              <a:sym typeface="Wingdings"/>
            </a:endParaRPr>
          </a:p>
          <a:p>
            <a:pPr lvl="2"/>
            <a:endParaRPr lang="en-US">
              <a:sym typeface="Wingdings"/>
            </a:endParaRPr>
          </a:p>
          <a:p>
            <a:pPr lvl="2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∂</a:t>
            </a:r>
            <a:r>
              <a:rPr lang="en-US" b="1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/>
              <a:t>∂</a:t>
            </a:r>
            <a:r>
              <a:rPr lang="en-US">
                <a:solidFill>
                  <a:srgbClr val="000000"/>
                </a:solidFill>
              </a:rPr>
              <a:t>t = </a:t>
            </a:r>
            <a:r>
              <a:rPr lang="en-US" b="1"/>
              <a:t>M</a:t>
            </a:r>
            <a:r>
              <a:rPr lang="en-US" b="1" i="1"/>
              <a:t>X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1" cy="5264443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If the time-invariant </a:t>
            </a:r>
            <a:r>
              <a:rPr lang="en-US">
                <a:solidFill>
                  <a:srgbClr val="FF0000"/>
                </a:solidFill>
              </a:rPr>
              <a:t>forcing </a:t>
            </a:r>
            <a:r>
              <a:rPr lang="en-US"/>
              <a:t>is devised to be correct time-mean physical tendencies, which give a realistic time-mean state, then our matrix outputs should be intended to act as </a:t>
            </a:r>
            <a:r>
              <a:rPr lang="en-US" b="1" i="1">
                <a:solidFill>
                  <a:srgbClr val="0000FF"/>
                </a:solidFill>
              </a:rPr>
              <a:t>anomalous </a:t>
            </a:r>
            <a:r>
              <a:rPr lang="en-US" i="1">
                <a:solidFill>
                  <a:srgbClr val="0000FF"/>
                </a:solidFill>
              </a:rPr>
              <a:t>physical tendencie</a:t>
            </a:r>
            <a:r>
              <a:rPr lang="en-US" b="1" i="1">
                <a:solidFill>
                  <a:srgbClr val="0000FF"/>
                </a:solidFill>
              </a:rPr>
              <a:t>s</a:t>
            </a:r>
            <a:endParaRPr lang="en-US" b="1" i="1"/>
          </a:p>
          <a:p>
            <a:pPr lvl="4"/>
            <a:r>
              <a:rPr lang="en-US"/>
              <a:t>that is, deviations from the time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∂</a:t>
            </a:r>
            <a:r>
              <a:rPr lang="en-US" b="1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/>
              <a:t>∂</a:t>
            </a:r>
            <a:r>
              <a:rPr lang="en-US">
                <a:solidFill>
                  <a:srgbClr val="000000"/>
                </a:solidFill>
              </a:rPr>
              <a:t>t = </a:t>
            </a:r>
            <a:r>
              <a:rPr lang="en-US" b="1"/>
              <a:t>M</a:t>
            </a:r>
            <a:r>
              <a:rPr lang="en-US" b="1" i="1"/>
              <a:t>X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1" cy="5264443"/>
          </a:xfrm>
        </p:spPr>
        <p:txBody>
          <a:bodyPr>
            <a:normAutofit/>
          </a:bodyPr>
          <a:lstStyle/>
          <a:p>
            <a:r>
              <a:rPr lang="en-US" i="1">
                <a:solidFill>
                  <a:srgbClr val="0000FF"/>
                </a:solidFill>
              </a:rPr>
              <a:t>How to get </a:t>
            </a:r>
            <a:r>
              <a:rPr lang="en-US" b="1" i="1">
                <a:solidFill>
                  <a:srgbClr val="0000FF"/>
                </a:solidFill>
              </a:rPr>
              <a:t>anomalous </a:t>
            </a:r>
            <a:r>
              <a:rPr lang="en-US" i="1">
                <a:solidFill>
                  <a:srgbClr val="0000FF"/>
                </a:solidFill>
              </a:rPr>
              <a:t>physical tendencies?</a:t>
            </a:r>
            <a:endParaRPr lang="en-US"/>
          </a:p>
          <a:p>
            <a:endParaRPr lang="en-US"/>
          </a:p>
          <a:p>
            <a:r>
              <a:rPr lang="en-US"/>
              <a:t>If the </a:t>
            </a:r>
            <a:r>
              <a:rPr lang="en-US" i="1"/>
              <a:t>inputs </a:t>
            </a:r>
            <a:r>
              <a:rPr lang="en-US" b="1" i="1"/>
              <a:t>X</a:t>
            </a:r>
            <a:r>
              <a:rPr lang="en-US" i="1"/>
              <a:t> </a:t>
            </a:r>
            <a:r>
              <a:rPr lang="en-US"/>
              <a:t>are anomalies, and M is time independent, then </a:t>
            </a:r>
            <a:r>
              <a:rPr lang="en-US" i="1"/>
              <a:t>outputs </a:t>
            </a:r>
            <a:r>
              <a:rPr lang="en-US" b="1"/>
              <a:t>M</a:t>
            </a:r>
            <a:r>
              <a:rPr lang="en-US" b="1" i="1"/>
              <a:t>X</a:t>
            </a:r>
            <a:r>
              <a:rPr lang="en-US" i="1"/>
              <a:t> </a:t>
            </a:r>
            <a:r>
              <a:rPr lang="en-US"/>
              <a:t>(tendencies) will likewise be anomalies</a:t>
            </a:r>
          </a:p>
          <a:p>
            <a:pPr lvl="1"/>
            <a:r>
              <a:rPr lang="en-US"/>
              <a:t>because any linear combination of zero-mean input variables also has zero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State vector </a:t>
            </a:r>
            <a:r>
              <a:rPr lang="en-US" b="1"/>
              <a:t>X</a:t>
            </a:r>
            <a:r>
              <a:rPr lang="en-US"/>
              <a:t> : a possible choice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47738" y="873125"/>
          <a:ext cx="1316037" cy="5600700"/>
        </p:xfrm>
        <a:graphic>
          <a:graphicData uri="http://schemas.openxmlformats.org/presentationml/2006/ole">
            <p:oleObj spid="_x0000_s35842" name="Equation" r:id="rId3" imgW="647700" imgH="27559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1961" y="6417048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6992" y="1578985"/>
            <a:ext cx="2258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T</a:t>
            </a:r>
            <a:r>
              <a:rPr lang="en-US" sz="4400" b="1">
                <a:solidFill>
                  <a:srgbClr val="FF0000"/>
                </a:solidFill>
              </a:rPr>
              <a:t>'</a:t>
            </a:r>
            <a:r>
              <a:rPr lang="en-US" sz="4400" b="1"/>
              <a:t> profile</a:t>
            </a:r>
          </a:p>
          <a:p>
            <a:endParaRPr lang="en-US" sz="4400" b="1"/>
          </a:p>
        </p:txBody>
      </p:sp>
      <p:sp>
        <p:nvSpPr>
          <p:cNvPr id="8" name="TextBox 7"/>
          <p:cNvSpPr txBox="1"/>
          <p:nvPr/>
        </p:nvSpPr>
        <p:spPr>
          <a:xfrm>
            <a:off x="2366992" y="3947462"/>
            <a:ext cx="2281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q</a:t>
            </a:r>
            <a:r>
              <a:rPr lang="en-US" sz="4400" b="1">
                <a:solidFill>
                  <a:srgbClr val="FF0000"/>
                </a:solidFill>
              </a:rPr>
              <a:t>'</a:t>
            </a:r>
            <a:r>
              <a:rPr lang="en-US" sz="4400" b="1"/>
              <a:t> profile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6992" y="5520151"/>
            <a:ext cx="3985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ym typeface="Wingdings"/>
              </a:rPr>
              <a:t></a:t>
            </a:r>
            <a:r>
              <a:rPr lang="en-US" sz="2800" b="1"/>
              <a:t>Windspeed' for WISHE, </a:t>
            </a:r>
          </a:p>
          <a:p>
            <a:r>
              <a:rPr lang="en-US" sz="2800" b="1">
                <a:sym typeface="Wingdings"/>
              </a:rPr>
              <a:t></a:t>
            </a:r>
            <a:r>
              <a:rPr lang="en-US" sz="2800" b="1"/>
              <a:t>shear' for CRF...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9167" y="6298423"/>
            <a:ext cx="587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...(Or whole u' profile for CMT)...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521739"/>
            <a:ext cx="91211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6731" y="3230059"/>
            <a:ext cx="159026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35272" y="2264908"/>
            <a:ext cx="3102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8000"/>
                </a:solidFill>
              </a:rPr>
              <a:t>for matrix-based </a:t>
            </a:r>
          </a:p>
          <a:p>
            <a:pPr algn="ctr"/>
            <a:r>
              <a:rPr lang="en-US" sz="2800">
                <a:solidFill>
                  <a:srgbClr val="008000"/>
                </a:solidFill>
              </a:rPr>
              <a:t>convection using </a:t>
            </a:r>
          </a:p>
          <a:p>
            <a:pPr algn="ctr"/>
            <a:r>
              <a:rPr lang="en-US" sz="2800">
                <a:solidFill>
                  <a:srgbClr val="008000"/>
                </a:solidFill>
              </a:rPr>
              <a:t>Kuang (2010)'s CRM-derived </a:t>
            </a:r>
            <a:r>
              <a:rPr lang="en-US" sz="2800" b="1">
                <a:solidFill>
                  <a:srgbClr val="008000"/>
                </a:solidFill>
              </a:rPr>
              <a:t>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Up-Down Arrow Callout 46"/>
          <p:cNvSpPr/>
          <p:nvPr/>
        </p:nvSpPr>
        <p:spPr>
          <a:xfrm>
            <a:off x="7230538" y="572097"/>
            <a:ext cx="1018226" cy="4668302"/>
          </a:xfrm>
          <a:prstGeom prst="upDown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rgbClr val="000000"/>
                </a:solidFill>
              </a:rPr>
              <a:t>MSE sources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205" y="537771"/>
          <a:ext cx="1217447" cy="6144310"/>
        </p:xfrm>
        <a:graphic>
          <a:graphicData uri="http://schemas.openxmlformats.org/presentationml/2006/ole">
            <p:oleObj spid="_x0000_s64514" name="Equation" r:id="rId3" imgW="647700" imgH="28575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 flipV="1">
          <a:off x="1292523" y="0"/>
          <a:ext cx="7394177" cy="457321"/>
        </p:xfrm>
        <a:graphic>
          <a:graphicData uri="http://schemas.openxmlformats.org/presentationml/2006/ole">
            <p:oleObj spid="_x0000_s64515" name="Equation" r:id="rId4" imgW="4724400" imgH="292100" progId="Equation.3">
              <p:embed/>
            </p:oleObj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291135" y="514886"/>
            <a:ext cx="7392376" cy="6201520"/>
            <a:chOff x="1291135" y="1410318"/>
            <a:chExt cx="7392376" cy="5306088"/>
          </a:xfrm>
        </p:grpSpPr>
        <p:sp>
          <p:nvSpPr>
            <p:cNvPr id="14" name="Rectangle 13"/>
            <p:cNvSpPr/>
            <p:nvPr/>
          </p:nvSpPr>
          <p:spPr>
            <a:xfrm>
              <a:off x="1304243" y="1430240"/>
              <a:ext cx="7379268" cy="52861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358157" y="4041322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291135" y="3386808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94805" y="5484334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07601" y="4022093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395768" y="549213"/>
            <a:ext cx="4439002" cy="4714071"/>
            <a:chOff x="1395768" y="549213"/>
            <a:chExt cx="4439002" cy="4714071"/>
          </a:xfrm>
        </p:grpSpPr>
        <p:sp>
          <p:nvSpPr>
            <p:cNvPr id="29" name="Rectangle 28"/>
            <p:cNvSpPr/>
            <p:nvPr/>
          </p:nvSpPr>
          <p:spPr>
            <a:xfrm>
              <a:off x="1395768" y="549213"/>
              <a:ext cx="354663" cy="471407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2000">
                  <a:schemeClr val="accent1">
                    <a:tint val="50000"/>
                    <a:shade val="100000"/>
                    <a:satMod val="350000"/>
                  </a:schemeClr>
                </a:gs>
                <a:gs pos="25000">
                  <a:srgbClr val="FF0000"/>
                </a:gs>
                <a:gs pos="65000">
                  <a:srgbClr val="0000FF"/>
                </a:gs>
                <a:gs pos="93000">
                  <a:srgbClr val="FF0000"/>
                </a:gs>
              </a:gsLst>
              <a:lin ang="1608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Callout 2 30"/>
            <p:cNvSpPr/>
            <p:nvPr/>
          </p:nvSpPr>
          <p:spPr>
            <a:xfrm>
              <a:off x="2471196" y="2299828"/>
              <a:ext cx="3363574" cy="1178517"/>
            </a:xfrm>
            <a:prstGeom prst="borderCallout2">
              <a:avLst>
                <a:gd name="adj1" fmla="val 19721"/>
                <a:gd name="adj2" fmla="val 170"/>
                <a:gd name="adj3" fmla="val 44964"/>
                <a:gd name="adj4" fmla="val -14966"/>
                <a:gd name="adj5" fmla="val 94053"/>
                <a:gd name="adj6" fmla="val -25579"/>
              </a:avLst>
            </a:prstGeom>
            <a:solidFill>
              <a:srgbClr val="FFFF00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"Moist Convection": Each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</a:rPr>
                <a:t>matrix </a:t>
              </a:r>
              <a:r>
                <a:rPr lang="en-US" sz="2000" b="1" i="1">
                  <a:solidFill>
                    <a:schemeClr val="tx1"/>
                  </a:solidFill>
                </a:rPr>
                <a:t>column </a:t>
              </a:r>
              <a:r>
                <a:rPr lang="en-US" sz="2000">
                  <a:solidFill>
                    <a:schemeClr val="tx1"/>
                  </a:solidFill>
                </a:rPr>
                <a:t>in this section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</a:rPr>
                <a:t>adjusted to </a:t>
              </a:r>
              <a:r>
                <a:rPr lang="en-US" sz="2000" b="1" i="1">
                  <a:solidFill>
                    <a:schemeClr val="tx1"/>
                  </a:solidFill>
                </a:rPr>
                <a:t>conserve MSE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13869" y="606422"/>
            <a:ext cx="785739" cy="4385909"/>
            <a:chOff x="6913869" y="606422"/>
            <a:chExt cx="785739" cy="4385909"/>
          </a:xfrm>
        </p:grpSpPr>
        <p:sp>
          <p:nvSpPr>
            <p:cNvPr id="32" name="Rectangle 31"/>
            <p:cNvSpPr/>
            <p:nvPr/>
          </p:nvSpPr>
          <p:spPr>
            <a:xfrm>
              <a:off x="6921639" y="606422"/>
              <a:ext cx="777969" cy="2070987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WISHE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13869" y="2921344"/>
              <a:ext cx="777969" cy="2070987"/>
            </a:xfrm>
            <a:prstGeom prst="rect">
              <a:avLst/>
            </a:prstGeom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WISME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806245" y="587193"/>
            <a:ext cx="777969" cy="2070987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0000FF"/>
              </a:gs>
              <a:gs pos="70000">
                <a:srgbClr val="FF6600"/>
              </a:gs>
              <a:gs pos="90000">
                <a:srgbClr val="0000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shear dep. anvil</a:t>
            </a:r>
            <a:r>
              <a:rPr lang="en-US" sz="2800">
                <a:solidFill>
                  <a:srgbClr val="000000"/>
                </a:solidFill>
              </a:rPr>
              <a:t> CRF</a:t>
            </a:r>
          </a:p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845225" y="5412028"/>
            <a:ext cx="900146" cy="1178517"/>
            <a:chOff x="6845225" y="5412028"/>
            <a:chExt cx="900146" cy="1178517"/>
          </a:xfrm>
        </p:grpSpPr>
        <p:sp>
          <p:nvSpPr>
            <p:cNvPr id="36" name="Rectangle 35"/>
            <p:cNvSpPr/>
            <p:nvPr/>
          </p:nvSpPr>
          <p:spPr>
            <a:xfrm>
              <a:off x="6852995" y="5412028"/>
              <a:ext cx="892376" cy="6178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Surface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45225" y="6056430"/>
              <a:ext cx="892376" cy="53411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friction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72887" y="5400586"/>
            <a:ext cx="7302853" cy="1208711"/>
            <a:chOff x="1372887" y="6064217"/>
            <a:chExt cx="7302853" cy="545080"/>
          </a:xfrm>
        </p:grpSpPr>
        <p:sp>
          <p:nvSpPr>
            <p:cNvPr id="38" name="Rectangle 37"/>
            <p:cNvSpPr/>
            <p:nvPr/>
          </p:nvSpPr>
          <p:spPr>
            <a:xfrm>
              <a:off x="1372887" y="6064217"/>
              <a:ext cx="5262734" cy="529983"/>
            </a:xfrm>
            <a:prstGeom prst="rect">
              <a:avLst/>
            </a:prstGeom>
            <a:blipFill rotWithShape="1">
              <a:blip r:embed="rId5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CMT depends on C (thus on T',q')...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91133" y="6079314"/>
              <a:ext cx="884607" cy="529983"/>
            </a:xfrm>
            <a:prstGeom prst="rect">
              <a:avLst/>
            </a:prstGeom>
            <a:blipFill rotWithShape="1">
              <a:blip r:embed="rId5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...&amp; on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shear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04243" y="537770"/>
            <a:ext cx="5434344" cy="4759838"/>
            <a:chOff x="1304243" y="537770"/>
            <a:chExt cx="5434344" cy="4759838"/>
          </a:xfrm>
        </p:grpSpPr>
        <p:graphicFrame>
          <p:nvGraphicFramePr>
            <p:cNvPr id="64516" name="Object 4"/>
            <p:cNvGraphicFramePr>
              <a:graphicFrameLocks noChangeAspect="1"/>
            </p:cNvGraphicFramePr>
            <p:nvPr/>
          </p:nvGraphicFramePr>
          <p:xfrm>
            <a:off x="1682750" y="1122363"/>
            <a:ext cx="1841500" cy="1089025"/>
          </p:xfrm>
          <a:graphic>
            <a:graphicData uri="http://schemas.openxmlformats.org/presentationml/2006/ole">
              <p:oleObj spid="_x0000_s64516" name="Equation" r:id="rId6" imgW="622300" imgH="368300" progId="Equation.3">
                <p:embed/>
              </p:oleObj>
            </a:graphicData>
          </a:graphic>
        </p:graphicFrame>
        <p:graphicFrame>
          <p:nvGraphicFramePr>
            <p:cNvPr id="64517" name="Object 5"/>
            <p:cNvGraphicFramePr>
              <a:graphicFrameLocks noChangeAspect="1"/>
            </p:cNvGraphicFramePr>
            <p:nvPr/>
          </p:nvGraphicFramePr>
          <p:xfrm>
            <a:off x="4448175" y="1155700"/>
            <a:ext cx="1841500" cy="1090613"/>
          </p:xfrm>
          <a:graphic>
            <a:graphicData uri="http://schemas.openxmlformats.org/presentationml/2006/ole">
              <p:oleObj spid="_x0000_s64517" name="Equation" r:id="rId7" imgW="622300" imgH="368300" progId="Equation.3">
                <p:embed/>
              </p:oleObj>
            </a:graphicData>
          </a:graphic>
        </p:graphicFrame>
        <p:graphicFrame>
          <p:nvGraphicFramePr>
            <p:cNvPr id="64518" name="Object 6"/>
            <p:cNvGraphicFramePr>
              <a:graphicFrameLocks noChangeAspect="1"/>
            </p:cNvGraphicFramePr>
            <p:nvPr/>
          </p:nvGraphicFramePr>
          <p:xfrm>
            <a:off x="1793875" y="3559175"/>
            <a:ext cx="1616075" cy="1052513"/>
          </p:xfrm>
          <a:graphic>
            <a:graphicData uri="http://schemas.openxmlformats.org/presentationml/2006/ole">
              <p:oleObj spid="_x0000_s64518" name="Equation" r:id="rId8" imgW="546100" imgH="355600" progId="Equation.3">
                <p:embed/>
              </p:oleObj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4519613" y="3595688"/>
            <a:ext cx="1616075" cy="1052512"/>
          </p:xfrm>
          <a:graphic>
            <a:graphicData uri="http://schemas.openxmlformats.org/presentationml/2006/ole">
              <p:oleObj spid="_x0000_s64519" name="Equation" r:id="rId9" imgW="546100" imgH="355600" progId="Equation.3">
                <p:embed/>
              </p:oleObj>
            </a:graphicData>
          </a:graphic>
        </p:graphicFrame>
        <p:sp>
          <p:nvSpPr>
            <p:cNvPr id="48" name="Rectangle 47"/>
            <p:cNvSpPr/>
            <p:nvPr/>
          </p:nvSpPr>
          <p:spPr>
            <a:xfrm>
              <a:off x="1304243" y="537770"/>
              <a:ext cx="5434344" cy="4759838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5887873" y="602290"/>
            <a:ext cx="777969" cy="2070987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0000FF"/>
              </a:gs>
              <a:gs pos="70000">
                <a:srgbClr val="FF6600"/>
              </a:gs>
              <a:gs pos="90000">
                <a:srgbClr val="0000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hum.dep. anvil</a:t>
            </a:r>
            <a:r>
              <a:rPr lang="en-US" sz="2800">
                <a:solidFill>
                  <a:srgbClr val="000000"/>
                </a:solidFill>
              </a:rPr>
              <a:t> CRF</a:t>
            </a:r>
          </a:p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205" y="537771"/>
          <a:ext cx="1217447" cy="6144310"/>
        </p:xfrm>
        <a:graphic>
          <a:graphicData uri="http://schemas.openxmlformats.org/presentationml/2006/ole">
            <p:oleObj spid="_x0000_s79874" name="Equation" r:id="rId3" imgW="647700" imgH="28575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 flipV="1">
          <a:off x="1292523" y="0"/>
          <a:ext cx="7394177" cy="457321"/>
        </p:xfrm>
        <a:graphic>
          <a:graphicData uri="http://schemas.openxmlformats.org/presentationml/2006/ole">
            <p:oleObj spid="_x0000_s79875" name="Equation" r:id="rId4" imgW="4724400" imgH="292100" progId="Equation.3">
              <p:embed/>
            </p:oleObj>
          </a:graphicData>
        </a:graphic>
      </p:graphicFrame>
      <p:grpSp>
        <p:nvGrpSpPr>
          <p:cNvPr id="2" name="Group 27"/>
          <p:cNvGrpSpPr/>
          <p:nvPr/>
        </p:nvGrpSpPr>
        <p:grpSpPr>
          <a:xfrm>
            <a:off x="1291135" y="514886"/>
            <a:ext cx="7392376" cy="6201520"/>
            <a:chOff x="1291135" y="1410318"/>
            <a:chExt cx="7392376" cy="5306088"/>
          </a:xfrm>
        </p:grpSpPr>
        <p:sp>
          <p:nvSpPr>
            <p:cNvPr id="14" name="Rectangle 13"/>
            <p:cNvSpPr/>
            <p:nvPr/>
          </p:nvSpPr>
          <p:spPr>
            <a:xfrm>
              <a:off x="1304243" y="1430240"/>
              <a:ext cx="7379268" cy="52861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358157" y="4041322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291135" y="3386808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94805" y="5484334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07601" y="4022093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682750" y="1122363"/>
          <a:ext cx="1841500" cy="1089025"/>
        </p:xfrm>
        <a:graphic>
          <a:graphicData uri="http://schemas.openxmlformats.org/presentationml/2006/ole">
            <p:oleObj spid="_x0000_s79876" name="Equation" r:id="rId5" imgW="622300" imgH="368300" progId="Equation.3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4448175" y="1155700"/>
          <a:ext cx="1841500" cy="1090613"/>
        </p:xfrm>
        <a:graphic>
          <a:graphicData uri="http://schemas.openxmlformats.org/presentationml/2006/ole">
            <p:oleObj spid="_x0000_s79877" name="Equation" r:id="rId6" imgW="622300" imgH="368300" progId="Equation.3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793875" y="3559175"/>
          <a:ext cx="1616075" cy="1052513"/>
        </p:xfrm>
        <a:graphic>
          <a:graphicData uri="http://schemas.openxmlformats.org/presentationml/2006/ole">
            <p:oleObj spid="_x0000_s79878" name="Equation" r:id="rId7" imgW="546100" imgH="355600" progId="Equation.3">
              <p:embed/>
            </p:oleObj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4519613" y="3595688"/>
          <a:ext cx="1616075" cy="1052512"/>
        </p:xfrm>
        <a:graphic>
          <a:graphicData uri="http://schemas.openxmlformats.org/presentationml/2006/ole">
            <p:oleObj spid="_x0000_s79879" name="Equation" r:id="rId8" imgW="546100" imgH="35560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1395768" y="549213"/>
            <a:ext cx="354663" cy="47140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2000">
                <a:schemeClr val="accent1">
                  <a:tint val="50000"/>
                  <a:shade val="100000"/>
                  <a:satMod val="350000"/>
                </a:schemeClr>
              </a:gs>
              <a:gs pos="25000">
                <a:srgbClr val="FF0000"/>
              </a:gs>
              <a:gs pos="65000">
                <a:srgbClr val="0000FF"/>
              </a:gs>
              <a:gs pos="93000">
                <a:srgbClr val="FF0000"/>
              </a:gs>
            </a:gsLst>
            <a:lin ang="1608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Callout 2 30"/>
          <p:cNvSpPr/>
          <p:nvPr/>
        </p:nvSpPr>
        <p:spPr>
          <a:xfrm>
            <a:off x="3214843" y="2288386"/>
            <a:ext cx="3363574" cy="1178517"/>
          </a:xfrm>
          <a:prstGeom prst="borderCallout2">
            <a:avLst/>
          </a:prstGeom>
          <a:solidFill>
            <a:srgbClr val="FFFF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"Moist Convection": Each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matrix </a:t>
            </a:r>
            <a:r>
              <a:rPr lang="en-US" sz="2000" i="1">
                <a:solidFill>
                  <a:schemeClr val="tx1"/>
                </a:solidFill>
              </a:rPr>
              <a:t>column </a:t>
            </a:r>
            <a:r>
              <a:rPr lang="en-US" sz="2000">
                <a:solidFill>
                  <a:schemeClr val="tx1"/>
                </a:solidFill>
              </a:rPr>
              <a:t>in this section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conserves MSE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21639" y="594980"/>
            <a:ext cx="777969" cy="207098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WISHE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13869" y="2955670"/>
            <a:ext cx="777969" cy="2070987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WISME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06245" y="587193"/>
            <a:ext cx="777969" cy="2070987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0000FF"/>
              </a:gs>
              <a:gs pos="70000">
                <a:srgbClr val="FF6600"/>
              </a:gs>
              <a:gs pos="90000">
                <a:srgbClr val="0000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shear dep. anvil</a:t>
            </a:r>
            <a:r>
              <a:rPr lang="en-US" sz="2800">
                <a:solidFill>
                  <a:srgbClr val="000000"/>
                </a:solidFill>
              </a:rPr>
              <a:t> CRF</a:t>
            </a:r>
          </a:p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6845225" y="5412028"/>
            <a:ext cx="900146" cy="1178517"/>
            <a:chOff x="6845225" y="5412028"/>
            <a:chExt cx="900146" cy="1178517"/>
          </a:xfrm>
        </p:grpSpPr>
        <p:sp>
          <p:nvSpPr>
            <p:cNvPr id="36" name="Rectangle 35"/>
            <p:cNvSpPr/>
            <p:nvPr/>
          </p:nvSpPr>
          <p:spPr>
            <a:xfrm>
              <a:off x="6852995" y="5412028"/>
              <a:ext cx="892376" cy="6178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Sfc.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45225" y="6056430"/>
              <a:ext cx="892376" cy="53411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friction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1372887" y="5400586"/>
            <a:ext cx="7302853" cy="1208711"/>
            <a:chOff x="1372887" y="6064217"/>
            <a:chExt cx="7302853" cy="545080"/>
          </a:xfrm>
        </p:grpSpPr>
        <p:sp>
          <p:nvSpPr>
            <p:cNvPr id="38" name="Rectangle 37"/>
            <p:cNvSpPr/>
            <p:nvPr/>
          </p:nvSpPr>
          <p:spPr>
            <a:xfrm>
              <a:off x="1372887" y="6064217"/>
              <a:ext cx="5262734" cy="529983"/>
            </a:xfrm>
            <a:prstGeom prst="rect">
              <a:avLst/>
            </a:prstGeom>
            <a:blipFill rotWithShape="1">
              <a:blip r:embed="rId9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CMT depends on C (thus on T',q')...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91133" y="6079314"/>
              <a:ext cx="884607" cy="529983"/>
            </a:xfrm>
            <a:prstGeom prst="rect">
              <a:avLst/>
            </a:prstGeom>
            <a:blipFill rotWithShape="1">
              <a:blip r:embed="rId9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...&amp; on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shear</a:t>
              </a:r>
            </a:p>
          </p:txBody>
        </p:sp>
      </p:grpSp>
      <p:sp>
        <p:nvSpPr>
          <p:cNvPr id="42" name="Bevel 41"/>
          <p:cNvSpPr/>
          <p:nvPr/>
        </p:nvSpPr>
        <p:spPr>
          <a:xfrm>
            <a:off x="1361446" y="572096"/>
            <a:ext cx="7276302" cy="6064217"/>
          </a:xfrm>
          <a:prstGeom prst="bevel">
            <a:avLst/>
          </a:prstGeom>
          <a:solidFill>
            <a:srgbClr val="FFFF00">
              <a:alpha val="7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A space for </a:t>
            </a:r>
            <a:r>
              <a:rPr lang="en-US" sz="4800" i="1">
                <a:solidFill>
                  <a:schemeClr val="tx1"/>
                </a:solidFill>
              </a:rPr>
              <a:t>estimation</a:t>
            </a:r>
          </a:p>
          <a:p>
            <a:pPr algn="ctr"/>
            <a:r>
              <a:rPr lang="en-US" sz="4800">
                <a:solidFill>
                  <a:schemeClr val="tx1"/>
                </a:solidFill>
              </a:rPr>
              <a:t>(serious work)... </a:t>
            </a:r>
          </a:p>
          <a:p>
            <a:pPr algn="ctr"/>
            <a:endParaRPr lang="en-US" sz="4800">
              <a:solidFill>
                <a:schemeClr val="tx1"/>
              </a:solidFill>
            </a:endParaRPr>
          </a:p>
          <a:p>
            <a:pPr algn="ctr"/>
            <a:r>
              <a:rPr lang="en-US" sz="4800">
                <a:solidFill>
                  <a:schemeClr val="tx1"/>
                </a:solidFill>
              </a:rPr>
              <a:t>and </a:t>
            </a:r>
            <a:r>
              <a:rPr lang="en-US" sz="4800" i="1">
                <a:solidFill>
                  <a:schemeClr val="tx1"/>
                </a:solidFill>
              </a:rPr>
              <a:t>postulation</a:t>
            </a:r>
          </a:p>
          <a:p>
            <a:pPr algn="ctr"/>
            <a:r>
              <a:rPr lang="en-US" sz="4800">
                <a:solidFill>
                  <a:schemeClr val="tx1"/>
                </a:solidFill>
              </a:rPr>
              <a:t>(incisive play)!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5173" y="4126109"/>
            <a:ext cx="7644090" cy="2731891"/>
            <a:chOff x="226214" y="1381426"/>
            <a:chExt cx="8776722" cy="37532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214" y="1381426"/>
              <a:ext cx="6311900" cy="3454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8036" y="1883493"/>
              <a:ext cx="3644900" cy="3251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78" y="0"/>
            <a:ext cx="8229600" cy="1143000"/>
          </a:xfrm>
        </p:spPr>
        <p:txBody>
          <a:bodyPr/>
          <a:lstStyle/>
          <a:p>
            <a:r>
              <a:rPr lang="en-US"/>
              <a:t>As linear (or not) as you want...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15" y="1212844"/>
            <a:ext cx="8915185" cy="4901878"/>
          </a:xfrm>
        </p:spPr>
        <p:txBody>
          <a:bodyPr/>
          <a:lstStyle/>
          <a:p>
            <a:r>
              <a:rPr lang="en-US" b="1"/>
              <a:t>M </a:t>
            </a:r>
            <a:r>
              <a:rPr lang="en-US"/>
              <a:t>a global constant </a:t>
            </a:r>
            <a:r>
              <a:rPr lang="en-US">
                <a:sym typeface="Wingdings"/>
              </a:rPr>
              <a:t> very linear math system</a:t>
            </a:r>
          </a:p>
          <a:p>
            <a:pPr lvl="4"/>
            <a:r>
              <a:rPr lang="en-US">
                <a:sym typeface="Wingdings"/>
              </a:rPr>
              <a:t>whatever it does can be analytically deconstructed</a:t>
            </a:r>
          </a:p>
          <a:p>
            <a:r>
              <a:rPr lang="en-US">
                <a:sym typeface="Wingdings"/>
              </a:rPr>
              <a:t>clipping of hydrologic negatives, extremes, etc.</a:t>
            </a:r>
          </a:p>
          <a:p>
            <a:pPr lvl="4"/>
            <a:r>
              <a:rPr lang="en-US">
                <a:sym typeface="Wingdings"/>
              </a:rPr>
              <a:t>physically possible; difference from above interesting (bias) </a:t>
            </a:r>
          </a:p>
          <a:p>
            <a:r>
              <a:rPr lang="en-US" b="1">
                <a:sym typeface="Wingdings"/>
              </a:rPr>
              <a:t>M</a:t>
            </a:r>
            <a:r>
              <a:rPr lang="en-US">
                <a:sym typeface="Wingdings"/>
              </a:rPr>
              <a:t> devised very locally in space, time, regime</a:t>
            </a:r>
          </a:p>
          <a:p>
            <a:pPr lvl="4"/>
            <a:r>
              <a:rPr lang="en-US">
                <a:sym typeface="Wingdings"/>
              </a:rPr>
              <a:t>you can build in any relationship you think you know...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8237"/>
            <a:ext cx="8229600" cy="5652308"/>
          </a:xfrm>
        </p:spPr>
        <p:txBody>
          <a:bodyPr>
            <a:normAutofit/>
          </a:bodyPr>
          <a:lstStyle/>
          <a:p>
            <a:r>
              <a:rPr lang="en-US"/>
              <a:t>Most GCM physics schemes are </a:t>
            </a:r>
            <a:r>
              <a:rPr lang="en-US">
                <a:solidFill>
                  <a:srgbClr val="FF0000"/>
                </a:solidFill>
              </a:rPr>
              <a:t>algorithmic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rule sets</a:t>
            </a:r>
            <a:r>
              <a:rPr lang="en-US"/>
              <a:t>, defined in mathematical frameworks based in conceptual cartoons (idealizations). </a:t>
            </a:r>
          </a:p>
          <a:p>
            <a:endParaRPr lang="en-US"/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Possibilities are countless...we could fiddle </a:t>
            </a:r>
            <a:r>
              <a:rPr lang="en-US" i="1"/>
              <a:t>forever</a:t>
            </a:r>
            <a:r>
              <a:rPr lang="en-US"/>
              <a:t>, neither understanding quite how our "reasonable" assumptions really play out, nor covering a bounded space of possibilities.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Impacts on mean state (climate) &amp; fluctuations (weather) are entangled, muddling MJO esp.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205" y="537771"/>
          <a:ext cx="1217447" cy="6144310"/>
        </p:xfrm>
        <a:graphic>
          <a:graphicData uri="http://schemas.openxmlformats.org/presentationml/2006/ole">
            <p:oleObj spid="_x0000_s80898" name="Equation" r:id="rId3" imgW="647700" imgH="28575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 flipV="1">
          <a:off x="1292523" y="0"/>
          <a:ext cx="7394177" cy="457321"/>
        </p:xfrm>
        <a:graphic>
          <a:graphicData uri="http://schemas.openxmlformats.org/presentationml/2006/ole">
            <p:oleObj spid="_x0000_s80899" name="Equation" r:id="rId4" imgW="4724400" imgH="292100" progId="Equation.3">
              <p:embed/>
            </p:oleObj>
          </a:graphicData>
        </a:graphic>
      </p:graphicFrame>
      <p:grpSp>
        <p:nvGrpSpPr>
          <p:cNvPr id="2" name="Group 27"/>
          <p:cNvGrpSpPr/>
          <p:nvPr/>
        </p:nvGrpSpPr>
        <p:grpSpPr>
          <a:xfrm>
            <a:off x="1291135" y="514886"/>
            <a:ext cx="7392376" cy="6201520"/>
            <a:chOff x="1291135" y="1410318"/>
            <a:chExt cx="7392376" cy="5306088"/>
          </a:xfrm>
        </p:grpSpPr>
        <p:sp>
          <p:nvSpPr>
            <p:cNvPr id="14" name="Rectangle 13"/>
            <p:cNvSpPr/>
            <p:nvPr/>
          </p:nvSpPr>
          <p:spPr>
            <a:xfrm>
              <a:off x="1304243" y="1430240"/>
              <a:ext cx="7379268" cy="52861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358157" y="4041322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291135" y="3386808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94805" y="5484334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07601" y="4022093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327124" y="549212"/>
            <a:ext cx="7344946" cy="4714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So far, we only show...</a:t>
            </a:r>
          </a:p>
          <a:p>
            <a:pPr algn="ctr"/>
            <a:r>
              <a:rPr lang="en-US" sz="7200">
                <a:solidFill>
                  <a:srgbClr val="000000"/>
                </a:solidFill>
              </a:rPr>
              <a:t>Thermo.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205" y="537771"/>
          <a:ext cx="1217447" cy="6144310"/>
        </p:xfrm>
        <a:graphic>
          <a:graphicData uri="http://schemas.openxmlformats.org/presentationml/2006/ole">
            <p:oleObj spid="_x0000_s81922" name="Equation" r:id="rId3" imgW="647700" imgH="28575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 flipV="1">
          <a:off x="1292523" y="0"/>
          <a:ext cx="7394177" cy="457321"/>
        </p:xfrm>
        <a:graphic>
          <a:graphicData uri="http://schemas.openxmlformats.org/presentationml/2006/ole">
            <p:oleObj spid="_x0000_s81923" name="Equation" r:id="rId4" imgW="4724400" imgH="292100" progId="Equation.3">
              <p:embed/>
            </p:oleObj>
          </a:graphicData>
        </a:graphic>
      </p:graphicFrame>
      <p:grpSp>
        <p:nvGrpSpPr>
          <p:cNvPr id="2" name="Group 27"/>
          <p:cNvGrpSpPr/>
          <p:nvPr/>
        </p:nvGrpSpPr>
        <p:grpSpPr>
          <a:xfrm>
            <a:off x="1291135" y="514886"/>
            <a:ext cx="7392376" cy="6201520"/>
            <a:chOff x="1291135" y="1410318"/>
            <a:chExt cx="7392376" cy="5306088"/>
          </a:xfrm>
        </p:grpSpPr>
        <p:sp>
          <p:nvSpPr>
            <p:cNvPr id="14" name="Rectangle 13"/>
            <p:cNvSpPr/>
            <p:nvPr/>
          </p:nvSpPr>
          <p:spPr>
            <a:xfrm>
              <a:off x="1304243" y="1430240"/>
              <a:ext cx="7379268" cy="52861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358157" y="4041322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291135" y="3386808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94805" y="5484334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07601" y="4022093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315683" y="560655"/>
            <a:ext cx="5411463" cy="4714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So far, we only show...</a:t>
            </a:r>
          </a:p>
          <a:p>
            <a:pPr algn="ctr"/>
            <a:r>
              <a:rPr lang="en-US" sz="5400">
                <a:solidFill>
                  <a:srgbClr val="000000"/>
                </a:solidFill>
              </a:rPr>
              <a:t>MSE-conserving </a:t>
            </a:r>
            <a:r>
              <a:rPr lang="en-US" sz="5400" i="1">
                <a:solidFill>
                  <a:srgbClr val="000000"/>
                </a:solidFill>
              </a:rPr>
              <a:t>moist convection </a:t>
            </a:r>
            <a:r>
              <a:rPr lang="en-US" sz="5400">
                <a:solidFill>
                  <a:srgbClr val="000000"/>
                </a:solidFill>
              </a:rPr>
              <a:t>matrix </a:t>
            </a:r>
            <a:r>
              <a:rPr lang="en-US" sz="5400" b="1"/>
              <a:t>M</a:t>
            </a:r>
            <a:r>
              <a:rPr lang="en-US" sz="5400" b="1" baseline="-25000"/>
              <a:t>c</a:t>
            </a:r>
            <a:endParaRPr lang="en-US" sz="5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Two kinds </a:t>
            </a:r>
            <a:r>
              <a:rPr lang="en-US"/>
              <a:t>of anomaly thermophysics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8007" cy="4525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Column MSE </a:t>
            </a:r>
            <a:r>
              <a:rPr lang="en-US">
                <a:solidFill>
                  <a:srgbClr val="0000FF"/>
                </a:solidFill>
              </a:rPr>
              <a:t>conserving</a:t>
            </a:r>
          </a:p>
          <a:p>
            <a:pPr lvl="1"/>
            <a:r>
              <a:rPr lang="en-US"/>
              <a:t>all vertical convection, with or without condensation</a:t>
            </a:r>
          </a:p>
          <a:p>
            <a:endParaRPr lang="en-US"/>
          </a:p>
          <a:p>
            <a:r>
              <a:rPr lang="en-US"/>
              <a:t>Column MSE </a:t>
            </a:r>
            <a:r>
              <a:rPr lang="en-US">
                <a:solidFill>
                  <a:srgbClr val="FF0000"/>
                </a:solidFill>
              </a:rPr>
              <a:t>sources</a:t>
            </a:r>
          </a:p>
          <a:p>
            <a:pPr lvl="1"/>
            <a:r>
              <a:rPr lang="en-US"/>
              <a:t>anomalous energy fluxes at top/bottom boundaries:</a:t>
            </a:r>
          </a:p>
          <a:p>
            <a:pPr lvl="2"/>
            <a:r>
              <a:rPr lang="en-US"/>
              <a:t>surface flux of T,q </a:t>
            </a:r>
          </a:p>
          <a:p>
            <a:pPr lvl="2"/>
            <a:r>
              <a:rPr lang="en-US"/>
              <a:t>radiative flux</a:t>
            </a:r>
          </a:p>
          <a:p>
            <a:pPr lvl="4"/>
            <a:r>
              <a:rPr lang="en-US"/>
              <a:t>each must be assigned a profile</a:t>
            </a:r>
          </a:p>
          <a:p>
            <a:pPr lvl="4"/>
            <a:endParaRPr lang="en-US"/>
          </a:p>
          <a:p>
            <a:r>
              <a:rPr lang="en-US" b="1"/>
              <a:t>M </a:t>
            </a:r>
            <a:r>
              <a:rPr lang="en-US"/>
              <a:t>= </a:t>
            </a:r>
            <a:r>
              <a:rPr lang="en-US" b="1"/>
              <a:t>M</a:t>
            </a:r>
            <a:r>
              <a:rPr lang="en-US" baseline="-25000"/>
              <a:t>conv </a:t>
            </a:r>
            <a:r>
              <a:rPr lang="en-US"/>
              <a:t>+ </a:t>
            </a:r>
            <a:r>
              <a:rPr lang="en-US" b="1"/>
              <a:t>M</a:t>
            </a:r>
            <a:r>
              <a:rPr lang="en-US" baseline="-25000"/>
              <a:t>sflux </a:t>
            </a:r>
            <a:r>
              <a:rPr lang="en-US"/>
              <a:t>+ </a:t>
            </a:r>
            <a:r>
              <a:rPr lang="en-US" b="1"/>
              <a:t>M</a:t>
            </a:r>
            <a:r>
              <a:rPr lang="en-US" baseline="-25000"/>
              <a:t>rad + ... </a:t>
            </a:r>
            <a:endParaRPr lang="en-US"/>
          </a:p>
          <a:p>
            <a:pPr lvl="4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Anomaly physics 2: NOT YET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6901" cy="4525963"/>
          </a:xfrm>
        </p:spPr>
        <p:txBody>
          <a:bodyPr>
            <a:normAutofit/>
          </a:bodyPr>
          <a:lstStyle/>
          <a:p>
            <a:pPr marL="514350" indent="-514350">
              <a:buFont typeface="Wingdings" charset="2"/>
              <a:buChar char="ü"/>
            </a:pPr>
            <a:r>
              <a:rPr lang="en-US"/>
              <a:t>MSE source I: </a:t>
            </a:r>
            <a:r>
              <a:rPr lang="en-US">
                <a:solidFill>
                  <a:srgbClr val="FF0000"/>
                </a:solidFill>
              </a:rPr>
              <a:t>Surface fluxes </a:t>
            </a:r>
          </a:p>
          <a:p>
            <a:pPr lvl="1"/>
            <a:endParaRPr lang="en-US"/>
          </a:p>
          <a:p>
            <a:pPr lvl="1"/>
            <a:r>
              <a:rPr lang="en-US"/>
              <a:t>Linearizations of SHF and LHF   </a:t>
            </a:r>
          </a:p>
          <a:p>
            <a:pPr lvl="2"/>
            <a:r>
              <a:rPr lang="en-US"/>
              <a:t>F = C</a:t>
            </a:r>
            <a:r>
              <a:rPr lang="en-US" baseline="-25000"/>
              <a:t>D </a:t>
            </a:r>
            <a:r>
              <a:rPr lang="en-US"/>
              <a:t>|</a:t>
            </a:r>
            <a:r>
              <a:rPr lang="en-US" b="1"/>
              <a:t>U</a:t>
            </a:r>
            <a:r>
              <a:rPr lang="en-US"/>
              <a:t>| (ψ</a:t>
            </a:r>
            <a:r>
              <a:rPr lang="en-US" baseline="-25000"/>
              <a:t>sfc</a:t>
            </a:r>
            <a:r>
              <a:rPr lang="en-US"/>
              <a:t>-ψ</a:t>
            </a:r>
            <a:r>
              <a:rPr lang="en-US" baseline="-25000"/>
              <a:t>air</a:t>
            </a:r>
            <a:r>
              <a:rPr lang="en-US"/>
              <a:t>)</a:t>
            </a:r>
          </a:p>
          <a:p>
            <a:pPr lvl="2"/>
            <a:endParaRPr lang="en-US"/>
          </a:p>
          <a:p>
            <a:pPr lvl="1"/>
            <a:r>
              <a:rPr lang="en-US"/>
              <a:t>Two terms from product linearization: </a:t>
            </a:r>
          </a:p>
          <a:p>
            <a:pPr lvl="2"/>
            <a:r>
              <a:rPr lang="en-US"/>
              <a:t>∂F/∂ψ|</a:t>
            </a:r>
            <a:r>
              <a:rPr lang="en-US" b="1" baseline="-25000"/>
              <a:t>U </a:t>
            </a:r>
            <a:r>
              <a:rPr lang="en-US" b="1"/>
              <a:t> </a:t>
            </a:r>
            <a:r>
              <a:rPr lang="en-US"/>
              <a:t>ψ'                       thermo. damping</a:t>
            </a:r>
          </a:p>
          <a:p>
            <a:pPr lvl="2"/>
            <a:r>
              <a:rPr lang="en-US"/>
              <a:t>∂F/d</a:t>
            </a:r>
            <a:r>
              <a:rPr lang="en-US" b="1"/>
              <a:t>U</a:t>
            </a:r>
            <a:r>
              <a:rPr lang="en-US"/>
              <a:t>|</a:t>
            </a:r>
            <a:r>
              <a:rPr lang="en-US" baseline="-25000"/>
              <a:t>T,q</a:t>
            </a:r>
            <a:r>
              <a:rPr lang="en-US"/>
              <a:t> </a:t>
            </a:r>
            <a:r>
              <a:rPr lang="en-US" b="1"/>
              <a:t>U</a:t>
            </a:r>
            <a:r>
              <a:rPr lang="en-US"/>
              <a:t>'                           	WISHE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3966" t="34737" r="24641" b="17561"/>
          <a:stretch>
            <a:fillRect/>
          </a:stretch>
        </p:blipFill>
        <p:spPr>
          <a:xfrm>
            <a:off x="3095333" y="4728903"/>
            <a:ext cx="3182246" cy="2129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Anomaly physics 3: NOT 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Wingdings" charset="2"/>
              <a:buChar char="ü"/>
            </a:pPr>
            <a:r>
              <a:rPr lang="en-US"/>
              <a:t>MSE source II: </a:t>
            </a:r>
            <a:r>
              <a:rPr lang="en-US">
                <a:solidFill>
                  <a:srgbClr val="FF0000"/>
                </a:solidFill>
              </a:rPr>
              <a:t>Radiation</a:t>
            </a:r>
          </a:p>
          <a:p>
            <a:pPr marL="514350" indent="-514350">
              <a:buFont typeface="Wingdings" charset="2"/>
              <a:buChar char="ü"/>
            </a:pP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really, flux </a:t>
            </a:r>
            <a:r>
              <a:rPr lang="en-US" i="1"/>
              <a:t>convergences </a:t>
            </a:r>
            <a:r>
              <a:rPr lang="en-US"/>
              <a:t>Q</a:t>
            </a:r>
            <a:r>
              <a:rPr lang="en-US" baseline="-25000"/>
              <a:t>rad </a:t>
            </a:r>
            <a:r>
              <a:rPr lang="en-US"/>
              <a:t>in the column</a:t>
            </a:r>
          </a:p>
          <a:p>
            <a:pPr lvl="1"/>
            <a:r>
              <a:rPr lang="en-US"/>
              <a:t>Linearization of ∂Q</a:t>
            </a:r>
            <a:r>
              <a:rPr lang="en-US" baseline="-25000"/>
              <a:t>rad</a:t>
            </a:r>
            <a:r>
              <a:rPr lang="en-US"/>
              <a:t>(T,q</a:t>
            </a:r>
            <a:r>
              <a:rPr lang="en-US" baseline="-25000"/>
              <a:t>v</a:t>
            </a:r>
            <a:r>
              <a:rPr lang="en-US"/>
              <a:t>,cloud)/∂T, etc.</a:t>
            </a:r>
          </a:p>
          <a:p>
            <a:pPr lvl="4"/>
            <a:endParaRPr lang="en-US"/>
          </a:p>
          <a:p>
            <a:pPr lvl="1"/>
            <a:r>
              <a:rPr lang="en-US"/>
              <a:t>For cloud: regress Q</a:t>
            </a:r>
            <a:r>
              <a:rPr lang="en-US" baseline="-25000"/>
              <a:t>rad</a:t>
            </a:r>
            <a:r>
              <a:rPr lang="en-US"/>
              <a:t> data on rainrate &amp; shear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5584" y="6271694"/>
            <a:ext cx="213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Lin and Mapes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Anomaly physics 1: MSE conserving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523769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Wingdings" charset="2"/>
              <a:buChar char="ü"/>
            </a:pPr>
            <a:r>
              <a:rPr lang="en-US" sz="3600"/>
              <a:t>Anomalous </a:t>
            </a:r>
            <a:r>
              <a:rPr lang="en-US" sz="3600">
                <a:solidFill>
                  <a:srgbClr val="0000FF"/>
                </a:solidFill>
              </a:rPr>
              <a:t>moist convection</a:t>
            </a:r>
          </a:p>
          <a:p>
            <a:pPr lvl="2">
              <a:buNone/>
            </a:pPr>
            <a:endParaRPr lang="en-US" sz="2800"/>
          </a:p>
          <a:p>
            <a:pPr lvl="2"/>
            <a:r>
              <a:rPr lang="en-US" sz="2800"/>
              <a:t>represents anomalous condensation + vertical eddy flux divergences</a:t>
            </a:r>
          </a:p>
          <a:p>
            <a:pPr lvl="2"/>
            <a:r>
              <a:rPr lang="en-US" sz="2800"/>
              <a:t>Scaled by clim. rainrate (e.g. zero where no rain)</a:t>
            </a:r>
          </a:p>
          <a:p>
            <a:pPr lvl="2"/>
            <a:r>
              <a:rPr lang="en-US" sz="2800"/>
              <a:t>Kuang (2010) devised a clever way to estimate </a:t>
            </a:r>
            <a:r>
              <a:rPr lang="en-US" sz="2800" b="1"/>
              <a:t>M</a:t>
            </a:r>
            <a:r>
              <a:rPr lang="en-US" sz="2800" b="1" baseline="-25000"/>
              <a:t>c</a:t>
            </a:r>
            <a:r>
              <a:rPr lang="en-US" sz="2800"/>
              <a:t>, from interrogation of a periodic, partly-disabled CRM (no radiation, ...), via matrix inversion</a:t>
            </a:r>
          </a:p>
          <a:p>
            <a:pPr lvl="3"/>
            <a:r>
              <a:rPr lang="en-US"/>
              <a:t>exploiting surprising linearizability also noted in Tulich and Mapes </a:t>
            </a:r>
          </a:p>
          <a:p>
            <a:pPr lvl="4"/>
            <a:r>
              <a:rPr lang="en-US"/>
              <a:t>(JAS, 2010, same issue as Kuang)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1291135" y="514886"/>
            <a:ext cx="7392376" cy="6201520"/>
            <a:chOff x="1291135" y="1410318"/>
            <a:chExt cx="7392376" cy="5306088"/>
          </a:xfrm>
        </p:grpSpPr>
        <p:sp>
          <p:nvSpPr>
            <p:cNvPr id="14" name="Rectangle 13"/>
            <p:cNvSpPr/>
            <p:nvPr/>
          </p:nvSpPr>
          <p:spPr>
            <a:xfrm>
              <a:off x="1304243" y="1430240"/>
              <a:ext cx="7379268" cy="52861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358157" y="4041322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291135" y="3386808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94805" y="5484334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07601" y="4022093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0"/>
          <a:stretch>
            <a:fillRect/>
          </a:stretch>
        </p:blipFill>
        <p:spPr>
          <a:xfrm>
            <a:off x="1116848" y="0"/>
            <a:ext cx="6502674" cy="5501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880" y="647524"/>
            <a:ext cx="635407" cy="5727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754"/>
          </a:xfrm>
        </p:spPr>
        <p:txBody>
          <a:bodyPr>
            <a:normAutofit/>
          </a:bodyPr>
          <a:lstStyle/>
          <a:p>
            <a:r>
              <a:rPr lang="en-US"/>
              <a:t>Math-ordered view of </a:t>
            </a:r>
            <a:r>
              <a:rPr lang="en-US" b="1"/>
              <a:t>M</a:t>
            </a:r>
            <a:r>
              <a:rPr lang="en-US" baseline="30000"/>
              <a:t/>
            </a:r>
            <a:br>
              <a:rPr lang="en-US" baseline="30000"/>
            </a:br>
            <a:endParaRPr lang="en-US" sz="4444"/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326909" y="1843088"/>
          <a:ext cx="8145580" cy="4076700"/>
        </p:xfrm>
        <a:graphic>
          <a:graphicData uri="http://schemas.openxmlformats.org/presentationml/2006/ole">
            <p:oleObj spid="_x0000_s55298" name="Equation" r:id="rId5" imgW="1943100" imgH="135890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617549" y="2686395"/>
            <a:ext cx="209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143" y="1898801"/>
            <a:ext cx="3961519" cy="39447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16200000" flipH="1">
            <a:off x="2972148" y="3884619"/>
            <a:ext cx="3927975" cy="1156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73795" y="3952725"/>
            <a:ext cx="3962318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7131" y="6488668"/>
            <a:ext cx="248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</a:rPr>
              <a:t>square root color scale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23199" y="4096539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FT </a:t>
            </a:r>
            <a:r>
              <a:rPr lang="en-US" sz="2000">
                <a:sym typeface="Wingdings"/>
              </a:rPr>
              <a:t> P</a:t>
            </a:r>
            <a:r>
              <a:rPr lang="en-US" sz="2000"/>
              <a:t>BL</a:t>
            </a:r>
          </a:p>
        </p:txBody>
      </p:sp>
      <p:sp>
        <p:nvSpPr>
          <p:cNvPr id="50" name="TextBox 49"/>
          <p:cNvSpPr txBox="1"/>
          <p:nvPr/>
        </p:nvSpPr>
        <p:spPr>
          <a:xfrm rot="5400000">
            <a:off x="2656170" y="310396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PBL</a:t>
            </a:r>
            <a:r>
              <a:rPr lang="en-US" sz="2000">
                <a:sym typeface="Wingdings"/>
              </a:rPr>
              <a:t> FT</a:t>
            </a:r>
            <a:endParaRPr lang="en-US" sz="2000"/>
          </a:p>
        </p:txBody>
      </p:sp>
      <p:sp>
        <p:nvSpPr>
          <p:cNvPr id="52" name="TextBox 51"/>
          <p:cNvSpPr txBox="1"/>
          <p:nvPr/>
        </p:nvSpPr>
        <p:spPr>
          <a:xfrm rot="5400000">
            <a:off x="4724559" y="3076967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PBL</a:t>
            </a:r>
            <a:r>
              <a:rPr lang="en-US" sz="2000">
                <a:sym typeface="Wingdings"/>
              </a:rPr>
              <a:t> FT</a:t>
            </a:r>
            <a:endParaRPr lang="en-US" sz="2000"/>
          </a:p>
        </p:txBody>
      </p:sp>
      <p:sp>
        <p:nvSpPr>
          <p:cNvPr id="36" name="TextBox 35"/>
          <p:cNvSpPr txBox="1"/>
          <p:nvPr/>
        </p:nvSpPr>
        <p:spPr>
          <a:xfrm>
            <a:off x="2778726" y="1559279"/>
            <a:ext cx="230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0          1   2    5   8     12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29711" y="1623656"/>
            <a:ext cx="220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0         1   2    5   8    12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4591" y="1270058"/>
            <a:ext cx="129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z (km)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97263" y="1309283"/>
            <a:ext cx="129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z (km)</a:t>
            </a:r>
          </a:p>
        </p:txBody>
      </p:sp>
      <p:grpSp>
        <p:nvGrpSpPr>
          <p:cNvPr id="5" name="Group 56"/>
          <p:cNvGrpSpPr/>
          <p:nvPr/>
        </p:nvGrpSpPr>
        <p:grpSpPr>
          <a:xfrm rot="5400000">
            <a:off x="5031179" y="3572470"/>
            <a:ext cx="4292010" cy="760649"/>
            <a:chOff x="3119720" y="1334450"/>
            <a:chExt cx="4230437" cy="760649"/>
          </a:xfrm>
        </p:grpSpPr>
        <p:sp>
          <p:nvSpPr>
            <p:cNvPr id="53" name="TextBox 52"/>
            <p:cNvSpPr txBox="1"/>
            <p:nvPr/>
          </p:nvSpPr>
          <p:spPr>
            <a:xfrm>
              <a:off x="3119720" y="1673963"/>
              <a:ext cx="2308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0          1   2    5   8     12 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46272" y="1725767"/>
              <a:ext cx="220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0         1   2    5   8    12 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36989" y="1334450"/>
              <a:ext cx="1295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z (km)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74808" y="1361101"/>
              <a:ext cx="1295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z (km)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416635" y="2403077"/>
          <a:ext cx="1278156" cy="1090191"/>
        </p:xfrm>
        <a:graphic>
          <a:graphicData uri="http://schemas.openxmlformats.org/presentationml/2006/ole">
            <p:oleObj spid="_x0000_s55299" name="Equation" r:id="rId7" imgW="431800" imgH="368300" progId="Equation.3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403460" y="2403077"/>
          <a:ext cx="1277938" cy="1090612"/>
        </p:xfrm>
        <a:graphic>
          <a:graphicData uri="http://schemas.openxmlformats.org/presentationml/2006/ole">
            <p:oleObj spid="_x0000_s55300" name="Equation" r:id="rId8" imgW="431800" imgH="36830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381679" y="4508300"/>
          <a:ext cx="1277938" cy="1052512"/>
        </p:xfrm>
        <a:graphic>
          <a:graphicData uri="http://schemas.openxmlformats.org/presentationml/2006/ole">
            <p:oleObj spid="_x0000_s55301" name="Equation" r:id="rId9" imgW="431800" imgH="3556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116161" y="4636930"/>
          <a:ext cx="1314450" cy="1052512"/>
        </p:xfrm>
        <a:graphic>
          <a:graphicData uri="http://schemas.openxmlformats.org/presentationml/2006/ole">
            <p:oleObj spid="_x0000_s55302" name="Equation" r:id="rId10" imgW="444500" imgH="355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>
                <a:solidFill>
                  <a:srgbClr val="008000"/>
                </a:solidFill>
              </a:rPr>
              <a:t>Time scale</a:t>
            </a:r>
            <a:r>
              <a:rPr lang="en-US" b="1" i="1"/>
              <a:t> </a:t>
            </a:r>
            <a:r>
              <a:rPr lang="en-US"/>
              <a:t>of desired response: GCM timestep? </a:t>
            </a:r>
            <a:r>
              <a:rPr lang="en-US" sz="2222"/>
              <a:t>(no, </a:t>
            </a:r>
            <a:r>
              <a:rPr lang="en-US" sz="2667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timescale implied by scale separations</a:t>
            </a:r>
            <a:r>
              <a:rPr lang="en-US" sz="2222"/>
              <a:t>...)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710"/>
            <a:ext cx="8229600" cy="4525963"/>
          </a:xfrm>
        </p:spPr>
        <p:txBody>
          <a:bodyPr/>
          <a:lstStyle/>
          <a:p>
            <a:r>
              <a:rPr lang="en-US" b="1"/>
              <a:t>M</a:t>
            </a:r>
            <a:r>
              <a:rPr lang="en-US"/>
              <a:t> </a:t>
            </a:r>
            <a:r>
              <a:rPr lang="en-US">
                <a:sym typeface="Wingdings"/>
              </a:rPr>
              <a:t></a:t>
            </a:r>
            <a:r>
              <a:rPr lang="en-US" i="1">
                <a:solidFill>
                  <a:srgbClr val="FF0000"/>
                </a:solidFill>
              </a:rPr>
              <a:t>instantaneous </a:t>
            </a:r>
            <a:r>
              <a:rPr lang="en-US"/>
              <a:t>tendency               etc.</a:t>
            </a:r>
          </a:p>
          <a:p>
            <a:pPr lvl="4"/>
            <a:r>
              <a:rPr lang="en-US"/>
              <a:t>largely </a:t>
            </a:r>
            <a:r>
              <a:rPr lang="en-US" b="1"/>
              <a:t>local diffusion</a:t>
            </a:r>
          </a:p>
          <a:p>
            <a:pPr>
              <a:buNone/>
            </a:pPr>
            <a:endParaRPr lang="en-US"/>
          </a:p>
          <a:p>
            <a:r>
              <a:rPr lang="en-US"/>
              <a:t>We w</a:t>
            </a:r>
            <a:r>
              <a:rPr lang="en-US"/>
              <a:t>ant convection's responses </a:t>
            </a:r>
            <a:r>
              <a:rPr lang="en-US" b="1" i="1">
                <a:solidFill>
                  <a:srgbClr val="008000"/>
                </a:solidFill>
              </a:rPr>
              <a:t>integrated over a deep cloud system life cycle</a:t>
            </a:r>
          </a:p>
          <a:p>
            <a:pPr lvl="2"/>
            <a:r>
              <a:rPr lang="en-US" i="1"/>
              <a:t>say 4h</a:t>
            </a:r>
            <a:r>
              <a:rPr lang="en-US"/>
              <a:t>  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3304" y="4963275"/>
          <a:ext cx="9031771" cy="978675"/>
        </p:xfrm>
        <a:graphic>
          <a:graphicData uri="http://schemas.openxmlformats.org/presentationml/2006/ole">
            <p:oleObj spid="_x0000_s61442" name="Equation" r:id="rId3" imgW="4102100" imgH="444500" progId="Equation.3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5675120" y="1564613"/>
          <a:ext cx="1277938" cy="1089025"/>
        </p:xfrm>
        <a:graphic>
          <a:graphicData uri="http://schemas.openxmlformats.org/presentationml/2006/ole">
            <p:oleObj spid="_x0000_s61443" name="Equation" r:id="rId4" imgW="4318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1291135" y="514886"/>
            <a:ext cx="7392376" cy="6201520"/>
            <a:chOff x="1291135" y="1410318"/>
            <a:chExt cx="7392376" cy="5306088"/>
          </a:xfrm>
        </p:grpSpPr>
        <p:sp>
          <p:nvSpPr>
            <p:cNvPr id="14" name="Rectangle 13"/>
            <p:cNvSpPr/>
            <p:nvPr/>
          </p:nvSpPr>
          <p:spPr>
            <a:xfrm>
              <a:off x="1304243" y="1430240"/>
              <a:ext cx="7379268" cy="52861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358157" y="4041322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291135" y="3386808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94805" y="5484334"/>
              <a:ext cx="7380935" cy="144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07601" y="4022093"/>
              <a:ext cx="5263976" cy="40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312518" y="526328"/>
            <a:ext cx="2703175" cy="2299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051943" y="492002"/>
            <a:ext cx="2709525" cy="2367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036672" y="2883364"/>
            <a:ext cx="2690475" cy="2381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322700" y="2871921"/>
            <a:ext cx="2681553" cy="2414246"/>
          </a:xfrm>
          <a:prstGeom prst="rect">
            <a:avLst/>
          </a:prstGeom>
        </p:spPr>
      </p:pic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57150" y="538163"/>
          <a:ext cx="1217613" cy="6143625"/>
        </p:xfrm>
        <a:graphic>
          <a:graphicData uri="http://schemas.openxmlformats.org/presentationml/2006/ole">
            <p:oleObj spid="_x0000_s86018" name="Equation" r:id="rId7" imgW="647700" imgH="2857500" progId="Equation.3">
              <p:embed/>
            </p:oleObj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292225" y="0"/>
          <a:ext cx="7394575" cy="457200"/>
        </p:xfrm>
        <a:graphic>
          <a:graphicData uri="http://schemas.openxmlformats.org/presentationml/2006/ole">
            <p:oleObj spid="_x0000_s86019" name="Equation" r:id="rId8" imgW="4724400" imgH="2921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05093" y="1395913"/>
            <a:ext cx="6077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/>
              <a:t>M</a:t>
            </a:r>
            <a:r>
              <a:rPr lang="en-US" sz="13800" baseline="-25000"/>
              <a:t>c,4h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Our Approach: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8237"/>
            <a:ext cx="8686800" cy="5652308"/>
          </a:xfrm>
        </p:spPr>
        <p:txBody>
          <a:bodyPr>
            <a:normAutofit/>
          </a:bodyPr>
          <a:lstStyle/>
          <a:p>
            <a:r>
              <a:rPr lang="en-US"/>
              <a:t>Let's cast physics as a </a:t>
            </a:r>
            <a:r>
              <a:rPr lang="en-US" b="1">
                <a:solidFill>
                  <a:srgbClr val="008000"/>
                </a:solidFill>
              </a:rPr>
              <a:t>Matrix calculation</a:t>
            </a:r>
            <a:endParaRPr lang="en-US"/>
          </a:p>
          <a:p>
            <a:pPr marL="971550" lvl="1" indent="-514350">
              <a:buFont typeface="+mj-lt"/>
              <a:buAutoNum type="arabicPeriod"/>
            </a:pPr>
            <a:endParaRPr lang="en-US"/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 finite, well-defined space of coefficients linking </a:t>
            </a:r>
            <a:r>
              <a:rPr lang="en-US" i="1"/>
              <a:t>tendencies </a:t>
            </a:r>
            <a:r>
              <a:rPr lang="en-US"/>
              <a:t>to </a:t>
            </a:r>
            <a:r>
              <a:rPr lang="en-US" i="1"/>
              <a:t>state variables </a:t>
            </a:r>
            <a:r>
              <a:rPr lang="en-US"/>
              <a:t>in an air column.</a:t>
            </a:r>
          </a:p>
          <a:p>
            <a:pPr lvl="2"/>
            <a:r>
              <a:rPr lang="en-US" i="1"/>
              <a:t>locally </a:t>
            </a:r>
            <a:r>
              <a:rPr lang="en-US"/>
              <a:t>linearized -- like Calculus, and that's quite general...</a:t>
            </a:r>
          </a:p>
          <a:p>
            <a:pPr marL="971550" lvl="1" indent="-514350">
              <a:buFont typeface="+mj-lt"/>
              <a:buAutoNum type="arabicPeriod"/>
            </a:pPr>
            <a:endParaRPr lang="en-US"/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Isolate variability: make </a:t>
            </a:r>
            <a:r>
              <a:rPr lang="en-US" i="1">
                <a:solidFill>
                  <a:srgbClr val="0000FF"/>
                </a:solidFill>
              </a:rPr>
              <a:t>anomalous </a:t>
            </a:r>
            <a:r>
              <a:rPr lang="en-US"/>
              <a:t>tendencies</a:t>
            </a:r>
          </a:p>
          <a:p>
            <a:pPr lvl="4"/>
            <a:r>
              <a:rPr lang="en-US"/>
              <a:t>(deviations from a time mean)</a:t>
            </a:r>
          </a:p>
          <a:p>
            <a:pPr lvl="2"/>
            <a:r>
              <a:rPr lang="en-US"/>
              <a:t>in </a:t>
            </a:r>
            <a:r>
              <a:rPr lang="en-US" b="1">
                <a:solidFill>
                  <a:srgbClr val="008000"/>
                </a:solidFill>
              </a:rPr>
              <a:t>realistic </a:t>
            </a:r>
            <a:r>
              <a:rPr lang="en-US"/>
              <a:t>time-mean flow</a:t>
            </a:r>
          </a:p>
          <a:p>
            <a:pPr lvl="3"/>
            <a:r>
              <a:rPr lang="en-US"/>
              <a:t>m</a:t>
            </a:r>
            <a:r>
              <a:rPr lang="en-US"/>
              <a:t>aintained by </a:t>
            </a:r>
            <a:r>
              <a:rPr lang="en-US" b="1">
                <a:solidFill>
                  <a:srgbClr val="008000"/>
                </a:solidFill>
              </a:rPr>
              <a:t>calibrated,</a:t>
            </a:r>
            <a:r>
              <a:rPr lang="en-US"/>
              <a:t> </a:t>
            </a:r>
            <a:r>
              <a:rPr lang="en-US" b="1">
                <a:solidFill>
                  <a:srgbClr val="008000"/>
                </a:solidFill>
              </a:rPr>
              <a:t>time-independent</a:t>
            </a:r>
            <a:r>
              <a:rPr lang="en-US"/>
              <a:t> forcing</a:t>
            </a:r>
          </a:p>
          <a:p>
            <a:pPr lvl="4"/>
            <a:r>
              <a:rPr lang="en-US"/>
              <a:t>(the climatology of nudging, measured from nudged runs)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737" y="1245636"/>
            <a:ext cx="3667843" cy="56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580" y="1437800"/>
            <a:ext cx="3706420" cy="54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89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/>
              <a:t>Friendlier "plot view" of the quadrants of </a:t>
            </a:r>
            <a:r>
              <a:rPr lang="en-US" sz="3600" b="1"/>
              <a:t>M</a:t>
            </a:r>
            <a:r>
              <a:rPr lang="en-US" sz="3600" baseline="-25000"/>
              <a:t>4h</a:t>
            </a:r>
            <a:r>
              <a:rPr lang="en-US" sz="3600"/>
              <a:t/>
            </a:r>
            <a:br>
              <a:rPr lang="en-US" sz="3600"/>
            </a:br>
            <a:r>
              <a:rPr lang="en-US" sz="2000"/>
              <a:t>(published in Kuang 2012 JAS)</a:t>
            </a:r>
            <a:endParaRPr lang="en-US" sz="3600"/>
          </a:p>
        </p:txBody>
      </p:sp>
      <p:sp>
        <p:nvSpPr>
          <p:cNvPr id="8" name="TextBox 7"/>
          <p:cNvSpPr txBox="1"/>
          <p:nvPr/>
        </p:nvSpPr>
        <p:spPr>
          <a:xfrm>
            <a:off x="39491" y="2523188"/>
            <a:ext cx="177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Heat source </a:t>
            </a:r>
          </a:p>
          <a:p>
            <a:r>
              <a:rPr lang="en-US" sz="2400" b="1"/>
              <a:t>sensitivities: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136" y="4869208"/>
            <a:ext cx="1770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Moisture </a:t>
            </a:r>
          </a:p>
          <a:p>
            <a:r>
              <a:rPr lang="en-US" sz="2400" b="1"/>
              <a:t>source </a:t>
            </a:r>
          </a:p>
          <a:p>
            <a:r>
              <a:rPr lang="en-US" sz="2400" b="1"/>
              <a:t>sensitivities: 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740477" y="2368522"/>
          <a:ext cx="1277938" cy="1089025"/>
        </p:xfrm>
        <a:graphic>
          <a:graphicData uri="http://schemas.openxmlformats.org/presentationml/2006/ole">
            <p:oleObj spid="_x0000_s58372" name="Equation" r:id="rId5" imgW="431800" imgH="368300" progId="Equation.3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6545758" y="2252014"/>
          <a:ext cx="1277938" cy="1090613"/>
        </p:xfrm>
        <a:graphic>
          <a:graphicData uri="http://schemas.openxmlformats.org/presentationml/2006/ole">
            <p:oleObj spid="_x0000_s58373" name="Equation" r:id="rId6" imgW="431800" imgH="368300" progId="Equation.3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2950247" y="5195902"/>
          <a:ext cx="1277938" cy="1052513"/>
        </p:xfrm>
        <a:graphic>
          <a:graphicData uri="http://schemas.openxmlformats.org/presentationml/2006/ole">
            <p:oleObj spid="_x0000_s58374" name="Equation" r:id="rId7" imgW="431800" imgH="355600" progId="Equation.3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6596332" y="5091472"/>
          <a:ext cx="1314450" cy="1052512"/>
        </p:xfrm>
        <a:graphic>
          <a:graphicData uri="http://schemas.openxmlformats.org/presentationml/2006/ole">
            <p:oleObj spid="_x0000_s58375" name="Equation" r:id="rId8" imgW="4445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 t="4309"/>
          <a:stretch>
            <a:fillRect/>
          </a:stretch>
        </p:blipFill>
        <p:spPr bwMode="auto">
          <a:xfrm>
            <a:off x="1769737" y="1487449"/>
            <a:ext cx="3667843" cy="537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580" y="1437800"/>
            <a:ext cx="3706420" cy="54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740477" y="2368522"/>
          <a:ext cx="1277938" cy="1089025"/>
        </p:xfrm>
        <a:graphic>
          <a:graphicData uri="http://schemas.openxmlformats.org/presentationml/2006/ole">
            <p:oleObj spid="_x0000_s83970" name="Equation" r:id="rId5" imgW="431800" imgH="368300" progId="Equation.3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6545758" y="2252014"/>
          <a:ext cx="1277938" cy="1090613"/>
        </p:xfrm>
        <a:graphic>
          <a:graphicData uri="http://schemas.openxmlformats.org/presentationml/2006/ole">
            <p:oleObj spid="_x0000_s83971" name="Equation" r:id="rId6" imgW="431800" imgH="368300" progId="Equation.3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2950247" y="5195902"/>
          <a:ext cx="1277938" cy="1052513"/>
        </p:xfrm>
        <a:graphic>
          <a:graphicData uri="http://schemas.openxmlformats.org/presentationml/2006/ole">
            <p:oleObj spid="_x0000_s83972" name="Equation" r:id="rId7" imgW="431800" imgH="355600" progId="Equation.3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6596332" y="5091472"/>
          <a:ext cx="1314450" cy="1052512"/>
        </p:xfrm>
        <a:graphic>
          <a:graphicData uri="http://schemas.openxmlformats.org/presentationml/2006/ole">
            <p:oleObj spid="_x0000_s83973" name="Equation" r:id="rId8" imgW="444500" imgH="355600" progId="Equation.3">
              <p:embed/>
            </p:oleObj>
          </a:graphicData>
        </a:graphic>
      </p:graphicFrame>
      <p:sp>
        <p:nvSpPr>
          <p:cNvPr id="11" name="Freeform 10"/>
          <p:cNvSpPr/>
          <p:nvPr/>
        </p:nvSpPr>
        <p:spPr>
          <a:xfrm>
            <a:off x="2848742" y="1956568"/>
            <a:ext cx="915258" cy="1384472"/>
          </a:xfrm>
          <a:custGeom>
            <a:avLst/>
            <a:gdLst>
              <a:gd name="connsiteX0" fmla="*/ 22882 w 732207"/>
              <a:gd name="connsiteY0" fmla="*/ 68652 h 1235727"/>
              <a:gd name="connsiteX1" fmla="*/ 57204 w 732207"/>
              <a:gd name="connsiteY1" fmla="*/ 1235727 h 1235727"/>
              <a:gd name="connsiteX2" fmla="*/ 732207 w 732207"/>
              <a:gd name="connsiteY2" fmla="*/ 594980 h 1235727"/>
              <a:gd name="connsiteX3" fmla="*/ 720766 w 732207"/>
              <a:gd name="connsiteY3" fmla="*/ 0 h 1235727"/>
              <a:gd name="connsiteX4" fmla="*/ 0 w 732207"/>
              <a:gd name="connsiteY4" fmla="*/ 0 h 123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207" h="1235727">
                <a:moveTo>
                  <a:pt x="22882" y="68652"/>
                </a:moveTo>
                <a:lnTo>
                  <a:pt x="57204" y="1235727"/>
                </a:lnTo>
                <a:lnTo>
                  <a:pt x="732207" y="594980"/>
                </a:lnTo>
                <a:lnTo>
                  <a:pt x="720766" y="0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566976" y="1956568"/>
            <a:ext cx="1247039" cy="1384472"/>
          </a:xfrm>
          <a:custGeom>
            <a:avLst/>
            <a:gdLst>
              <a:gd name="connsiteX0" fmla="*/ 11440 w 1544498"/>
              <a:gd name="connsiteY0" fmla="*/ 1601869 h 1601869"/>
              <a:gd name="connsiteX1" fmla="*/ 11440 w 1544498"/>
              <a:gd name="connsiteY1" fmla="*/ 1601869 h 1601869"/>
              <a:gd name="connsiteX2" fmla="*/ 0 w 1544498"/>
              <a:gd name="connsiteY2" fmla="*/ 0 h 1601869"/>
              <a:gd name="connsiteX3" fmla="*/ 1533057 w 1544498"/>
              <a:gd name="connsiteY3" fmla="*/ 22884 h 1601869"/>
              <a:gd name="connsiteX4" fmla="*/ 1544498 w 1544498"/>
              <a:gd name="connsiteY4" fmla="*/ 354700 h 1601869"/>
              <a:gd name="connsiteX5" fmla="*/ 11440 w 1544498"/>
              <a:gd name="connsiteY5" fmla="*/ 1601869 h 160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498" h="1601869">
                <a:moveTo>
                  <a:pt x="11440" y="1601869"/>
                </a:moveTo>
                <a:lnTo>
                  <a:pt x="11440" y="1601869"/>
                </a:lnTo>
                <a:cubicBezTo>
                  <a:pt x="7627" y="1067913"/>
                  <a:pt x="0" y="0"/>
                  <a:pt x="0" y="0"/>
                </a:cubicBezTo>
                <a:lnTo>
                  <a:pt x="1533057" y="22884"/>
                </a:lnTo>
                <a:lnTo>
                  <a:pt x="1544498" y="354700"/>
                </a:lnTo>
                <a:lnTo>
                  <a:pt x="11440" y="1601869"/>
                </a:lnTo>
                <a:close/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286019" y="205954"/>
            <a:ext cx="2917385" cy="1464566"/>
          </a:xfrm>
          <a:prstGeom prst="wedgeRoundRectCallout">
            <a:avLst>
              <a:gd name="adj1" fmla="val 53676"/>
              <a:gd name="adj2" fmla="val 102344"/>
              <a:gd name="adj3" fmla="val 16667"/>
            </a:avLst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Inhibition </a:t>
            </a:r>
            <a:r>
              <a:rPr lang="en-US" sz="2400">
                <a:solidFill>
                  <a:srgbClr val="FFFF00"/>
                </a:solidFill>
              </a:rPr>
              <a:t>of </a:t>
            </a:r>
            <a:r>
              <a:rPr lang="en-US" sz="2400" b="1" i="1">
                <a:solidFill>
                  <a:srgbClr val="FFFF00"/>
                </a:solidFill>
              </a:rPr>
              <a:t>deep </a:t>
            </a:r>
            <a:r>
              <a:rPr lang="en-US" sz="2400">
                <a:solidFill>
                  <a:srgbClr val="FFFF00"/>
                </a:solidFill>
              </a:rPr>
              <a:t>convection by T' </a:t>
            </a:r>
            <a:r>
              <a:rPr lang="en-US" sz="2400" b="1">
                <a:solidFill>
                  <a:srgbClr val="FFFF00"/>
                </a:solidFill>
              </a:rPr>
              <a:t>in 500-850mb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557081" y="0"/>
            <a:ext cx="3188290" cy="1464566"/>
          </a:xfrm>
          <a:prstGeom prst="wedgeRoundRectCallout">
            <a:avLst>
              <a:gd name="adj1" fmla="val 24923"/>
              <a:gd name="adj2" fmla="val 119531"/>
              <a:gd name="adj3" fmla="val 16667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Enhancement </a:t>
            </a:r>
            <a:r>
              <a:rPr lang="en-US" sz="2400">
                <a:solidFill>
                  <a:srgbClr val="FFFF00"/>
                </a:solidFill>
              </a:rPr>
              <a:t>of </a:t>
            </a:r>
            <a:r>
              <a:rPr lang="en-US" sz="2400" b="1" i="1">
                <a:solidFill>
                  <a:srgbClr val="FFFF00"/>
                </a:solidFill>
              </a:rPr>
              <a:t>deep </a:t>
            </a:r>
            <a:r>
              <a:rPr lang="en-US" sz="2400">
                <a:solidFill>
                  <a:srgbClr val="FFFF00"/>
                </a:solidFill>
              </a:rPr>
              <a:t>convection by q' </a:t>
            </a:r>
            <a:r>
              <a:rPr lang="en-US" sz="2400" b="1">
                <a:solidFill>
                  <a:srgbClr val="FFFF00"/>
                </a:solidFill>
              </a:rPr>
              <a:t>at any level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914456"/>
            <a:ext cx="6536325" cy="3020667"/>
            <a:chOff x="0" y="1914456"/>
            <a:chExt cx="6536325" cy="3020667"/>
          </a:xfrm>
        </p:grpSpPr>
        <p:sp>
          <p:nvSpPr>
            <p:cNvPr id="17" name="Rounded Rectangle 16"/>
            <p:cNvSpPr/>
            <p:nvPr/>
          </p:nvSpPr>
          <p:spPr>
            <a:xfrm>
              <a:off x="2539841" y="2002336"/>
              <a:ext cx="297459" cy="1430240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238866" y="1914456"/>
              <a:ext cx="297459" cy="1430240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0" y="3249505"/>
              <a:ext cx="1933483" cy="1685618"/>
            </a:xfrm>
            <a:prstGeom prst="wedgeRoundRectCallout">
              <a:avLst>
                <a:gd name="adj1" fmla="val 87053"/>
                <a:gd name="adj2" fmla="val -56277"/>
                <a:gd name="adj3" fmla="val 16667"/>
              </a:avLst>
            </a:prstGeom>
            <a:solidFill>
              <a:srgbClr val="FF66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PBL T or q </a:t>
              </a:r>
            </a:p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good for deep conv </a:t>
              </a:r>
            </a:p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(CAPE) 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491" y="2523188"/>
            <a:ext cx="177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Heat source </a:t>
            </a:r>
          </a:p>
          <a:p>
            <a:r>
              <a:rPr lang="en-US" sz="2400" b="1"/>
              <a:t>sensitivities: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136" y="4869208"/>
            <a:ext cx="1770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Moisture </a:t>
            </a:r>
          </a:p>
          <a:p>
            <a:r>
              <a:rPr lang="en-US" sz="2400" b="1"/>
              <a:t>source </a:t>
            </a:r>
          </a:p>
          <a:p>
            <a:r>
              <a:rPr lang="en-US" sz="2400" b="1"/>
              <a:t>sensitivities: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737" y="1245636"/>
            <a:ext cx="3667843" cy="56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580" y="1437800"/>
            <a:ext cx="3706420" cy="54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83333" y="1964989"/>
            <a:ext cx="5651323" cy="4568721"/>
            <a:chOff x="2483333" y="1964989"/>
            <a:chExt cx="5651323" cy="4568721"/>
          </a:xfrm>
        </p:grpSpPr>
        <p:grpSp>
          <p:nvGrpSpPr>
            <p:cNvPr id="15" name="Group 14"/>
            <p:cNvGrpSpPr/>
            <p:nvPr/>
          </p:nvGrpSpPr>
          <p:grpSpPr>
            <a:xfrm>
              <a:off x="2504602" y="1964989"/>
              <a:ext cx="5630054" cy="4496406"/>
              <a:chOff x="2504602" y="1964989"/>
              <a:chExt cx="5630054" cy="449640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04602" y="2132735"/>
                <a:ext cx="1892186" cy="165111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222280" y="1964989"/>
                <a:ext cx="1888415" cy="172864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210300" y="4756717"/>
                <a:ext cx="1924356" cy="1704678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3333" y="4881718"/>
              <a:ext cx="1874559" cy="16519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Eyeball regrid to 900,700,500,300</a:t>
            </a:r>
            <a:br>
              <a:rPr lang="en-US"/>
            </a:br>
            <a:r>
              <a:rPr lang="en-US" sz="2667"/>
              <a:t>then MSE balancing, then eigenvalue negation for stability</a:t>
            </a:r>
            <a:endParaRPr lang="en-US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740025" y="2368550"/>
          <a:ext cx="1277938" cy="1089025"/>
        </p:xfrm>
        <a:graphic>
          <a:graphicData uri="http://schemas.openxmlformats.org/presentationml/2006/ole">
            <p:oleObj spid="_x0000_s60418" name="Equation" r:id="rId9" imgW="431800" imgH="368300" progId="Equation.3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545263" y="2252663"/>
          <a:ext cx="1277937" cy="1090612"/>
        </p:xfrm>
        <a:graphic>
          <a:graphicData uri="http://schemas.openxmlformats.org/presentationml/2006/ole">
            <p:oleObj spid="_x0000_s60419" name="Equation" r:id="rId10" imgW="431800" imgH="368300" progId="Equation.3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6596063" y="5091113"/>
          <a:ext cx="1314450" cy="1052512"/>
        </p:xfrm>
        <a:graphic>
          <a:graphicData uri="http://schemas.openxmlformats.org/presentationml/2006/ole">
            <p:oleObj spid="_x0000_s60421" name="Equation" r:id="rId11" imgW="444500" imgH="355600" progId="Equation.3">
              <p:embed/>
            </p:oleObj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949575" y="5195888"/>
          <a:ext cx="1277938" cy="1052512"/>
        </p:xfrm>
        <a:graphic>
          <a:graphicData uri="http://schemas.openxmlformats.org/presentationml/2006/ole">
            <p:oleObj spid="_x0000_s60420" name="Equation" r:id="rId12" imgW="431800" imgH="3556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491" y="2523188"/>
            <a:ext cx="177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Heat source </a:t>
            </a:r>
          </a:p>
          <a:p>
            <a:r>
              <a:rPr lang="en-US" sz="2400" b="1"/>
              <a:t>sensitivities: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136" y="4869208"/>
            <a:ext cx="1770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Moisture </a:t>
            </a:r>
          </a:p>
          <a:p>
            <a:r>
              <a:rPr lang="en-US" sz="2400" b="1"/>
              <a:t>source </a:t>
            </a:r>
          </a:p>
          <a:p>
            <a:r>
              <a:rPr lang="en-US" sz="2400" b="1"/>
              <a:t>sensitivities: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737" y="1245636"/>
            <a:ext cx="3667843" cy="56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580" y="1437800"/>
            <a:ext cx="3706420" cy="54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/>
          <p:nvPr/>
        </p:nvGrpSpPr>
        <p:grpSpPr>
          <a:xfrm>
            <a:off x="2483333" y="1964989"/>
            <a:ext cx="5651323" cy="4568721"/>
            <a:chOff x="2483333" y="1964989"/>
            <a:chExt cx="5651323" cy="4568721"/>
          </a:xfrm>
        </p:grpSpPr>
        <p:grpSp>
          <p:nvGrpSpPr>
            <p:cNvPr id="4" name="Group 14"/>
            <p:cNvGrpSpPr/>
            <p:nvPr/>
          </p:nvGrpSpPr>
          <p:grpSpPr>
            <a:xfrm>
              <a:off x="2504602" y="1964989"/>
              <a:ext cx="5630054" cy="4496406"/>
              <a:chOff x="2504602" y="1964989"/>
              <a:chExt cx="5630054" cy="449640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04602" y="2132735"/>
                <a:ext cx="1892186" cy="165111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222280" y="1964989"/>
                <a:ext cx="1888415" cy="172864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210300" y="4756717"/>
                <a:ext cx="1924356" cy="1704678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3333" y="4881718"/>
              <a:ext cx="1874559" cy="16519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Still has </a:t>
            </a:r>
            <a:r>
              <a:rPr lang="en-US">
                <a:solidFill>
                  <a:srgbClr val="0000FF"/>
                </a:solidFill>
              </a:rPr>
              <a:t>T700 inhibition </a:t>
            </a:r>
            <a:r>
              <a:rPr lang="en-US"/>
              <a:t>and </a:t>
            </a:r>
            <a:r>
              <a:rPr lang="en-US">
                <a:solidFill>
                  <a:srgbClr val="FF0000"/>
                </a:solidFill>
              </a:rPr>
              <a:t>q700 sens</a:t>
            </a:r>
            <a:r>
              <a:rPr lang="en-US"/>
              <a:t>.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740025" y="2368550"/>
          <a:ext cx="1277938" cy="1089025"/>
        </p:xfrm>
        <a:graphic>
          <a:graphicData uri="http://schemas.openxmlformats.org/presentationml/2006/ole">
            <p:oleObj spid="_x0000_s62466" name="Equation" r:id="rId9" imgW="431800" imgH="368300" progId="Equation.3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545263" y="2252663"/>
          <a:ext cx="1277937" cy="1090612"/>
        </p:xfrm>
        <a:graphic>
          <a:graphicData uri="http://schemas.openxmlformats.org/presentationml/2006/ole">
            <p:oleObj spid="_x0000_s62467" name="Equation" r:id="rId10" imgW="431800" imgH="368300" progId="Equation.3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6596063" y="5091113"/>
          <a:ext cx="1314450" cy="1052512"/>
        </p:xfrm>
        <a:graphic>
          <a:graphicData uri="http://schemas.openxmlformats.org/presentationml/2006/ole">
            <p:oleObj spid="_x0000_s62469" name="Equation" r:id="rId11" imgW="444500" imgH="355600" progId="Equation.3">
              <p:embed/>
            </p:oleObj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949575" y="5195888"/>
          <a:ext cx="1277938" cy="1052512"/>
        </p:xfrm>
        <a:graphic>
          <a:graphicData uri="http://schemas.openxmlformats.org/presentationml/2006/ole">
            <p:oleObj spid="_x0000_s62468" name="Equation" r:id="rId12" imgW="431800" imgH="355600" progId="Equation.3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>
            <a:off x="2907277" y="1310689"/>
            <a:ext cx="1293243" cy="699124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397079" y="1456353"/>
            <a:ext cx="1188392" cy="16312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491" y="2523188"/>
            <a:ext cx="177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Heat source </a:t>
            </a:r>
          </a:p>
          <a:p>
            <a:r>
              <a:rPr lang="en-US" sz="2400" b="1"/>
              <a:t>sensitivities: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136" y="4869208"/>
            <a:ext cx="1770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Moisture </a:t>
            </a:r>
          </a:p>
          <a:p>
            <a:r>
              <a:rPr lang="en-US" sz="2400" b="1"/>
              <a:t>source </a:t>
            </a:r>
          </a:p>
          <a:p>
            <a:r>
              <a:rPr lang="en-US" sz="2400" b="1"/>
              <a:t>sensitivities: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737" y="1245636"/>
            <a:ext cx="3667843" cy="56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580" y="1437800"/>
            <a:ext cx="3706420" cy="54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/>
          <p:nvPr/>
        </p:nvGrpSpPr>
        <p:grpSpPr>
          <a:xfrm>
            <a:off x="2483333" y="1964989"/>
            <a:ext cx="5651323" cy="4568721"/>
            <a:chOff x="2483333" y="1964989"/>
            <a:chExt cx="5651323" cy="4568721"/>
          </a:xfrm>
        </p:grpSpPr>
        <p:grpSp>
          <p:nvGrpSpPr>
            <p:cNvPr id="4" name="Group 14"/>
            <p:cNvGrpSpPr/>
            <p:nvPr/>
          </p:nvGrpSpPr>
          <p:grpSpPr>
            <a:xfrm>
              <a:off x="2504602" y="1964989"/>
              <a:ext cx="5630054" cy="4496406"/>
              <a:chOff x="2504602" y="1964989"/>
              <a:chExt cx="5630054" cy="449640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04602" y="2132735"/>
                <a:ext cx="1892186" cy="165111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222280" y="1964989"/>
                <a:ext cx="1888415" cy="172864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210300" y="4756717"/>
                <a:ext cx="1924356" cy="1704678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3333" y="4881718"/>
              <a:ext cx="1874559" cy="16519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9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EXPERIMENT: set this column to 0 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740025" y="2368550"/>
          <a:ext cx="1277938" cy="1089025"/>
        </p:xfrm>
        <a:graphic>
          <a:graphicData uri="http://schemas.openxmlformats.org/presentationml/2006/ole">
            <p:oleObj spid="_x0000_s88066" name="Equation" r:id="rId9" imgW="431800" imgH="368300" progId="Equation.3">
              <p:embed/>
            </p:oleObj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949575" y="5195888"/>
          <a:ext cx="1277938" cy="1052512"/>
        </p:xfrm>
        <a:graphic>
          <a:graphicData uri="http://schemas.openxmlformats.org/presentationml/2006/ole">
            <p:oleObj spid="_x0000_s88068" name="Equation" r:id="rId10" imgW="431800" imgH="35560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7173334" y="1796381"/>
            <a:ext cx="457629" cy="46683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6538313" y="1138501"/>
            <a:ext cx="1178521" cy="594922"/>
          </a:xfrm>
          <a:prstGeom prst="straightConnector1">
            <a:avLst/>
          </a:prstGeom>
          <a:ln w="7620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545263" y="2241221"/>
          <a:ext cx="1277937" cy="1090612"/>
        </p:xfrm>
        <a:graphic>
          <a:graphicData uri="http://schemas.openxmlformats.org/presentationml/2006/ole">
            <p:oleObj spid="_x0000_s88067" name="Equation" r:id="rId11" imgW="431800" imgH="368300" progId="Equation.3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6596063" y="5079671"/>
          <a:ext cx="1314450" cy="1052512"/>
        </p:xfrm>
        <a:graphic>
          <a:graphicData uri="http://schemas.openxmlformats.org/presentationml/2006/ole">
            <p:oleObj spid="_x0000_s88069" name="Equation" r:id="rId12" imgW="444500" imgH="3556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9491" y="2523188"/>
            <a:ext cx="177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Heat source </a:t>
            </a:r>
          </a:p>
          <a:p>
            <a:r>
              <a:rPr lang="en-US" sz="2400" b="1"/>
              <a:t>sensitivities: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6136" y="4869208"/>
            <a:ext cx="1770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Moisture </a:t>
            </a:r>
          </a:p>
          <a:p>
            <a:r>
              <a:rPr lang="en-US" sz="2400" b="1"/>
              <a:t>source </a:t>
            </a:r>
          </a:p>
          <a:p>
            <a:r>
              <a:rPr lang="en-US" sz="2400" b="1"/>
              <a:t>sensitivities: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79" y="1682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Standard (control) </a:t>
            </a:r>
            <a:r>
              <a:rPr lang="en-US" b="1" dirty="0"/>
              <a:t>M</a:t>
            </a:r>
          </a:p>
        </p:txBody>
      </p:sp>
      <p:pic>
        <p:nvPicPr>
          <p:cNvPr id="5" name="Picture 4" descr="reconM_orig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7" y="1612901"/>
            <a:ext cx="8897325" cy="5094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50" y="1483412"/>
            <a:ext cx="27372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 tendency from 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1175" y="1483412"/>
            <a:ext cx="24801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</a:t>
            </a:r>
            <a:r>
              <a:rPr lang="en-US" sz="2400" dirty="0" smtClean="0"/>
              <a:t> tendency from 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63374" y="3936749"/>
            <a:ext cx="27079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</a:t>
            </a:r>
            <a:r>
              <a:rPr lang="en-US" sz="2400" dirty="0" smtClean="0"/>
              <a:t> tendency from q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11250" y="3946271"/>
            <a:ext cx="2603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 tendency from q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21319" y="2614521"/>
            <a:ext cx="164660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Response Layer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21320" y="5046573"/>
            <a:ext cx="164660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Response Layer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08125" y="6393379"/>
            <a:ext cx="19415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Perturbation Layer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11952" y="6337906"/>
            <a:ext cx="19415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Perturbation Layer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econM_noqmidlevel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37912" y="1631123"/>
            <a:ext cx="8715784" cy="507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68" y="367418"/>
            <a:ext cx="8720309" cy="901698"/>
          </a:xfrm>
        </p:spPr>
        <p:txBody>
          <a:bodyPr>
            <a:noAutofit/>
          </a:bodyPr>
          <a:lstStyle/>
          <a:p>
            <a:r>
              <a:rPr lang="en-US" sz="4000" dirty="0" smtClean="0"/>
              <a:t>Experiment: </a:t>
            </a:r>
            <a:r>
              <a:rPr lang="en-US" sz="4000" b="1" dirty="0" smtClean="0">
                <a:solidFill>
                  <a:srgbClr val="FF00FF"/>
                </a:solidFill>
              </a:rPr>
              <a:t>q500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FF"/>
                </a:solidFill>
              </a:rPr>
              <a:t>sensitivity disabled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and again eigenvalues negated for stability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2359540" y="4434219"/>
            <a:ext cx="757384" cy="1770617"/>
          </a:xfrm>
          <a:prstGeom prst="ellipse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17433" y="4391810"/>
            <a:ext cx="757384" cy="1770617"/>
          </a:xfrm>
          <a:prstGeom prst="ellipse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11250" y="1483412"/>
            <a:ext cx="27372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 tendency from 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1175" y="1483412"/>
            <a:ext cx="24801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</a:t>
            </a:r>
            <a:r>
              <a:rPr lang="en-US" sz="2400" dirty="0" smtClean="0"/>
              <a:t> tendency from 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63374" y="3936749"/>
            <a:ext cx="27079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</a:t>
            </a:r>
            <a:r>
              <a:rPr lang="en-US" sz="2400" dirty="0" smtClean="0"/>
              <a:t> tendency from q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11250" y="3946271"/>
            <a:ext cx="2603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 tendency from q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21319" y="2614521"/>
            <a:ext cx="164660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Response Layer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421320" y="5046573"/>
            <a:ext cx="164660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Response Layer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08125" y="6393379"/>
            <a:ext cx="19415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Perturbation Layer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11952" y="6337906"/>
            <a:ext cx="19415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Perturbation Layer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962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0" y="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SUMMARY OF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889"/>
            <a:ext cx="8535210" cy="559916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Bias-correct a "bad" GCM (here a dry PE solver) by turning climatology of nudging-to-obs into a time-independent forcing </a:t>
            </a:r>
            <a:r>
              <a:rPr lang="en-US">
                <a:sym typeface="Wingdings"/>
              </a:rPr>
              <a:t> </a:t>
            </a:r>
            <a:r>
              <a:rPr lang="en-US" i="1">
                <a:solidFill>
                  <a:srgbClr val="0000FF"/>
                </a:solidFill>
                <a:sym typeface="Wingdings"/>
              </a:rPr>
              <a:t>good mean flow</a:t>
            </a:r>
            <a:endParaRPr lang="en-US" i="1">
              <a:solidFill>
                <a:srgbClr val="0000FF"/>
              </a:solidFill>
            </a:endParaRPr>
          </a:p>
          <a:p>
            <a:r>
              <a:rPr lang="en-US"/>
              <a:t>A time-independent (but clim. rain scaled) </a:t>
            </a:r>
            <a:r>
              <a:rPr lang="en-US" b="1"/>
              <a:t>M </a:t>
            </a:r>
            <a:r>
              <a:rPr lang="en-US"/>
              <a:t>times </a:t>
            </a:r>
            <a:r>
              <a:rPr lang="en-US"/>
              <a:t>an anomaly state vector </a:t>
            </a:r>
            <a:r>
              <a:rPr lang="en-US">
                <a:sym typeface="Wingdings"/>
              </a:rPr>
              <a:t> </a:t>
            </a:r>
            <a:r>
              <a:rPr lang="en-US" i="1">
                <a:solidFill>
                  <a:srgbClr val="0000FF"/>
                </a:solidFill>
              </a:rPr>
              <a:t>anomaly tendencies</a:t>
            </a:r>
          </a:p>
          <a:p>
            <a:pPr lvl="1"/>
            <a:r>
              <a:rPr lang="en-US"/>
              <a:t>coupled w/ global dyn. </a:t>
            </a:r>
            <a:r>
              <a:rPr lang="en-US">
                <a:sym typeface="Wingdings"/>
              </a:rPr>
              <a:t></a:t>
            </a:r>
            <a:r>
              <a:rPr lang="en-US"/>
              <a:t> </a:t>
            </a:r>
            <a:r>
              <a:rPr lang="en-US" i="1">
                <a:solidFill>
                  <a:srgbClr val="0000FF"/>
                </a:solidFill>
              </a:rPr>
              <a:t>interesting (unforeseeable)</a:t>
            </a:r>
          </a:p>
          <a:p>
            <a:r>
              <a:rPr lang="en-US"/>
              <a:t>Postulations in </a:t>
            </a:r>
            <a:r>
              <a:rPr lang="en-US" b="1"/>
              <a:t>M </a:t>
            </a:r>
            <a:r>
              <a:rPr lang="en-US"/>
              <a:t>space </a:t>
            </a:r>
            <a:r>
              <a:rPr lang="en-US" i="1">
                <a:solidFill>
                  <a:srgbClr val="0000FF"/>
                </a:solidFill>
                <a:sym typeface="Wingdings"/>
              </a:rPr>
              <a:t> nice clean expts</a:t>
            </a:r>
            <a:endParaRPr lang="en-US">
              <a:solidFill>
                <a:srgbClr val="0000FF"/>
              </a:solidFill>
            </a:endParaRPr>
          </a:p>
          <a:p>
            <a:pPr lvl="1"/>
            <a:r>
              <a:rPr lang="en-US"/>
              <a:t>e.g. How does tropical weather depend on convection's FT moisture sensitivity (∂</a:t>
            </a:r>
            <a:r>
              <a:rPr lang="en-US" b="1" i="1">
                <a:solidFill>
                  <a:srgbClr val="000000"/>
                </a:solidFill>
              </a:rPr>
              <a:t>convection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/>
              <a:t>∂</a:t>
            </a:r>
            <a:r>
              <a:rPr lang="en-US">
                <a:solidFill>
                  <a:srgbClr val="000000"/>
                </a:solidFill>
              </a:rPr>
              <a:t>q</a:t>
            </a:r>
            <a:r>
              <a:rPr lang="en-US" baseline="-25000">
                <a:solidFill>
                  <a:srgbClr val="000000"/>
                </a:solidFill>
              </a:rPr>
              <a:t>700</a:t>
            </a:r>
            <a:r>
              <a:rPr lang="en-US"/>
              <a:t>)?</a:t>
            </a:r>
          </a:p>
          <a:p>
            <a:pPr lvl="1"/>
            <a:r>
              <a:rPr lang="en-US"/>
              <a:t>...on MSE sources (</a:t>
            </a:r>
            <a:r>
              <a:rPr lang="en-US" i="1"/>
              <a:t>∂</a:t>
            </a:r>
            <a:r>
              <a:rPr lang="en-US" b="1"/>
              <a:t>F</a:t>
            </a:r>
            <a:r>
              <a:rPr lang="en-US" b="1" baseline="-25000"/>
              <a:t>sfc</a:t>
            </a:r>
            <a:r>
              <a:rPr lang="en-US"/>
              <a:t>/</a:t>
            </a:r>
            <a:r>
              <a:rPr lang="en-US" i="1"/>
              <a:t>∂</a:t>
            </a:r>
            <a:r>
              <a:rPr lang="en-US"/>
              <a:t>ψ</a:t>
            </a:r>
            <a:r>
              <a:rPr lang="en-US" b="1" baseline="-25000"/>
              <a:t> </a:t>
            </a:r>
            <a:r>
              <a:rPr lang="en-US" b="1"/>
              <a:t> </a:t>
            </a:r>
            <a:r>
              <a:rPr lang="en-US"/>
              <a:t>ψ',  </a:t>
            </a:r>
            <a:r>
              <a:rPr lang="en-US" i="1"/>
              <a:t>∂</a:t>
            </a:r>
            <a:r>
              <a:rPr lang="en-US" b="1"/>
              <a:t>CRF</a:t>
            </a:r>
            <a:r>
              <a:rPr lang="en-US"/>
              <a:t>/</a:t>
            </a:r>
            <a:r>
              <a:rPr lang="en-US" i="1"/>
              <a:t>∂</a:t>
            </a:r>
            <a:r>
              <a:rPr lang="en-US"/>
              <a:t>ψ</a:t>
            </a:r>
            <a:r>
              <a:rPr lang="en-US" b="1"/>
              <a:t> </a:t>
            </a:r>
            <a:r>
              <a:rPr lang="en-US"/>
              <a:t>ψ')?</a:t>
            </a:r>
            <a:endParaRPr lang="en-US" baseline="-25000"/>
          </a:p>
          <a:p>
            <a:r>
              <a:rPr lang="en-US"/>
              <a:t>Moist transients that result may lead to noise-induced climate drift – but </a:t>
            </a:r>
            <a:r>
              <a:rPr lang="en-US" i="1">
                <a:solidFill>
                  <a:srgbClr val="0000FF"/>
                </a:solidFill>
              </a:rPr>
              <a:t>that is interesting too...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5" y="0"/>
            <a:ext cx="8229600" cy="1143000"/>
          </a:xfrm>
        </p:spPr>
        <p:txBody>
          <a:bodyPr/>
          <a:lstStyle/>
          <a:p>
            <a:r>
              <a:rPr lang="en-US"/>
              <a:t>Patrick's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773"/>
            <a:ext cx="8523770" cy="5599579"/>
          </a:xfrm>
        </p:spPr>
        <p:txBody>
          <a:bodyPr>
            <a:noAutofit/>
          </a:bodyPr>
          <a:lstStyle/>
          <a:p>
            <a:r>
              <a:rPr lang="en-US"/>
              <a:t>He will show our/his </a:t>
            </a:r>
            <a:r>
              <a:rPr lang="en-US" i="1">
                <a:solidFill>
                  <a:srgbClr val="FF0000"/>
                </a:solidFill>
              </a:rPr>
              <a:t>very very first results</a:t>
            </a:r>
            <a:r>
              <a:rPr lang="en-US"/>
              <a:t>...</a:t>
            </a:r>
          </a:p>
          <a:p>
            <a:r>
              <a:rPr lang="en-US"/>
              <a:t>We will do several things differently next time! </a:t>
            </a:r>
            <a:r>
              <a:rPr lang="en-US" sz="2400"/>
              <a:t>(</a:t>
            </a:r>
            <a:r>
              <a:rPr lang="en-US" sz="2400">
                <a:solidFill>
                  <a:srgbClr val="0000FF"/>
                </a:solidFill>
              </a:rPr>
              <a:t>Like next week! But not today...</a:t>
            </a:r>
            <a:r>
              <a:rPr lang="en-US" sz="2400" i="1">
                <a:solidFill>
                  <a:srgbClr val="FF0000"/>
                </a:solidFill>
              </a:rPr>
              <a:t>deadline-fresh results</a:t>
            </a:r>
            <a:r>
              <a:rPr lang="en-US" sz="2400">
                <a:solidFill>
                  <a:srgbClr val="0000FF"/>
                </a:solidFill>
              </a:rPr>
              <a:t>...)</a:t>
            </a:r>
            <a:endParaRPr lang="en-US">
              <a:solidFill>
                <a:srgbClr val="0000FF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We nudged to climatology, not obs w/ eddies</a:t>
            </a:r>
          </a:p>
          <a:p>
            <a:pPr marL="1371600" lvl="2" indent="-457200"/>
            <a:r>
              <a:rPr lang="en-US"/>
              <a:t>Quiz: what happens to our JJA monsoon in no-</a:t>
            </a:r>
            <a:r>
              <a:rPr lang="en-US" b="1"/>
              <a:t>M</a:t>
            </a:r>
            <a:r>
              <a:rPr lang="en-US"/>
              <a:t> case?</a:t>
            </a:r>
            <a:endParaRPr lang="en-US"/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Only 5 levels (4 int. modes for </a:t>
            </a:r>
            <a:r>
              <a:rPr lang="en-US" b="1"/>
              <a:t>M </a:t>
            </a:r>
            <a:r>
              <a:rPr lang="en-US"/>
              <a:t>to couple to) </a:t>
            </a:r>
          </a:p>
          <a:p>
            <a:pPr lvl="2"/>
            <a:r>
              <a:rPr lang="en-US"/>
              <a:t>Unknown discrete modes! Should do Kasahara analysis. </a:t>
            </a:r>
          </a:p>
          <a:p>
            <a:pPr lvl="2"/>
            <a:r>
              <a:rPr lang="en-US"/>
              <a:t>Or just jump to N layers. And &gt;&gt; R15 resolution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Too-subtle comparison of two matrices </a:t>
            </a:r>
          </a:p>
          <a:p>
            <a:pPr lvl="2"/>
            <a:r>
              <a:rPr lang="en-US"/>
              <a:t>imperfectly-rebinned Kuang convective </a:t>
            </a:r>
            <a:r>
              <a:rPr lang="en-US" b="1"/>
              <a:t>M </a:t>
            </a:r>
            <a:r>
              <a:rPr lang="en-US"/>
              <a:t>vs. </a:t>
            </a:r>
            <a:r>
              <a:rPr lang="en-US"/>
              <a:t>t</a:t>
            </a:r>
            <a:r>
              <a:rPr lang="en-US"/>
              <a:t>he same with its </a:t>
            </a:r>
            <a:r>
              <a:rPr lang="en-US" i="1"/>
              <a:t>(weak) sensitivities to </a:t>
            </a:r>
            <a:r>
              <a:rPr lang="en-US" i="1">
                <a:solidFill>
                  <a:srgbClr val="FF0000"/>
                </a:solidFill>
              </a:rPr>
              <a:t>q500 </a:t>
            </a:r>
            <a:r>
              <a:rPr lang="en-US"/>
              <a:t>disabled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Bugs? Eyes open please!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background global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244" cy="462420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 Dry PE solver with </a:t>
            </a:r>
            <a:r>
              <a:rPr lang="en-US">
                <a:solidFill>
                  <a:srgbClr val="FF0000"/>
                </a:solidFill>
              </a:rPr>
              <a:t>time-independent, 3D forcing </a:t>
            </a:r>
            <a:r>
              <a:rPr lang="en-US"/>
              <a:t>(sources-sinks) of T, q, div, vort</a:t>
            </a:r>
          </a:p>
          <a:p>
            <a:endParaRPr lang="en-US"/>
          </a:p>
          <a:p>
            <a:pPr lvl="1"/>
            <a:r>
              <a:rPr lang="en-US">
                <a:solidFill>
                  <a:srgbClr val="FF0000"/>
                </a:solidFill>
              </a:rPr>
              <a:t>forcing </a:t>
            </a:r>
            <a:r>
              <a:rPr lang="en-US"/>
              <a:t>represents the </a:t>
            </a:r>
            <a:r>
              <a:rPr lang="en-US">
                <a:solidFill>
                  <a:srgbClr val="FF0000"/>
                </a:solidFill>
              </a:rPr>
              <a:t>time mean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of all physics </a:t>
            </a:r>
          </a:p>
          <a:p>
            <a:pPr lvl="2"/>
            <a:r>
              <a:rPr lang="en-US"/>
              <a:t>including fluxes by missing scales of motion</a:t>
            </a:r>
          </a:p>
          <a:p>
            <a:pPr lvl="4"/>
            <a:r>
              <a:rPr lang="en-US"/>
              <a:t>and compensations for numerics errors</a:t>
            </a:r>
            <a:endParaRPr lang="en-US"/>
          </a:p>
          <a:p>
            <a:pPr lvl="1"/>
            <a:r>
              <a:rPr lang="en-US"/>
              <a:t>devised to give realistic climatology </a:t>
            </a:r>
          </a:p>
          <a:p>
            <a:pPr lvl="2"/>
            <a:r>
              <a:rPr lang="en-US"/>
              <a:t>for a particular resolution and viscosity</a:t>
            </a:r>
          </a:p>
          <a:p>
            <a:pPr lvl="2"/>
            <a:r>
              <a:rPr lang="en-US"/>
              <a:t>for a particular season – here perpetual JJA or OND</a:t>
            </a:r>
          </a:p>
          <a:p>
            <a:pPr lvl="2"/>
            <a:r>
              <a:rPr lang="en-US"/>
              <a:t>following: Hall (2000), Lin Brunet &amp; Derome (2007), Sardeshmukh and Sura (2009), Leroux Kiladis Hall (2011), ...</a:t>
            </a:r>
          </a:p>
          <a:p>
            <a:pPr lvl="2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M</a:t>
            </a:r>
            <a:r>
              <a:rPr lang="en-US">
                <a:solidFill>
                  <a:srgbClr val="0000FF"/>
                </a:solidFill>
              </a:rPr>
              <a:t>atrix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23771" cy="5115698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M </a:t>
            </a:r>
            <a:r>
              <a:rPr lang="en-US"/>
              <a:t>= </a:t>
            </a:r>
            <a:r>
              <a:rPr lang="en-US" b="1"/>
              <a:t>M</a:t>
            </a:r>
            <a:r>
              <a:rPr lang="en-US" baseline="-25000"/>
              <a:t>conv </a:t>
            </a:r>
            <a:r>
              <a:rPr lang="en-US"/>
              <a:t>+ </a:t>
            </a:r>
            <a:r>
              <a:rPr lang="en-US" b="1"/>
              <a:t>M</a:t>
            </a:r>
            <a:r>
              <a:rPr lang="en-US" baseline="-25000"/>
              <a:t>sflux </a:t>
            </a:r>
            <a:r>
              <a:rPr lang="en-US"/>
              <a:t>+ </a:t>
            </a:r>
            <a:r>
              <a:rPr lang="en-US" b="1"/>
              <a:t>M</a:t>
            </a:r>
            <a:r>
              <a:rPr lang="en-US" baseline="-25000"/>
              <a:t>rad </a:t>
            </a:r>
            <a:endParaRPr lang="en-US"/>
          </a:p>
          <a:p>
            <a:endParaRPr lang="en-US"/>
          </a:p>
          <a:p>
            <a:r>
              <a:rPr lang="en-US" b="1"/>
              <a:t>M</a:t>
            </a:r>
            <a:r>
              <a:rPr lang="en-US"/>
              <a:t> can differ for different columns</a:t>
            </a:r>
          </a:p>
          <a:p>
            <a:pPr lvl="1"/>
            <a:r>
              <a:rPr lang="en-US"/>
              <a:t>e.g. Q</a:t>
            </a:r>
            <a:r>
              <a:rPr lang="en-US" baseline="-25000"/>
              <a:t>1</a:t>
            </a:r>
            <a:r>
              <a:rPr lang="en-US"/>
              <a:t>'(T',q') result is scaled by </a:t>
            </a:r>
            <a:r>
              <a:rPr lang="en-US">
                <a:solidFill>
                  <a:srgbClr val="FF0000"/>
                </a:solidFill>
              </a:rPr>
              <a:t>local </a:t>
            </a:r>
            <a:r>
              <a:rPr lang="en-US"/>
              <a:t>rainrate</a:t>
            </a:r>
          </a:p>
          <a:p>
            <a:pPr lvl="2"/>
            <a:r>
              <a:rPr lang="en-US"/>
              <a:t>no convection </a:t>
            </a:r>
            <a:r>
              <a:rPr lang="en-US">
                <a:sym typeface="Wingdings"/>
              </a:rPr>
              <a:t></a:t>
            </a:r>
            <a:r>
              <a:rPr lang="en-US"/>
              <a:t> no conv. response to T' and q'</a:t>
            </a:r>
          </a:p>
          <a:p>
            <a:pPr lvl="1"/>
            <a:r>
              <a:rPr lang="en-US"/>
              <a:t>e.g. LHF' = [∂LHF/∂q]</a:t>
            </a:r>
            <a:r>
              <a:rPr lang="en-US" baseline="-25000">
                <a:solidFill>
                  <a:srgbClr val="FF0000"/>
                </a:solidFill>
              </a:rPr>
              <a:t>local</a:t>
            </a:r>
            <a:r>
              <a:rPr lang="en-US">
                <a:sym typeface="Wingdings"/>
              </a:rPr>
              <a:t> </a:t>
            </a:r>
            <a:r>
              <a:rPr lang="en-US"/>
              <a:t>q' + [∂LHF/∂U]</a:t>
            </a:r>
            <a:r>
              <a:rPr lang="en-US" baseline="-25000">
                <a:solidFill>
                  <a:srgbClr val="FF0000"/>
                </a:solidFill>
              </a:rPr>
              <a:t>local</a:t>
            </a:r>
            <a:r>
              <a:rPr lang="en-US">
                <a:sym typeface="Wingdings"/>
              </a:rPr>
              <a:t> U</a:t>
            </a:r>
            <a:r>
              <a:rPr lang="en-US"/>
              <a:t>'</a:t>
            </a:r>
          </a:p>
          <a:p>
            <a:endParaRPr lang="en-US"/>
          </a:p>
          <a:p>
            <a:r>
              <a:rPr lang="en-US"/>
              <a:t>But what is </a:t>
            </a:r>
            <a:r>
              <a:rPr lang="en-US">
                <a:solidFill>
                  <a:srgbClr val="FF0000"/>
                </a:solidFill>
              </a:rPr>
              <a:t>local</a:t>
            </a:r>
            <a:r>
              <a:rPr lang="en-US"/>
              <a:t>? How intimate? </a:t>
            </a:r>
            <a:r>
              <a:rPr lang="en-US">
                <a:sym typeface="Wingdings"/>
              </a:rPr>
              <a:t></a:t>
            </a:r>
            <a:r>
              <a:rPr lang="en-US"/>
              <a:t> how nonlinear?</a:t>
            </a:r>
          </a:p>
          <a:p>
            <a:pPr lvl="1"/>
            <a:r>
              <a:rPr lang="en-US"/>
              <a:t>Merely a </a:t>
            </a:r>
            <a:r>
              <a:rPr lang="en-US" i="1"/>
              <a:t>terrestrial </a:t>
            </a:r>
            <a:r>
              <a:rPr lang="en-US"/>
              <a:t>typical value (global constant; fully linear) </a:t>
            </a:r>
          </a:p>
          <a:p>
            <a:pPr lvl="1"/>
            <a:r>
              <a:rPr lang="en-US"/>
              <a:t>Local in </a:t>
            </a:r>
            <a:r>
              <a:rPr lang="en-US" i="1"/>
              <a:t>space</a:t>
            </a:r>
            <a:r>
              <a:rPr lang="en-US"/>
              <a:t>? (physics linear locally, but nonlinear globally)</a:t>
            </a:r>
          </a:p>
          <a:p>
            <a:pPr lvl="1"/>
            <a:r>
              <a:rPr lang="en-US"/>
              <a:t>In </a:t>
            </a:r>
            <a:r>
              <a:rPr lang="en-US" i="1"/>
              <a:t>spacetime</a:t>
            </a:r>
            <a:r>
              <a:rPr lang="en-US"/>
              <a:t>? </a:t>
            </a:r>
          </a:p>
          <a:p>
            <a:pPr lvl="1"/>
            <a:r>
              <a:rPr lang="en-US"/>
              <a:t>Localized to a </a:t>
            </a:r>
            <a:r>
              <a:rPr lang="en-US" i="1"/>
              <a:t>variable value</a:t>
            </a:r>
            <a:r>
              <a:rPr lang="en-US"/>
              <a:t>? (e.g. [∂e</a:t>
            </a:r>
            <a:r>
              <a:rPr lang="en-US" baseline="-25000"/>
              <a:t>sat</a:t>
            </a:r>
            <a:r>
              <a:rPr lang="en-US"/>
              <a:t>(T)/∂T]</a:t>
            </a:r>
            <a:r>
              <a:rPr lang="en-US" baseline="-25000">
                <a:solidFill>
                  <a:srgbClr val="FF0000"/>
                </a:solidFill>
              </a:rPr>
              <a:t>T=Tlocal</a:t>
            </a:r>
            <a:r>
              <a:rPr lang="en-US"/>
              <a:t>?)</a:t>
            </a:r>
          </a:p>
          <a:p>
            <a:pPr lvl="4"/>
            <a:r>
              <a:rPr lang="en-US"/>
              <a:t>getting on toward lookup-table approach to fully nonlinear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is it "linear", just a toy?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612"/>
            <a:ext cx="8229600" cy="4867552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With such limits, and rescaling linearization slopes at different locations, and perhaps times, and perhaps values, </a:t>
            </a:r>
            <a:r>
              <a:rPr lang="en-US" i="1"/>
              <a:t>anomaly physics calculated by matrix could get quite complicated &amp; quite far toward realistic</a:t>
            </a:r>
            <a:r>
              <a:rPr lang="en-US"/>
              <a:t>. </a:t>
            </a:r>
          </a:p>
          <a:p>
            <a:r>
              <a:rPr lang="en-US"/>
              <a:t>Can verge on a "lookup table" approach to complex and nonlinear relationships...if desired.</a:t>
            </a:r>
          </a:p>
          <a:p>
            <a:r>
              <a:rPr lang="en-US"/>
              <a:t>Even then, itis much more explicit and clear than specifying only rules for an iterative algorithm (like a plume computation)...</a:t>
            </a:r>
          </a:p>
          <a:p>
            <a:r>
              <a:rPr lang="en-US"/>
              <a:t>Can cleanly test things like </a:t>
            </a:r>
            <a:r>
              <a:rPr lang="en-US" i="1">
                <a:solidFill>
                  <a:srgbClr val="FF0000"/>
                </a:solidFill>
              </a:rPr>
              <a:t>the effects of convection's free tropospheric moisture sensitivity on variability, within a constant &amp; realistic mean climate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70" y="4737100"/>
            <a:ext cx="4191000" cy="212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770" y="1666820"/>
            <a:ext cx="4089400" cy="219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JJA mean forcing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6982"/>
            <a:ext cx="8229600" cy="5039181"/>
          </a:xfrm>
        </p:spPr>
        <p:txBody>
          <a:bodyPr>
            <a:normAutofit/>
          </a:bodyPr>
          <a:lstStyle/>
          <a:p>
            <a:r>
              <a:rPr lang="en-US"/>
              <a:t> E-P is implied by mass integral {S</a:t>
            </a:r>
            <a:r>
              <a:rPr lang="en-US" baseline="-25000"/>
              <a:t>q</a:t>
            </a:r>
            <a:r>
              <a:rPr lang="en-US"/>
              <a:t>}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column integrated heating {S</a:t>
            </a:r>
            <a:r>
              <a:rPr lang="en-US" baseline="-25000"/>
              <a:t>T</a:t>
            </a:r>
            <a:r>
              <a:rPr lang="en-US"/>
              <a:t>}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JJA mean forcing zonal means: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41" y="984190"/>
            <a:ext cx="7886700" cy="5816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model: simple and cheap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329" cy="4889341"/>
          </a:xfrm>
        </p:spPr>
        <p:txBody>
          <a:bodyPr>
            <a:normAutofit/>
          </a:bodyPr>
          <a:lstStyle/>
          <a:p>
            <a:r>
              <a:rPr lang="en-US"/>
              <a:t>5 levels (900,700,500,300,100 mb).</a:t>
            </a:r>
          </a:p>
          <a:p>
            <a:pPr lvl="1"/>
            <a:r>
              <a:rPr lang="en-US"/>
              <a:t>deep convection only touches the first 4 </a:t>
            </a:r>
          </a:p>
          <a:p>
            <a:r>
              <a:rPr lang="en-US" i="1"/>
              <a:t>Four internal vertical modes</a:t>
            </a:r>
          </a:p>
          <a:p>
            <a:pPr>
              <a:buNone/>
            </a:pPr>
            <a:endParaRPr lang="en-US"/>
          </a:p>
          <a:p>
            <a:r>
              <a:rPr lang="en-US"/>
              <a:t>Low res =  R15 today</a:t>
            </a:r>
          </a:p>
          <a:p>
            <a:endParaRPr lang="en-US"/>
          </a:p>
          <a:p>
            <a:r>
              <a:rPr lang="en-US"/>
              <a:t>Dry-run variability comes from hydrodynamic instabilities only</a:t>
            </a:r>
          </a:p>
          <a:p>
            <a:endParaRPr lang="en-US"/>
          </a:p>
          <a:p>
            <a:pPr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82"/>
            <a:ext cx="8229600" cy="1389872"/>
          </a:xfrm>
        </p:spPr>
        <p:txBody>
          <a:bodyPr>
            <a:normAutofit fontScale="90000"/>
          </a:bodyPr>
          <a:lstStyle/>
          <a:p>
            <a:r>
              <a:rPr lang="en-US"/>
              <a:t>Model's </a:t>
            </a:r>
            <a:r>
              <a:rPr lang="en-US">
                <a:solidFill>
                  <a:srgbClr val="0000FF"/>
                </a:solidFill>
              </a:rPr>
              <a:t>discrete </a:t>
            </a:r>
            <a:r>
              <a:rPr lang="en-US">
                <a:solidFill>
                  <a:srgbClr val="FF0000"/>
                </a:solidFill>
              </a:rPr>
              <a:t>dry </a:t>
            </a:r>
            <a:r>
              <a:rPr lang="en-US"/>
              <a:t>wave spectrum</a:t>
            </a:r>
            <a:br>
              <a:rPr lang="en-US"/>
            </a:br>
            <a:r>
              <a:rPr lang="en-US" sz="2667"/>
              <a:t>(4 internal modes, as tickled by dry hydrodynamic instabilities)</a:t>
            </a:r>
          </a:p>
        </p:txBody>
      </p:sp>
      <p:pic>
        <p:nvPicPr>
          <p:cNvPr id="4" name="Picture 3" descr="Fig3.Sym.SON_R15_Dry_U300.eps"/>
          <p:cNvPicPr>
            <a:picLocks noChangeAspect="1"/>
          </p:cNvPicPr>
          <p:nvPr/>
        </p:nvPicPr>
        <p:blipFill rotWithShape="1">
          <a:blip r:embed="rId2"/>
          <a:srcRect t="2957" b="4301"/>
          <a:stretch/>
        </p:blipFill>
        <p:spPr>
          <a:xfrm>
            <a:off x="0" y="2029445"/>
            <a:ext cx="4906737" cy="43313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742238" y="3446815"/>
            <a:ext cx="3915975" cy="81324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32080" y="1646244"/>
            <a:ext cx="249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wave7/1d = </a:t>
            </a:r>
            <a:r>
              <a:rPr lang="en-US" b="1"/>
              <a:t>66 m/s 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32724" y="3111191"/>
            <a:ext cx="3861114" cy="153935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7438" y="1663980"/>
            <a:ext cx="88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33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93605" y="4145668"/>
            <a:ext cx="1936290" cy="166576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Fig3.Sym.1000dy_Dry_6h_Omega5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24918" y="1937902"/>
            <a:ext cx="4640042" cy="464004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rot="5400000" flipH="1" flipV="1">
            <a:off x="5106210" y="3489266"/>
            <a:ext cx="3915975" cy="81324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496696" y="3153642"/>
            <a:ext cx="3861114" cy="153935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657574" y="4176134"/>
            <a:ext cx="1936290" cy="166576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06389" y="1634262"/>
            <a:ext cx="249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wave7/1d = </a:t>
            </a:r>
            <a:r>
              <a:rPr lang="en-US" b="1"/>
              <a:t>66 m/s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1747" y="1651998"/>
            <a:ext cx="88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33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1091" y="3976391"/>
            <a:ext cx="88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7400" y="3837580"/>
            <a:ext cx="88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1: on dry general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52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We first nudged the model to </a:t>
            </a:r>
            <a:r>
              <a:rPr lang="en-US" i="1">
                <a:solidFill>
                  <a:srgbClr val="FF0000"/>
                </a:solidFill>
              </a:rPr>
              <a:t>climatological averaged</a:t>
            </a:r>
            <a:r>
              <a:rPr lang="en-US"/>
              <a:t> JJA flow (u,v,T). </a:t>
            </a:r>
          </a:p>
          <a:p>
            <a:pPr marL="914400" lvl="1" indent="-514350"/>
            <a:r>
              <a:rPr lang="en-US"/>
              <a:t>this </a:t>
            </a:r>
            <a:r>
              <a:rPr lang="en-US" i="1"/>
              <a:t>suppresses transients, </a:t>
            </a:r>
            <a:r>
              <a:rPr lang="en-US"/>
              <a:t>as well as enforcing closeness to the observed large-scale mean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In second run, the </a:t>
            </a:r>
            <a:r>
              <a:rPr lang="en-US" i="1"/>
              <a:t>time mean of this nudging</a:t>
            </a:r>
            <a:r>
              <a:rPr lang="en-US"/>
              <a:t> is used as a time-invariant forcing. </a:t>
            </a:r>
          </a:p>
          <a:p>
            <a:pPr marL="914400" lvl="1" indent="-514350"/>
            <a:r>
              <a:rPr lang="en-US"/>
              <a:t>transients now occur due to shear instabilities</a:t>
            </a:r>
          </a:p>
          <a:p>
            <a:pPr marL="514350" indent="-514350"/>
            <a:r>
              <a:rPr lang="en-US">
                <a:solidFill>
                  <a:srgbClr val="000090"/>
                </a:solidFill>
              </a:rPr>
              <a:t>Can you guess how the mean flow differs from observed climo, </a:t>
            </a:r>
            <a:r>
              <a:rPr lang="en-US" i="1">
                <a:solidFill>
                  <a:srgbClr val="000090"/>
                </a:solidFill>
              </a:rPr>
              <a:t>due to dry transient eddy-mean flow interaction</a:t>
            </a:r>
            <a:r>
              <a:rPr lang="en-US">
                <a:solidFill>
                  <a:srgbClr val="000090"/>
                </a:solidFill>
              </a:rPr>
              <a:t>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1: on dry general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5299"/>
          </a:xfrm>
        </p:spPr>
        <p:txBody>
          <a:bodyPr>
            <a:normAutofit/>
          </a:bodyPr>
          <a:lstStyle/>
          <a:p>
            <a:pPr marL="514350" indent="-514350"/>
            <a:r>
              <a:rPr lang="en-US">
                <a:solidFill>
                  <a:srgbClr val="000090"/>
                </a:solidFill>
              </a:rPr>
              <a:t>Answer in Patrick's talk (Part II). Stay awake.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"Dry" model also has a tracer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/>
          </a:p>
          <a:p>
            <a:r>
              <a:rPr lang="en-US"/>
              <a:t>model includes tracer q:   </a:t>
            </a:r>
            <a:r>
              <a:rPr lang="en-US">
                <a:solidFill>
                  <a:srgbClr val="0000FF"/>
                </a:solidFill>
              </a:rPr>
              <a:t>Dq/Dt = S</a:t>
            </a:r>
            <a:r>
              <a:rPr lang="en-US" baseline="-25000">
                <a:solidFill>
                  <a:srgbClr val="0000FF"/>
                </a:solidFill>
              </a:rPr>
              <a:t>q</a:t>
            </a:r>
            <a:r>
              <a:rPr lang="en-US">
                <a:solidFill>
                  <a:srgbClr val="0000FF"/>
                </a:solidFill>
              </a:rPr>
              <a:t>(x,y,p)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 S</a:t>
            </a:r>
            <a:r>
              <a:rPr lang="en-US" baseline="-25000">
                <a:solidFill>
                  <a:srgbClr val="0000FF"/>
                </a:solidFill>
              </a:rPr>
              <a:t>q </a:t>
            </a:r>
            <a:r>
              <a:rPr lang="en-US"/>
              <a:t>devised to give water vapor-like climatology </a:t>
            </a:r>
          </a:p>
          <a:p>
            <a:pPr lvl="1"/>
            <a:r>
              <a:rPr lang="en-US"/>
              <a:t>but q is </a:t>
            </a:r>
            <a:r>
              <a:rPr lang="en-US">
                <a:solidFill>
                  <a:srgbClr val="0000FF"/>
                </a:solidFill>
              </a:rPr>
              <a:t>unbounded</a:t>
            </a:r>
          </a:p>
          <a:p>
            <a:pPr lvl="2"/>
            <a:r>
              <a:rPr lang="en-US"/>
              <a:t>Negative S</a:t>
            </a:r>
            <a:r>
              <a:rPr lang="en-US" baseline="-25000"/>
              <a:t>q</a:t>
            </a:r>
            <a:r>
              <a:rPr lang="en-US"/>
              <a:t> regions can create q&lt;0</a:t>
            </a:r>
          </a:p>
          <a:p>
            <a:pPr lvl="2"/>
            <a:r>
              <a:rPr lang="en-US"/>
              <a:t>no Clausius equation yet to limit positives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37065</TotalTime>
  <Words>2242</Words>
  <Application>Microsoft Macintosh PowerPoint</Application>
  <PresentationFormat>On-screen Show (4:3)</PresentationFormat>
  <Paragraphs>292</Paragraphs>
  <Slides>45</Slides>
  <Notes>1</Notes>
  <HiddenSlides>10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Equation</vt:lpstr>
      <vt:lpstr>Microsoft Equation</vt:lpstr>
      <vt:lpstr>Matrix "anomaly physics" in realistic global flows</vt:lpstr>
      <vt:lpstr>Motivation</vt:lpstr>
      <vt:lpstr>Our Approach:</vt:lpstr>
      <vt:lpstr>The background global model</vt:lpstr>
      <vt:lpstr>First model: simple and cheap</vt:lpstr>
      <vt:lpstr>Model's discrete dry wave spectrum (4 internal modes, as tickled by dry hydrodynamic instabilities)</vt:lpstr>
      <vt:lpstr>Quiz 1: on dry general circulation</vt:lpstr>
      <vt:lpstr>Quiz 1: on dry general circulation</vt:lpstr>
      <vt:lpstr>"Dry" model also has a tracer q</vt:lpstr>
      <vt:lpstr>Quiz 2: "Dry" model with tracer q</vt:lpstr>
      <vt:lpstr>Ready for Matrix physics:    ∂X/∂t|phy = MX  But what state vector X?  &amp; what matrix M?  Is it "linear"? Depends what you mean. M (x,y?,t?,U?,T?,q?,(P-E)?,?)</vt:lpstr>
      <vt:lpstr>Ready for Matrix physics:    ∂X/∂t = MX  But what state vector X?  &amp; what matrix M?  Is it necessarily "linear"?  Only locally... framework quite general actually... M (x,y?,t?,U?,T?,q?,(P-E)?, etc?)</vt:lpstr>
      <vt:lpstr>Another nonlinearity</vt:lpstr>
      <vt:lpstr>∂X/∂t = MX</vt:lpstr>
      <vt:lpstr>∂X/∂t = MX</vt:lpstr>
      <vt:lpstr>State vector X : a possible choice</vt:lpstr>
      <vt:lpstr>Slide 17</vt:lpstr>
      <vt:lpstr>Slide 18</vt:lpstr>
      <vt:lpstr>As linear (or not) as you want...</vt:lpstr>
      <vt:lpstr>Slide 20</vt:lpstr>
      <vt:lpstr>Slide 21</vt:lpstr>
      <vt:lpstr>Two kinds of anomaly thermophysics</vt:lpstr>
      <vt:lpstr>Anomaly physics 2: NOT YET </vt:lpstr>
      <vt:lpstr>Anomaly physics 3: NOT YET</vt:lpstr>
      <vt:lpstr>Anomaly physics 1: MSE conserving</vt:lpstr>
      <vt:lpstr>Slide 26</vt:lpstr>
      <vt:lpstr>Math-ordered view of M </vt:lpstr>
      <vt:lpstr>Time scale of desired response: GCM timestep? (no, timescale implied by scale separations...)</vt:lpstr>
      <vt:lpstr>Slide 29</vt:lpstr>
      <vt:lpstr>Friendlier "plot view" of the quadrants of M4h (published in Kuang 2012 JAS)</vt:lpstr>
      <vt:lpstr>Slide 31</vt:lpstr>
      <vt:lpstr>Eyeball regrid to 900,700,500,300 then MSE balancing, then eigenvalue negation for stability</vt:lpstr>
      <vt:lpstr>Still has T700 inhibition and q700 sens.</vt:lpstr>
      <vt:lpstr>EXPERIMENT: set this column to 0 </vt:lpstr>
      <vt:lpstr>Standard (control) M</vt:lpstr>
      <vt:lpstr>Experiment: q500 sensitivity disabled and again eigenvalues negated for stability</vt:lpstr>
      <vt:lpstr>SUMMARY OF FORMULATION</vt:lpstr>
      <vt:lpstr>Patrick's challenge</vt:lpstr>
      <vt:lpstr>Slide 39</vt:lpstr>
      <vt:lpstr>Slide 40</vt:lpstr>
      <vt:lpstr>extra slides</vt:lpstr>
      <vt:lpstr>Matrix physics</vt:lpstr>
      <vt:lpstr>So is it "linear", just a toy?</vt:lpstr>
      <vt:lpstr>JJA mean forcing</vt:lpstr>
      <vt:lpstr>JJA mean forcing zonal means: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Anomaly physics for a GCM using matrices</dc:title>
  <dc:subject/>
  <dc:creator>Brian Mapes</dc:creator>
  <cp:keywords/>
  <dc:description/>
  <cp:lastModifiedBy>Brian Mapes</cp:lastModifiedBy>
  <cp:revision>468</cp:revision>
  <dcterms:created xsi:type="dcterms:W3CDTF">2014-01-14T20:59:41Z</dcterms:created>
  <dcterms:modified xsi:type="dcterms:W3CDTF">2014-01-15T18:23:11Z</dcterms:modified>
  <cp:category/>
</cp:coreProperties>
</file>