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5"/>
  </p:notesMasterIdLst>
  <p:sldIdLst>
    <p:sldId id="257" r:id="rId3"/>
    <p:sldId id="544" r:id="rId4"/>
    <p:sldId id="295" r:id="rId5"/>
    <p:sldId id="390" r:id="rId6"/>
    <p:sldId id="547" r:id="rId7"/>
    <p:sldId id="548" r:id="rId8"/>
    <p:sldId id="549" r:id="rId9"/>
    <p:sldId id="550" r:id="rId10"/>
    <p:sldId id="551" r:id="rId11"/>
    <p:sldId id="305" r:id="rId12"/>
    <p:sldId id="546" r:id="rId13"/>
    <p:sldId id="317" r:id="rId14"/>
    <p:sldId id="479" r:id="rId15"/>
    <p:sldId id="312" r:id="rId16"/>
    <p:sldId id="313" r:id="rId17"/>
    <p:sldId id="314" r:id="rId18"/>
    <p:sldId id="383" r:id="rId19"/>
    <p:sldId id="569" r:id="rId20"/>
    <p:sldId id="565" r:id="rId21"/>
    <p:sldId id="552" r:id="rId22"/>
    <p:sldId id="326" r:id="rId23"/>
    <p:sldId id="543" r:id="rId24"/>
    <p:sldId id="511" r:id="rId25"/>
    <p:sldId id="518" r:id="rId26"/>
    <p:sldId id="524" r:id="rId27"/>
    <p:sldId id="527" r:id="rId28"/>
    <p:sldId id="520" r:id="rId29"/>
    <p:sldId id="521" r:id="rId30"/>
    <p:sldId id="523" r:id="rId31"/>
    <p:sldId id="525" r:id="rId32"/>
    <p:sldId id="526" r:id="rId33"/>
    <p:sldId id="562" r:id="rId34"/>
    <p:sldId id="482" r:id="rId35"/>
    <p:sldId id="484" r:id="rId36"/>
    <p:sldId id="485" r:id="rId37"/>
    <p:sldId id="483" r:id="rId38"/>
    <p:sldId id="486" r:id="rId39"/>
    <p:sldId id="487" r:id="rId40"/>
    <p:sldId id="488" r:id="rId41"/>
    <p:sldId id="489" r:id="rId42"/>
    <p:sldId id="490" r:id="rId43"/>
    <p:sldId id="493" r:id="rId44"/>
    <p:sldId id="495" r:id="rId45"/>
    <p:sldId id="496" r:id="rId46"/>
    <p:sldId id="497" r:id="rId47"/>
    <p:sldId id="570" r:id="rId48"/>
    <p:sldId id="381" r:id="rId49"/>
    <p:sldId id="510" r:id="rId50"/>
    <p:sldId id="553" r:id="rId51"/>
    <p:sldId id="554" r:id="rId52"/>
    <p:sldId id="558" r:id="rId53"/>
    <p:sldId id="559" r:id="rId54"/>
    <p:sldId id="528" r:id="rId55"/>
    <p:sldId id="571" r:id="rId56"/>
    <p:sldId id="542" r:id="rId57"/>
    <p:sldId id="560" r:id="rId58"/>
    <p:sldId id="555" r:id="rId59"/>
    <p:sldId id="556" r:id="rId60"/>
    <p:sldId id="561" r:id="rId61"/>
    <p:sldId id="566" r:id="rId62"/>
    <p:sldId id="567" r:id="rId63"/>
    <p:sldId id="56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31.wmf"/><Relationship Id="rId1" Type="http://schemas.openxmlformats.org/officeDocument/2006/relationships/image" Target="../media/image76.wmf"/><Relationship Id="rId5" Type="http://schemas.openxmlformats.org/officeDocument/2006/relationships/image" Target="../media/image34.w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29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AF1F2-6A8E-4734-BDAC-6950E7F5B757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42CB-7BCC-4320-A3D0-90E133D22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AFA22-C6BF-4D47-978F-7F7876498A3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D8C4EE-8D14-4AB5-8328-CA034331F23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641547" y="8270745"/>
            <a:ext cx="2786358" cy="436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5671" tIns="42836" rIns="85671" bIns="4283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0D8B4C7-B6FB-5B44-8350-80F37B9C78D9}" type="slidenum">
              <a:rPr lang="en-GB" sz="11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 sz="11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15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7D9E4-42A9-4371-890C-F845BE1D60E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24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D3F4-F005-482B-BD71-66533BC3DD3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4583-51DF-4B63-BE15-0400D43D0D8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25D1-E6A7-42D4-B8AF-03CE633812B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2A01-4F2A-41B3-BB74-0123DD2A167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F1A2-022F-4149-B422-1C0EF72D2BC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007C-D0B0-42DE-82DD-5FCFE941252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A5DF-673D-4A4F-9FEF-E28C3608072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43EB-DA28-4C0C-A54A-D713678FDD7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2616-3CBC-40CF-AE8C-9B468B744C1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38C5-2077-4CCC-806F-D7EF0B75CF8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7F26-3D05-4C14-B803-E1F5F8493E5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A18C1-5A1C-429D-B10B-F6A61EECA47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84FD-A792-46AE-8F36-A66F3BE7550B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62C4-3121-4FCF-B89E-E4CB7ECFB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PMingLiU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B96F4-4499-471B-B74A-6241D52171E1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1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3.bin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tif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9.tif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30.tif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83" name="직사각형 82"/>
          <p:cNvSpPr/>
          <p:nvPr/>
        </p:nvSpPr>
        <p:spPr>
          <a:xfrm>
            <a:off x="1981200" y="3048000"/>
            <a:ext cx="594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800" b="1" dirty="0" smtClean="0">
                <a:solidFill>
                  <a:srgbClr val="0E5494"/>
                </a:solidFill>
                <a:latin typeface="Arial" charset="0"/>
                <a:ea typeface="HY견고딕" pitchFamily="18" charset="-127"/>
                <a:cs typeface="Arial" charset="0"/>
              </a:rPr>
              <a:t>Bin </a:t>
            </a:r>
            <a:r>
              <a:rPr lang="en-US" altLang="ko-KR" sz="2800" b="1" dirty="0" smtClean="0">
                <a:solidFill>
                  <a:srgbClr val="0E5494"/>
                </a:solidFill>
                <a:latin typeface="Arial" charset="0"/>
                <a:ea typeface="HY견고딕" pitchFamily="18" charset="-127"/>
                <a:cs typeface="Arial" charset="0"/>
              </a:rPr>
              <a:t>Wang</a:t>
            </a:r>
            <a:endParaRPr lang="en-US" altLang="ko-KR" sz="2800" b="1" baseline="30000" dirty="0" smtClean="0">
              <a:solidFill>
                <a:srgbClr val="0E5494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1371600" y="38100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Department of Meteorology and IPRC University of Hawaii</a:t>
            </a:r>
          </a:p>
          <a:p>
            <a:pPr algn="ctr"/>
            <a:endParaRPr lang="en-US" altLang="ko-KR" sz="2400" b="1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algn="ctr"/>
            <a:endParaRPr kumimoji="0" lang="en-US" altLang="ko-KR" sz="2400" b="1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HY견고딕" pitchFamily="18" charset="-127"/>
              <a:cs typeface="Arial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Arial" charset="0"/>
                <a:ea typeface="HY견고딕" pitchFamily="18" charset="-127"/>
                <a:cs typeface="Arial" charset="0"/>
              </a:rPr>
              <a:t>Workshop on the Tropical Dynamics and the MJO, </a:t>
            </a: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HY견고딕" pitchFamily="18" charset="-127"/>
                <a:cs typeface="Arial" charset="0"/>
              </a:rPr>
              <a:t>Honolulu,  January 14-15 2014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827584" y="148478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Understanding of essential dynamics of the MJO</a:t>
            </a:r>
            <a:endParaRPr lang="en-US" altLang="ko-K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6705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2. Frictionally Coupled Moist Kelvin-Rossby Wave Theory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marL="742950" indent="-742950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70C0"/>
                </a:solidFill>
              </a:rPr>
              <a:t>MJO is a moist Kelvin-Rossby wave couplet driven by frictional moisture convergence</a:t>
            </a:r>
            <a:endParaRPr lang="en-US" sz="3600" dirty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3200" b="1" dirty="0">
              <a:solidFill>
                <a:srgbClr val="000000"/>
              </a:solidFill>
              <a:ea typeface="PMingLiU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0" y="1395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7931150" y="1339850"/>
            <a:ext cx="1212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 algn="r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altLang="zh-CN" sz="900">
              <a:latin typeface="Calibri" pitchFamily="34" charset="0"/>
              <a:cs typeface="Times New Roman" pitchFamily="18" charset="0"/>
            </a:endParaRPr>
          </a:p>
          <a:p>
            <a:pPr indent="152400" algn="r" eaLnBrk="0" hangingPunct="0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29" name="Rectangle 25"/>
          <p:cNvSpPr>
            <a:spLocks noChangeArrowheads="1"/>
          </p:cNvSpPr>
          <p:nvPr/>
        </p:nvSpPr>
        <p:spPr bwMode="auto">
          <a:xfrm>
            <a:off x="0" y="3622675"/>
            <a:ext cx="14795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zh-CN" sz="900">
              <a:latin typeface="Calibri" pitchFamily="34" charset="0"/>
              <a:cs typeface="Times New Roman" pitchFamily="18" charset="0"/>
            </a:endParaRPr>
          </a:p>
          <a:p>
            <a:pPr indent="152400" eaLnBrk="0" hangingPunct="0"/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0" y="5245100"/>
            <a:ext cx="603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31" name="Rectangle 33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32" name="Text Box 56"/>
          <p:cNvSpPr txBox="1">
            <a:spLocks noChangeArrowheads="1"/>
          </p:cNvSpPr>
          <p:nvPr/>
        </p:nvSpPr>
        <p:spPr bwMode="auto">
          <a:xfrm>
            <a:off x="838200" y="1524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</a:rPr>
              <a:t>Frictional coupled moist K-R wave model</a:t>
            </a:r>
          </a:p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en-US" altLang="zh-CN" sz="2400" dirty="0" err="1" smtClean="0">
                <a:latin typeface="Calibri" pitchFamily="34" charset="0"/>
              </a:rPr>
              <a:t>nondimentional</a:t>
            </a:r>
            <a:r>
              <a:rPr lang="en-US" altLang="zh-CN" sz="2400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n-US" altLang="zh-CN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39787" y="2057400"/>
            <a:ext cx="3455988" cy="2141538"/>
            <a:chOff x="160" y="1344"/>
            <a:chExt cx="2177" cy="1349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336" y="1344"/>
            <a:ext cx="1104" cy="306"/>
          </p:xfrm>
          <a:graphic>
            <a:graphicData uri="http://schemas.openxmlformats.org/presentationml/2006/ole">
              <p:oleObj spid="_x0000_s728067" name="公式" r:id="rId3" imgW="952200" imgH="228600" progId="Equation.3">
                <p:embed/>
              </p:oleObj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336" y="1680"/>
            <a:ext cx="912" cy="330"/>
          </p:xfrm>
          <a:graphic>
            <a:graphicData uri="http://schemas.openxmlformats.org/presentationml/2006/ole">
              <p:oleObj spid="_x0000_s728068" name="公式" r:id="rId4" imgW="711000" imgH="241200" progId="Equation.3">
                <p:embed/>
              </p:oleObj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84" y="2016"/>
            <a:ext cx="1152" cy="316"/>
          </p:xfrm>
          <a:graphic>
            <a:graphicData uri="http://schemas.openxmlformats.org/presentationml/2006/ole">
              <p:oleObj spid="_x0000_s728069" name="公式" r:id="rId5" imgW="1054080" imgH="241200" progId="Equation.3">
                <p:embed/>
              </p:oleObj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256" y="2352"/>
            <a:ext cx="2081" cy="341"/>
          </p:xfrm>
          <a:graphic>
            <a:graphicData uri="http://schemas.openxmlformats.org/presentationml/2006/ole">
              <p:oleObj spid="_x0000_s728070" name="Equation" r:id="rId6" imgW="1955520" imgH="266400" progId="Equation.3">
                <p:embed/>
              </p:oleObj>
            </a:graphicData>
          </a:graphic>
        </p:graphicFrame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60" y="2400"/>
              <a:ext cx="295" cy="279"/>
              <a:chOff x="2286" y="768"/>
              <a:chExt cx="432" cy="384"/>
            </a:xfrm>
          </p:grpSpPr>
          <p:sp>
            <p:nvSpPr>
              <p:cNvPr id="5138" name="Rectangle 22"/>
              <p:cNvSpPr>
                <a:spLocks noChangeArrowheads="1"/>
              </p:cNvSpPr>
              <p:nvPr/>
            </p:nvSpPr>
            <p:spPr bwMode="auto">
              <a:xfrm>
                <a:off x="2286" y="768"/>
                <a:ext cx="432" cy="384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Line 23"/>
              <p:cNvSpPr>
                <a:spLocks noChangeShapeType="1"/>
              </p:cNvSpPr>
              <p:nvPr/>
            </p:nvSpPr>
            <p:spPr bwMode="auto">
              <a:xfrm>
                <a:off x="2286" y="768"/>
                <a:ext cx="432" cy="3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5" name="Text Box 56"/>
          <p:cNvSpPr txBox="1">
            <a:spLocks noChangeArrowheads="1"/>
          </p:cNvSpPr>
          <p:nvPr/>
        </p:nvSpPr>
        <p:spPr bwMode="auto">
          <a:xfrm>
            <a:off x="685800" y="13716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Calibri" pitchFamily="34" charset="0"/>
              </a:rPr>
              <a:t>Assumption:</a:t>
            </a:r>
          </a:p>
        </p:txBody>
      </p:sp>
      <p:graphicFrame>
        <p:nvGraphicFramePr>
          <p:cNvPr id="5122" name="Object 30"/>
          <p:cNvGraphicFramePr>
            <a:graphicFrameLocks noChangeAspect="1"/>
          </p:cNvGraphicFramePr>
          <p:nvPr/>
        </p:nvGraphicFramePr>
        <p:xfrm>
          <a:off x="2819400" y="1295400"/>
          <a:ext cx="1725613" cy="519113"/>
        </p:xfrm>
        <a:graphic>
          <a:graphicData uri="http://schemas.openxmlformats.org/presentationml/2006/ole">
            <p:oleObj spid="_x0000_s728066" name="公式" r:id="rId7" imgW="1028520" imgH="266400" progId="Equation.3">
              <p:embed/>
            </p:oleObj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990600" y="4495800"/>
          <a:ext cx="3615607" cy="762000"/>
        </p:xfrm>
        <a:graphic>
          <a:graphicData uri="http://schemas.openxmlformats.org/presentationml/2006/ole">
            <p:oleObj spid="_x0000_s728071" name="公式" r:id="rId8" imgW="1892160" imgH="431640" progId="Equation.3">
              <p:embed/>
            </p:oleObj>
          </a:graphicData>
        </a:graphic>
      </p:graphicFrame>
      <p:sp>
        <p:nvSpPr>
          <p:cNvPr id="23" name="Subtitle 2"/>
          <p:cNvSpPr txBox="1">
            <a:spLocks/>
          </p:cNvSpPr>
          <p:nvPr/>
        </p:nvSpPr>
        <p:spPr>
          <a:xfrm>
            <a:off x="5410200" y="1295400"/>
            <a:ext cx="35052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Frictional convergence instability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Wave-CISK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Wind-Evaporation feedback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 parameterization: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Moisture conservation with</a:t>
            </a:r>
            <a:r>
              <a:rPr lang="en-US" sz="2000" kern="0" dirty="0" smtClean="0"/>
              <a:t> neglect of perturbation moisture fluctuations;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Heating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Linear or Positive-only nonlinear (Wang and Li 1994)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867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Wang and </a:t>
            </a:r>
            <a:r>
              <a:rPr lang="en-US" altLang="zh-CN" dirty="0" err="1" smtClean="0">
                <a:latin typeface="Calibri" pitchFamily="34" charset="0"/>
              </a:rPr>
              <a:t>Rui</a:t>
            </a:r>
            <a:r>
              <a:rPr lang="en-US" altLang="zh-CN" dirty="0" smtClean="0">
                <a:latin typeface="Calibri" pitchFamily="34" charset="0"/>
              </a:rPr>
              <a:t> 1990 :</a:t>
            </a:r>
            <a:r>
              <a:rPr lang="en-US" dirty="0" smtClean="0"/>
              <a:t>Dynamics of coupled moist Kelvin-Rossby waves on an equatorial beta-plane. JAS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h-03_fig5-2"/>
          <p:cNvPicPr>
            <a:picLocks noChangeAspect="1" noChangeArrowheads="1"/>
          </p:cNvPicPr>
          <p:nvPr/>
        </p:nvPicPr>
        <p:blipFill>
          <a:blip r:embed="rId2" cstate="print"/>
          <a:srcRect l="17174" t="9711" r="2193" b="12137"/>
          <a:stretch>
            <a:fillRect/>
          </a:stretch>
        </p:blipFill>
        <p:spPr bwMode="auto">
          <a:xfrm>
            <a:off x="4724400" y="11430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 rot="-5400000">
            <a:off x="818357" y="1696243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SST (</a:t>
            </a:r>
            <a:r>
              <a:rPr lang="en-US" baseline="3000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C)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133600" y="3505200"/>
            <a:ext cx="2246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Wavelength (1,000</a:t>
            </a:r>
            <a:r>
              <a:rPr lang="en-US" sz="1600" baseline="30000" dirty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km))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181600" y="3505200"/>
            <a:ext cx="217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Wavelength (1,000</a:t>
            </a:r>
            <a:r>
              <a:rPr lang="en-US" sz="1600" baseline="30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aseline="300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</a:rPr>
              <a:t>km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828800" y="762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(a) Growth Rate (1/day)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800600" y="762000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(b) Phase Speed (m/s)</a:t>
            </a:r>
          </a:p>
        </p:txBody>
      </p:sp>
      <p:pic>
        <p:nvPicPr>
          <p:cNvPr id="70664" name="Picture 8" descr="image065s"/>
          <p:cNvPicPr>
            <a:picLocks noChangeAspect="1" noChangeArrowheads="1"/>
          </p:cNvPicPr>
          <p:nvPr/>
        </p:nvPicPr>
        <p:blipFill>
          <a:blip r:embed="rId3" cstate="print"/>
          <a:srcRect l="5415" t="69792" r="27803" b="8051"/>
          <a:stretch>
            <a:fillRect/>
          </a:stretch>
        </p:blipFill>
        <p:spPr bwMode="auto">
          <a:xfrm>
            <a:off x="4572000" y="4114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ch-03_fig6-1"/>
          <p:cNvPicPr>
            <a:picLocks noChangeAspect="1" noChangeArrowheads="1"/>
          </p:cNvPicPr>
          <p:nvPr/>
        </p:nvPicPr>
        <p:blipFill>
          <a:blip r:embed="rId4" cstate="print"/>
          <a:srcRect l="4637" t="1163" b="4651"/>
          <a:stretch>
            <a:fillRect/>
          </a:stretch>
        </p:blipFill>
        <p:spPr bwMode="auto">
          <a:xfrm>
            <a:off x="1828800" y="4114800"/>
            <a:ext cx="28241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057400" y="6400800"/>
            <a:ext cx="2135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0                        90E                       180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048000" y="4114800"/>
            <a:ext cx="7938" cy="22860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3049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0                        90E                       180                     90W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574800" y="448945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592263" y="32956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592263" y="390525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544638" y="5027613"/>
            <a:ext cx="290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528763" y="5613400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-2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 rot="-5400000">
            <a:off x="185738" y="4462462"/>
            <a:ext cx="228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Non-dimensional Y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4495800" y="3810000"/>
            <a:ext cx="2798763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(d) Observed winds &amp; convergence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1752600" y="3733800"/>
            <a:ext cx="2590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(c) Upward motion at 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n-US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79" name="Picture 23" descr="ch-03_fig5-1"/>
          <p:cNvPicPr>
            <a:picLocks noChangeAspect="1" noChangeArrowheads="1"/>
          </p:cNvPicPr>
          <p:nvPr/>
        </p:nvPicPr>
        <p:blipFill>
          <a:blip r:embed="rId5" cstate="print"/>
          <a:srcRect l="18532" t="12758" r="5943" b="12758"/>
          <a:stretch>
            <a:fillRect/>
          </a:stretch>
        </p:blipFill>
        <p:spPr bwMode="auto">
          <a:xfrm>
            <a:off x="1752600" y="1219200"/>
            <a:ext cx="27828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752600" y="3352800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0"/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   15         20         25         30         35          40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4724400" y="3352800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0"/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   15         20         25         30         35          40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1447800" y="12192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30.0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1447800" y="1828800"/>
            <a:ext cx="406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29.5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1447800" y="28956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28.5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1447800" y="24384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itchFamily="18" charset="0"/>
              </a:rPr>
              <a:t>29.0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</a:rPr>
              <a:t>Frictional moisture convergence instability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6201" y="4419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Hendon and  </a:t>
            </a:r>
            <a:r>
              <a:rPr lang="en-US" dirty="0" err="1" smtClean="0"/>
              <a:t>Salby</a:t>
            </a:r>
            <a:r>
              <a:rPr lang="en-US" dirty="0" smtClean="0"/>
              <a:t> 1994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4958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Coupled K-R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 upward motion leads convection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6201" y="144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Slow eastward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1295400"/>
            <a:ext cx="83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Longwave grows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faster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14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848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4724400"/>
            <a:ext cx="930275" cy="384175"/>
            <a:chOff x="2400" y="1969"/>
            <a:chExt cx="561" cy="371"/>
          </a:xfrm>
        </p:grpSpPr>
        <p:sp>
          <p:nvSpPr>
            <p:cNvPr id="27652" name="Oval 6"/>
            <p:cNvSpPr>
              <a:spLocks noChangeArrowheads="1"/>
            </p:cNvSpPr>
            <p:nvPr/>
          </p:nvSpPr>
          <p:spPr bwMode="auto">
            <a:xfrm>
              <a:off x="2400" y="1969"/>
              <a:ext cx="561" cy="371"/>
            </a:xfrm>
            <a:prstGeom prst="ellipse">
              <a:avLst/>
            </a:prstGeom>
            <a:solidFill>
              <a:srgbClr val="EBEBEB">
                <a:alpha val="70195"/>
              </a:srgbClr>
            </a:solidFill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53" name="Text Box 7"/>
            <p:cNvSpPr txBox="1">
              <a:spLocks noChangeArrowheads="1"/>
            </p:cNvSpPr>
            <p:nvPr/>
          </p:nvSpPr>
          <p:spPr bwMode="auto">
            <a:xfrm>
              <a:off x="2420" y="2027"/>
              <a:ext cx="53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b="1" smtClean="0">
                  <a:solidFill>
                    <a:srgbClr val="000000"/>
                  </a:solidFill>
                  <a:latin typeface="Times New Roman" pitchFamily="18" charset="0"/>
                  <a:ea typeface="Batang" pitchFamily="18" charset="-127"/>
                </a:rPr>
                <a:t>R-High</a:t>
              </a:r>
              <a:endParaRPr lang="en-US" sz="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8200" y="4572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ea typeface="PMingLiU" pitchFamily="18" charset="-120"/>
              </a:rPr>
              <a:t>The model yields </a:t>
            </a:r>
          </a:p>
          <a:p>
            <a:pPr algn="ctr"/>
            <a:r>
              <a:rPr lang="en-US" altLang="zh-TW" sz="2800" dirty="0" smtClean="0">
                <a:solidFill>
                  <a:srgbClr val="C00000"/>
                </a:solidFill>
                <a:ea typeface="PMingLiU" pitchFamily="18" charset="-120"/>
              </a:rPr>
              <a:t>a mixed R-K wave structure and </a:t>
            </a:r>
          </a:p>
          <a:p>
            <a:pPr algn="ctr"/>
            <a:r>
              <a:rPr lang="en-US" altLang="zh-TW" sz="2800" dirty="0" smtClean="0">
                <a:solidFill>
                  <a:srgbClr val="C00000"/>
                </a:solidFill>
                <a:ea typeface="PMingLiU" pitchFamily="18" charset="-120"/>
              </a:rPr>
              <a:t>PBL convergence leading major convection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A central question for MJO theory</a:t>
            </a: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What mechanism </a:t>
            </a:r>
            <a:r>
              <a:rPr lang="en-US" sz="2800" dirty="0" smtClean="0">
                <a:solidFill>
                  <a:schemeClr val="tx1"/>
                </a:solidFill>
              </a:rPr>
              <a:t>couples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convective complex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Kelvin-Rossby waves and Why does it </a:t>
            </a:r>
            <a:r>
              <a:rPr lang="en-US" sz="2800" dirty="0" smtClean="0">
                <a:solidFill>
                  <a:schemeClr val="tx1"/>
                </a:solidFill>
              </a:rPr>
              <a:t>move</a:t>
            </a:r>
            <a:r>
              <a:rPr lang="en-US" sz="2800" dirty="0" smtClean="0">
                <a:solidFill>
                  <a:srgbClr val="FF0000"/>
                </a:solidFill>
              </a:rPr>
              <a:t> eastward slowly?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altLang="zh-TW" sz="2800" dirty="0" smtClean="0">
                <a:solidFill>
                  <a:srgbClr val="000000"/>
                </a:solidFill>
                <a:ea typeface="PMingLiU" pitchFamily="18" charset="-120"/>
              </a:rPr>
              <a:t/>
            </a:r>
            <a:br>
              <a:rPr lang="en-US" altLang="zh-TW" sz="2800" dirty="0" smtClean="0">
                <a:solidFill>
                  <a:srgbClr val="000000"/>
                </a:solidFill>
                <a:ea typeface="PMingLiU" pitchFamily="18" charset="-120"/>
              </a:rPr>
            </a:br>
            <a:r>
              <a:rPr lang="en-US" sz="2800" dirty="0" smtClean="0">
                <a:solidFill>
                  <a:srgbClr val="C00000"/>
                </a:solidFill>
              </a:rPr>
              <a:t>Boundary layer moisture convergence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65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Equatorial boundary layer convergence</a:t>
            </a:r>
            <a:endParaRPr lang="en-US" sz="2800" dirty="0" smtClean="0">
              <a:solidFill>
                <a:srgbClr val="C00000"/>
              </a:solidFill>
              <a:ea typeface="PMingLiU" pitchFamily="18" charset="-12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962400"/>
            <a:ext cx="8763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Due to change of sign of the </a:t>
            </a:r>
            <a:r>
              <a:rPr lang="en-US" sz="2400" dirty="0" err="1" smtClean="0"/>
              <a:t>Coriolis</a:t>
            </a:r>
            <a:r>
              <a:rPr lang="en-US" sz="2400" dirty="0" smtClean="0"/>
              <a:t> force at the equator, </a:t>
            </a:r>
            <a:r>
              <a:rPr lang="en-US" sz="2400" dirty="0" smtClean="0">
                <a:solidFill>
                  <a:srgbClr val="C00000"/>
                </a:solidFill>
              </a:rPr>
              <a:t>equatorial boundary layer dynamics differs from the quasi-</a:t>
            </a:r>
            <a:r>
              <a:rPr lang="en-US" sz="2400" dirty="0" err="1" smtClean="0">
                <a:solidFill>
                  <a:srgbClr val="C00000"/>
                </a:solidFill>
              </a:rPr>
              <a:t>geostrophic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Ekman</a:t>
            </a:r>
            <a:r>
              <a:rPr lang="en-US" sz="2400" dirty="0" smtClean="0">
                <a:solidFill>
                  <a:srgbClr val="C00000"/>
                </a:solidFill>
              </a:rPr>
              <a:t> theory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equatorial frictional convergence is determined by </a:t>
            </a:r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Laplacian</a:t>
            </a:r>
            <a:r>
              <a:rPr lang="en-US" sz="2400" dirty="0" smtClean="0">
                <a:solidFill>
                  <a:srgbClr val="C00000"/>
                </a:solidFill>
              </a:rPr>
              <a:t> of the pressure at the top of the boundary layer and the strengths of the eastward and </a:t>
            </a:r>
            <a:r>
              <a:rPr lang="en-US" sz="2400" dirty="0" err="1" smtClean="0">
                <a:solidFill>
                  <a:srgbClr val="C00000"/>
                </a:solidFill>
              </a:rPr>
              <a:t>poleward</a:t>
            </a:r>
            <a:r>
              <a:rPr lang="en-US" sz="2400" dirty="0" smtClean="0">
                <a:solidFill>
                  <a:srgbClr val="C00000"/>
                </a:solidFill>
              </a:rPr>
              <a:t> surface winds.</a:t>
            </a:r>
            <a:r>
              <a:rPr lang="en-US" sz="2400" dirty="0" smtClean="0"/>
              <a:t> 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447800" y="914400"/>
          <a:ext cx="2667000" cy="762000"/>
        </p:xfrm>
        <a:graphic>
          <a:graphicData uri="http://schemas.openxmlformats.org/presentationml/2006/ole">
            <p:oleObj spid="_x0000_s104450" name="Equation" r:id="rId3" imgW="1562100" imgH="393700" progId="Equation.3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447800" y="1676400"/>
          <a:ext cx="2667000" cy="762000"/>
        </p:xfrm>
        <a:graphic>
          <a:graphicData uri="http://schemas.openxmlformats.org/presentationml/2006/ole">
            <p:oleObj spid="_x0000_s104451" name="Equation" r:id="rId4" imgW="1549400" imgH="419100" progId="Equation.3">
              <p:embed/>
            </p:oleObj>
          </a:graphicData>
        </a:graphic>
      </p:graphicFrame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4648200" y="1015296"/>
            <a:ext cx="4191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333399"/>
                </a:solidFill>
                <a:cs typeface="Arial" pitchFamily="34" charset="0"/>
              </a:rPr>
              <a:t>Barotropic</a:t>
            </a:r>
            <a:r>
              <a:rPr lang="en-US" sz="2000" b="1" dirty="0" smtClean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333399"/>
                </a:solidFill>
                <a:cs typeface="Arial" pitchFamily="34" charset="0"/>
              </a:rPr>
              <a:t>boundary </a:t>
            </a:r>
            <a:r>
              <a:rPr lang="en-US" sz="2000" b="1" dirty="0" smtClean="0">
                <a:solidFill>
                  <a:srgbClr val="333399"/>
                </a:solidFill>
                <a:cs typeface="Arial" pitchFamily="34" charset="0"/>
              </a:rPr>
              <a:t>layer model</a:t>
            </a:r>
            <a:endParaRPr lang="en-US" sz="2000" b="1" dirty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333399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ub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Arial" pitchFamily="34" charset="0"/>
              </a:rPr>
              <a:t>vb</a:t>
            </a: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BL vertical averaged winds,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cs typeface="Arial" pitchFamily="34" charset="0"/>
              </a:rPr>
              <a:t>E: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BL friction coefficient</a:t>
            </a:r>
            <a:endParaRPr lang="en-US" dirty="0">
              <a:solidFill>
                <a:srgbClr val="000000"/>
              </a:solidFill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1600200" y="2743200"/>
          <a:ext cx="5486400" cy="914400"/>
        </p:xfrm>
        <a:graphic>
          <a:graphicData uri="http://schemas.openxmlformats.org/presentationml/2006/ole">
            <p:oleObj spid="_x0000_s104452" name="Equation" r:id="rId5" imgW="2489200" imgH="482600" progId="Equation.3">
              <p:embed/>
            </p:oleObj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638800" y="6172200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Wang and Li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h-03_fig4-1"/>
          <p:cNvPicPr>
            <a:picLocks noChangeAspect="1" noChangeArrowheads="1"/>
          </p:cNvPicPr>
          <p:nvPr/>
        </p:nvPicPr>
        <p:blipFill>
          <a:blip r:embed="rId2" cstate="print"/>
          <a:srcRect l="7251" t="5801" b="6769"/>
          <a:stretch>
            <a:fillRect/>
          </a:stretch>
        </p:blipFill>
        <p:spPr bwMode="auto">
          <a:xfrm>
            <a:off x="1447800" y="850900"/>
            <a:ext cx="34321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Pages from wang14-3"/>
          <p:cNvPicPr>
            <a:picLocks noChangeAspect="1" noChangeArrowheads="1"/>
          </p:cNvPicPr>
          <p:nvPr/>
        </p:nvPicPr>
        <p:blipFill>
          <a:blip r:embed="rId3" cstate="print"/>
          <a:srcRect l="7629" t="4831" r="3052" b="6763"/>
          <a:stretch>
            <a:fillRect/>
          </a:stretch>
        </p:blipFill>
        <p:spPr bwMode="auto">
          <a:xfrm>
            <a:off x="4876800" y="882650"/>
            <a:ext cx="31242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Pages from wang14-4"/>
          <p:cNvPicPr>
            <a:picLocks noChangeAspect="1" noChangeArrowheads="1"/>
          </p:cNvPicPr>
          <p:nvPr/>
        </p:nvPicPr>
        <p:blipFill>
          <a:blip r:embed="rId4" cstate="print"/>
          <a:srcRect l="4262" t="4881" b="6346"/>
          <a:stretch>
            <a:fillRect/>
          </a:stretch>
        </p:blipFill>
        <p:spPr bwMode="auto">
          <a:xfrm>
            <a:off x="4800600" y="28956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ch-03_fig4-2"/>
          <p:cNvPicPr>
            <a:picLocks noChangeAspect="1" noChangeArrowheads="1"/>
          </p:cNvPicPr>
          <p:nvPr/>
        </p:nvPicPr>
        <p:blipFill>
          <a:blip r:embed="rId5" cstate="print"/>
          <a:srcRect l="7515" t="5280" r="-209" b="7513"/>
          <a:stretch>
            <a:fillRect/>
          </a:stretch>
        </p:blipFill>
        <p:spPr bwMode="auto">
          <a:xfrm>
            <a:off x="1447800" y="2895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429000" y="5181600"/>
            <a:ext cx="269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Zonal Phase (degree)</a:t>
            </a:r>
          </a:p>
        </p:txBody>
      </p:sp>
      <p:sp>
        <p:nvSpPr>
          <p:cNvPr id="69639" name="Text Box 9"/>
          <p:cNvSpPr txBox="1">
            <a:spLocks noChangeArrowheads="1"/>
          </p:cNvSpPr>
          <p:nvPr/>
        </p:nvSpPr>
        <p:spPr bwMode="auto">
          <a:xfrm rot="-5400000">
            <a:off x="-102394" y="2464594"/>
            <a:ext cx="227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Non-dimensional Y</a:t>
            </a:r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1600200" y="381000"/>
            <a:ext cx="178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Kelvin Wave</a:t>
            </a:r>
          </a:p>
        </p:txBody>
      </p:sp>
      <p:sp>
        <p:nvSpPr>
          <p:cNvPr id="69641" name="Text Box 11"/>
          <p:cNvSpPr txBox="1">
            <a:spLocks noChangeArrowheads="1"/>
          </p:cNvSpPr>
          <p:nvPr/>
        </p:nvSpPr>
        <p:spPr bwMode="auto">
          <a:xfrm>
            <a:off x="5029200" y="381000"/>
            <a:ext cx="1855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</a:rPr>
              <a:t>Rossby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Wave</a:t>
            </a:r>
          </a:p>
        </p:txBody>
      </p:sp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1871663" y="135096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1871663" y="33067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(b)</a:t>
            </a:r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304800" y="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Boundary layer </a:t>
            </a:r>
            <a:r>
              <a:rPr lang="en-US" sz="2400" dirty="0">
                <a:solidFill>
                  <a:srgbClr val="C00000"/>
                </a:solidFill>
              </a:rPr>
              <a:t>convergence associated with </a:t>
            </a:r>
          </a:p>
        </p:txBody>
      </p:sp>
      <p:sp>
        <p:nvSpPr>
          <p:cNvPr id="69645" name="Rectangle 2"/>
          <p:cNvSpPr>
            <a:spLocks noChangeArrowheads="1"/>
          </p:cNvSpPr>
          <p:nvPr/>
        </p:nvSpPr>
        <p:spPr bwMode="auto">
          <a:xfrm>
            <a:off x="152400" y="5491472"/>
            <a:ext cx="89916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</a:rPr>
              <a:t>Both </a:t>
            </a:r>
            <a:r>
              <a:rPr lang="en-US" altLang="zh-TW" dirty="0" smtClean="0">
                <a:solidFill>
                  <a:srgbClr val="0070C0"/>
                </a:solidFill>
                <a:ea typeface="PMingLiU" pitchFamily="18" charset="-120"/>
              </a:rPr>
              <a:t>K and R </a:t>
            </a:r>
            <a:r>
              <a:rPr lang="en-US" altLang="zh-TW" dirty="0">
                <a:solidFill>
                  <a:srgbClr val="0070C0"/>
                </a:solidFill>
                <a:ea typeface="PMingLiU" pitchFamily="18" charset="-120"/>
              </a:rPr>
              <a:t>waves </a:t>
            </a:r>
            <a:r>
              <a:rPr lang="en-US" altLang="zh-TW" dirty="0" smtClean="0">
                <a:solidFill>
                  <a:srgbClr val="0070C0"/>
                </a:solidFill>
                <a:ea typeface="PMingLiU" pitchFamily="18" charset="-120"/>
              </a:rPr>
              <a:t>create </a:t>
            </a:r>
            <a:r>
              <a:rPr lang="en-US" altLang="zh-TW" dirty="0">
                <a:solidFill>
                  <a:srgbClr val="0070C0"/>
                </a:solidFill>
                <a:ea typeface="PMingLiU" pitchFamily="18" charset="-120"/>
              </a:rPr>
              <a:t>a </a:t>
            </a:r>
            <a:r>
              <a:rPr lang="en-US" altLang="zh-TW" b="1" dirty="0">
                <a:solidFill>
                  <a:srgbClr val="0070C0"/>
                </a:solidFill>
                <a:ea typeface="PMingLiU" pitchFamily="18" charset="-120"/>
              </a:rPr>
              <a:t>unified boundary layer convergence </a:t>
            </a:r>
            <a:r>
              <a:rPr lang="en-US" altLang="zh-TW" dirty="0" smtClean="0">
                <a:solidFill>
                  <a:srgbClr val="0070C0"/>
                </a:solidFill>
                <a:ea typeface="PMingLiU" pitchFamily="18" charset="-120"/>
              </a:rPr>
              <a:t>field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dirty="0" smtClean="0">
                <a:solidFill>
                  <a:srgbClr val="C00000"/>
                </a:solidFill>
                <a:ea typeface="PMingLiU" pitchFamily="18" charset="-120"/>
              </a:rPr>
              <a:t>leading </a:t>
            </a:r>
            <a:r>
              <a:rPr lang="en-US" altLang="zh-TW" dirty="0">
                <a:solidFill>
                  <a:srgbClr val="C00000"/>
                </a:solidFill>
                <a:ea typeface="PMingLiU" pitchFamily="18" charset="-120"/>
              </a:rPr>
              <a:t>the </a:t>
            </a:r>
            <a:r>
              <a:rPr lang="en-US" altLang="zh-TW" dirty="0" smtClean="0">
                <a:solidFill>
                  <a:srgbClr val="C00000"/>
                </a:solidFill>
                <a:ea typeface="PMingLiU" pitchFamily="18" charset="-120"/>
              </a:rPr>
              <a:t>major </a:t>
            </a:r>
            <a:r>
              <a:rPr lang="en-US" altLang="zh-TW" dirty="0">
                <a:solidFill>
                  <a:srgbClr val="C00000"/>
                </a:solidFill>
                <a:ea typeface="PMingLiU" pitchFamily="18" charset="-120"/>
              </a:rPr>
              <a:t>convective </a:t>
            </a:r>
            <a:r>
              <a:rPr lang="en-US" altLang="zh-TW" dirty="0" smtClean="0">
                <a:solidFill>
                  <a:srgbClr val="C00000"/>
                </a:solidFill>
                <a:ea typeface="PMingLiU" pitchFamily="18" charset="-120"/>
              </a:rPr>
              <a:t>heating,</a:t>
            </a:r>
            <a:r>
              <a:rPr lang="en-US" altLang="zh-TW" dirty="0" smtClean="0">
                <a:solidFill>
                  <a:srgbClr val="FF0000"/>
                </a:solidFill>
                <a:ea typeface="PMingLiU" pitchFamily="18" charset="-12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b="1" dirty="0" smtClean="0">
                <a:solidFill>
                  <a:srgbClr val="C00000"/>
                </a:solidFill>
                <a:ea typeface="PMingLiU" pitchFamily="18" charset="-120"/>
              </a:rPr>
              <a:t>creating east-west moisture asymmetry</a:t>
            </a: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</a:rPr>
              <a:t>, and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dirty="0" smtClean="0">
                <a:solidFill>
                  <a:srgbClr val="C00000"/>
                </a:solidFill>
                <a:ea typeface="PMingLiU" pitchFamily="18" charset="-120"/>
              </a:rPr>
              <a:t>Resulting in vertical backward tilted structure</a:t>
            </a:r>
            <a:r>
              <a:rPr lang="en-US" altLang="zh-TW" dirty="0" smtClean="0">
                <a:solidFill>
                  <a:srgbClr val="000000"/>
                </a:solidFill>
                <a:ea typeface="PMingLiU" pitchFamily="18" charset="-120"/>
              </a:rPr>
              <a:t>.</a:t>
            </a:r>
            <a:endParaRPr lang="en-US" altLang="zh-TW" dirty="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69646" name="TextBox 13"/>
          <p:cNvSpPr txBox="1">
            <a:spLocks noChangeArrowheads="1"/>
          </p:cNvSpPr>
          <p:nvPr/>
        </p:nvSpPr>
        <p:spPr bwMode="auto">
          <a:xfrm>
            <a:off x="6553200" y="6457890"/>
            <a:ext cx="2441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Wang and </a:t>
            </a:r>
            <a:r>
              <a:rPr lang="en-US" sz="2000" dirty="0" err="1">
                <a:solidFill>
                  <a:srgbClr val="000000"/>
                </a:solidFill>
              </a:rPr>
              <a:t>Rui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1990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字方塊 1"/>
          <p:cNvSpPr txBox="1">
            <a:spLocks noChangeArrowheads="1"/>
          </p:cNvSpPr>
          <p:nvPr/>
        </p:nvSpPr>
        <p:spPr bwMode="auto">
          <a:xfrm>
            <a:off x="0" y="228600"/>
            <a:ext cx="9144000" cy="106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US" altLang="zh-TW" sz="2400" b="1" dirty="0" smtClean="0">
                <a:solidFill>
                  <a:srgbClr val="C00000"/>
                </a:solidFill>
                <a:cs typeface="Times New Roman" pitchFamily="18" charset="0"/>
              </a:rPr>
              <a:t>PBL-Moistening creates convectively unstable stratification ahead of MJO convection </a:t>
            </a:r>
            <a:endParaRPr kumimoji="0" lang="en-US" altLang="zh-TW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28" name="矩形 6"/>
          <p:cNvSpPr>
            <a:spLocks noChangeArrowheads="1"/>
          </p:cNvSpPr>
          <p:nvPr/>
        </p:nvSpPr>
        <p:spPr bwMode="auto">
          <a:xfrm>
            <a:off x="5943600" y="3124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8000"/>
                </a:solidFill>
              </a:rPr>
              <a:t>Convective instability index:</a:t>
            </a:r>
            <a:endParaRPr lang="zh-TW" altLang="en-US" b="1" dirty="0">
              <a:solidFill>
                <a:srgbClr val="008000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248400" y="3810000"/>
          <a:ext cx="2592388" cy="503237"/>
        </p:xfrm>
        <a:graphic>
          <a:graphicData uri="http://schemas.openxmlformats.org/presentationml/2006/ole">
            <p:oleObj spid="_x0000_s120834" name="Equation" r:id="rId3" imgW="1498600" imgH="279400" progId="">
              <p:embed/>
            </p:oleObj>
          </a:graphicData>
        </a:graphic>
      </p:graphicFrame>
      <p:grpSp>
        <p:nvGrpSpPr>
          <p:cNvPr id="2" name="群組 22"/>
          <p:cNvGrpSpPr>
            <a:grpSpLocks/>
          </p:cNvGrpSpPr>
          <p:nvPr/>
        </p:nvGrpSpPr>
        <p:grpSpPr bwMode="auto">
          <a:xfrm>
            <a:off x="609600" y="2057400"/>
            <a:ext cx="5486400" cy="4800600"/>
            <a:chOff x="0" y="692903"/>
            <a:chExt cx="4716239" cy="3817185"/>
          </a:xfrm>
        </p:grpSpPr>
        <p:pic>
          <p:nvPicPr>
            <p:cNvPr id="1037" name="圖片 2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92903"/>
              <a:ext cx="4321175" cy="335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文字方塊 12"/>
            <p:cNvSpPr txBox="1">
              <a:spLocks noChangeArrowheads="1"/>
            </p:cNvSpPr>
            <p:nvPr/>
          </p:nvSpPr>
          <p:spPr bwMode="auto">
            <a:xfrm>
              <a:off x="35496" y="3481263"/>
              <a:ext cx="266382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500" b="1">
                  <a:solidFill>
                    <a:srgbClr val="3333CC"/>
                  </a:solidFill>
                </a:rPr>
                <a:t>Stable stratification</a:t>
              </a:r>
              <a:endParaRPr lang="zh-TW" altLang="en-US" sz="1500" b="1">
                <a:solidFill>
                  <a:srgbClr val="3333CC"/>
                </a:solidFill>
              </a:endParaRPr>
            </a:p>
          </p:txBody>
        </p:sp>
        <p:sp>
          <p:nvSpPr>
            <p:cNvPr id="1039" name="文字方塊 13"/>
            <p:cNvSpPr txBox="1">
              <a:spLocks noChangeArrowheads="1"/>
            </p:cNvSpPr>
            <p:nvPr/>
          </p:nvSpPr>
          <p:spPr bwMode="auto">
            <a:xfrm>
              <a:off x="2339752" y="2916233"/>
              <a:ext cx="237648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600" b="1">
                  <a:solidFill>
                    <a:srgbClr val="FF0000"/>
                  </a:solidFill>
                </a:rPr>
                <a:t>unstable </a:t>
              </a:r>
            </a:p>
            <a:p>
              <a:pPr algn="ctr"/>
              <a:r>
                <a:rPr lang="en-US" altLang="zh-TW" sz="1600" b="1">
                  <a:solidFill>
                    <a:srgbClr val="FF0000"/>
                  </a:solidFill>
                </a:rPr>
                <a:t>stratification</a:t>
              </a:r>
              <a:endParaRPr lang="zh-TW" altLang="en-US" sz="1600" b="1">
                <a:solidFill>
                  <a:srgbClr val="FF0000"/>
                </a:solidFill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 flipV="1">
              <a:off x="1814427" y="853209"/>
              <a:ext cx="36510" cy="303152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矩形 19"/>
            <p:cNvSpPr>
              <a:spLocks noChangeArrowheads="1"/>
            </p:cNvSpPr>
            <p:nvPr/>
          </p:nvSpPr>
          <p:spPr bwMode="auto">
            <a:xfrm>
              <a:off x="1042938" y="4149796"/>
              <a:ext cx="2016029" cy="36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9875" indent="-269875"/>
              <a:r>
                <a:rPr lang="en-US" altLang="zh-TW" sz="1700" b="1"/>
                <a:t>MJO convection</a:t>
              </a:r>
              <a:endParaRPr lang="zh-TW" altLang="en-US" sz="1700" b="1"/>
            </a:p>
          </p:txBody>
        </p:sp>
        <p:sp>
          <p:nvSpPr>
            <p:cNvPr id="21" name="向上箭號 20"/>
            <p:cNvSpPr/>
            <p:nvPr/>
          </p:nvSpPr>
          <p:spPr>
            <a:xfrm>
              <a:off x="1749342" y="4005363"/>
              <a:ext cx="142868" cy="215857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5" name="文字方塊 15"/>
          <p:cNvSpPr txBox="1">
            <a:spLocks noChangeArrowheads="1"/>
          </p:cNvSpPr>
          <p:nvPr/>
        </p:nvSpPr>
        <p:spPr bwMode="auto">
          <a:xfrm>
            <a:off x="762000" y="1447800"/>
            <a:ext cx="487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r>
              <a:rPr lang="en-US" altLang="zh-TW" sz="2400" dirty="0"/>
              <a:t>MJO equivalent </a:t>
            </a:r>
            <a:r>
              <a:rPr lang="en-US" altLang="zh-TW" sz="2400" dirty="0" smtClean="0"/>
              <a:t>potential temp. </a:t>
            </a:r>
            <a:endParaRPr lang="zh-TW" altLang="en-US" sz="2400" dirty="0"/>
          </a:p>
        </p:txBody>
      </p:sp>
      <p:sp>
        <p:nvSpPr>
          <p:cNvPr id="1036" name="投影片編號版面配置區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4D27D5-DE7F-4A8B-9B6A-4DF5D7689B09}" type="slidenum">
              <a:rPr lang="zh-TW" altLang="en-US" smtClean="0"/>
              <a:pPr/>
              <a:t>17</a:t>
            </a:fld>
            <a:endParaRPr lang="zh-TW" altLang="en-US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5715000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Hsu and Li,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228600" y="3505200"/>
            <a:ext cx="27765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Lag-regression of rainfall with Indian Ocean (</a:t>
            </a:r>
            <a:r>
              <a:rPr lang="en-US" sz="2000">
                <a:latin typeface="Calibri" pitchFamily="34" charset="0"/>
              </a:rPr>
              <a:t>70-90E; 5S-5N</a:t>
            </a:r>
            <a:r>
              <a:rPr lang="en-US" sz="2400">
                <a:latin typeface="Calibri" pitchFamily="34" charset="0"/>
              </a:rPr>
              <a:t>) base point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609600" y="5181600"/>
            <a:ext cx="190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20-100day filtered</a:t>
            </a: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179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dash line – 5 m/s</a:t>
            </a:r>
          </a:p>
        </p:txBody>
      </p:sp>
      <p:pic>
        <p:nvPicPr>
          <p:cNvPr id="6656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675" y="279400"/>
            <a:ext cx="5486400" cy="6400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43613" y="1179513"/>
            <a:ext cx="1295400" cy="814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438" y="2036763"/>
            <a:ext cx="1295400" cy="838200"/>
          </a:xfrm>
          <a:prstGeom prst="rect">
            <a:avLst/>
          </a:prstGeom>
          <a:noFill/>
          <a:ln>
            <a:solidFill>
              <a:srgbClr val="313B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4559300"/>
            <a:ext cx="1295400" cy="852488"/>
          </a:xfrm>
          <a:prstGeom prst="rect">
            <a:avLst/>
          </a:prstGeom>
          <a:noFill/>
          <a:ln>
            <a:solidFill>
              <a:srgbClr val="04B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152400" y="381000"/>
            <a:ext cx="2895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Vertical Structure and Diabatic Processes of </a:t>
            </a:r>
          </a:p>
          <a:p>
            <a:pPr defTabSz="457200"/>
            <a:r>
              <a:rPr lang="en-US" sz="24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the MJO:</a:t>
            </a:r>
            <a:r>
              <a:rPr lang="en-US" sz="2400" b="1" i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Global Model Evaluation Project</a:t>
            </a:r>
            <a:endParaRPr lang="en-US" sz="24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defTabSz="457200"/>
            <a:r>
              <a:rPr lang="en-US" sz="2400">
                <a:solidFill>
                  <a:srgbClr val="800080"/>
                </a:solidFill>
                <a:latin typeface="Calibri" pitchFamily="34" charset="0"/>
                <a:ea typeface="MS PGothic" pitchFamily="34" charset="-128"/>
              </a:rPr>
              <a:t>MJO Task Force/YOTC and GASS</a:t>
            </a:r>
          </a:p>
        </p:txBody>
      </p:sp>
      <p:sp>
        <p:nvSpPr>
          <p:cNvPr id="66570" name="TextBox 9"/>
          <p:cNvSpPr txBox="1">
            <a:spLocks noChangeArrowheads="1"/>
          </p:cNvSpPr>
          <p:nvPr/>
        </p:nvSpPr>
        <p:spPr bwMode="auto">
          <a:xfrm>
            <a:off x="381000" y="6096000"/>
            <a:ext cx="187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Jiang et al.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262" t="12591" b="39618"/>
          <a:stretch/>
        </p:blipFill>
        <p:spPr>
          <a:xfrm>
            <a:off x="36735" y="381000"/>
            <a:ext cx="6601177" cy="6359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6838" y="685800"/>
            <a:ext cx="2447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vertical p-velocity</a:t>
            </a:r>
            <a:r>
              <a:rPr lang="en-US" dirty="0" smtClean="0"/>
              <a:t> </a:t>
            </a:r>
            <a:r>
              <a:rPr lang="en-US" dirty="0"/>
              <a:t>with reference to the MJO wet phase </a:t>
            </a:r>
            <a:r>
              <a:rPr lang="en-US" dirty="0" smtClean="0"/>
              <a:t>centered at (</a:t>
            </a:r>
            <a:r>
              <a:rPr lang="en-US" dirty="0"/>
              <a:t>5S-5N, 70-90E) reaches maximum. </a:t>
            </a:r>
          </a:p>
        </p:txBody>
      </p:sp>
    </p:spTree>
    <p:extLst>
      <p:ext uri="{BB962C8B-B14F-4D97-AF65-F5344CB8AC3E}">
        <p14:creationId xmlns="" xmlns:p14="http://schemas.microsoft.com/office/powerpoint/2010/main" val="10984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6934200" cy="3733800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MJO</a:t>
            </a:r>
            <a:r>
              <a:rPr lang="en-US" altLang="zh-TW" dirty="0" smtClean="0">
                <a:solidFill>
                  <a:srgbClr val="898989"/>
                </a:solidFill>
              </a:rPr>
              <a:t> –</a:t>
            </a:r>
            <a:r>
              <a:rPr lang="en-US" altLang="zh-TW" dirty="0" smtClean="0">
                <a:solidFill>
                  <a:srgbClr val="FF0000"/>
                </a:solidFill>
              </a:rPr>
              <a:t>a Dynamic Definition 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An equatorial </a:t>
            </a:r>
            <a:r>
              <a:rPr lang="en-US" altLang="zh-TW" dirty="0" smtClean="0">
                <a:solidFill>
                  <a:srgbClr val="0070C0"/>
                </a:solidFill>
              </a:rPr>
              <a:t>planetary scale </a:t>
            </a:r>
            <a:r>
              <a:rPr lang="en-US" altLang="zh-TW" dirty="0" smtClean="0">
                <a:solidFill>
                  <a:schemeClr val="tx1"/>
                </a:solidFill>
              </a:rPr>
              <a:t>circulation system coupled with a </a:t>
            </a:r>
            <a:r>
              <a:rPr lang="en-US" altLang="zh-TW" dirty="0" smtClean="0">
                <a:solidFill>
                  <a:srgbClr val="0070C0"/>
                </a:solidFill>
              </a:rPr>
              <a:t>multi-scale convective complex </a:t>
            </a:r>
            <a:r>
              <a:rPr lang="en-US" altLang="zh-TW" dirty="0" smtClean="0">
                <a:solidFill>
                  <a:schemeClr val="tx1"/>
                </a:solidFill>
              </a:rPr>
              <a:t>movin</a:t>
            </a:r>
            <a:r>
              <a:rPr lang="en-US" altLang="zh-TW" dirty="0" smtClean="0">
                <a:solidFill>
                  <a:srgbClr val="898989"/>
                </a:solidFill>
              </a:rPr>
              <a:t>g </a:t>
            </a:r>
            <a:r>
              <a:rPr lang="en-US" altLang="zh-TW" dirty="0" smtClean="0">
                <a:solidFill>
                  <a:srgbClr val="0070C0"/>
                </a:solidFill>
              </a:rPr>
              <a:t>eastward slowly </a:t>
            </a:r>
            <a:r>
              <a:rPr lang="en-US" altLang="zh-TW" dirty="0" smtClean="0">
                <a:solidFill>
                  <a:schemeClr val="tx1"/>
                </a:solidFill>
              </a:rPr>
              <a:t>with a </a:t>
            </a:r>
            <a:r>
              <a:rPr lang="en-US" altLang="zh-TW" dirty="0" smtClean="0">
                <a:solidFill>
                  <a:srgbClr val="0070C0"/>
                </a:solidFill>
              </a:rPr>
              <a:t>rearward tilted, </a:t>
            </a:r>
            <a:r>
              <a:rPr lang="en-US" altLang="zh-TW" dirty="0" smtClean="0">
                <a:solidFill>
                  <a:schemeClr val="tx1"/>
                </a:solidFill>
              </a:rPr>
              <a:t>mixed </a:t>
            </a:r>
            <a:r>
              <a:rPr lang="en-US" altLang="zh-TW" dirty="0" smtClean="0">
                <a:solidFill>
                  <a:srgbClr val="0070C0"/>
                </a:solidFill>
              </a:rPr>
              <a:t>Kelvin-Rossby wave </a:t>
            </a:r>
            <a:r>
              <a:rPr lang="en-US" altLang="zh-TW" dirty="0" smtClean="0">
                <a:solidFill>
                  <a:schemeClr val="tx1"/>
                </a:solidFill>
              </a:rPr>
              <a:t>structure</a:t>
            </a:r>
            <a:r>
              <a:rPr lang="en-US" altLang="zh-TW" dirty="0" smtClean="0">
                <a:solidFill>
                  <a:srgbClr val="898989"/>
                </a:solidFill>
              </a:rPr>
              <a:t>.</a:t>
            </a:r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8988" y="421269"/>
            <a:ext cx="25350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Composite </a:t>
            </a:r>
            <a:r>
              <a:rPr lang="en-US" b="1" dirty="0" err="1" smtClean="0">
                <a:solidFill>
                  <a:srgbClr val="FF0000"/>
                </a:solidFill>
              </a:rPr>
              <a:t>diabatic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heating </a:t>
            </a:r>
            <a:r>
              <a:rPr lang="en-US" dirty="0"/>
              <a:t>fields </a:t>
            </a:r>
            <a:r>
              <a:rPr lang="en-US" dirty="0" smtClean="0"/>
              <a:t>(K/day) at </a:t>
            </a:r>
            <a:r>
              <a:rPr lang="en-US" b="1" dirty="0">
                <a:solidFill>
                  <a:srgbClr val="FF0000"/>
                </a:solidFill>
              </a:rPr>
              <a:t>850 </a:t>
            </a:r>
            <a:r>
              <a:rPr lang="en-US" b="1" dirty="0" smtClean="0">
                <a:solidFill>
                  <a:srgbClr val="FF0000"/>
                </a:solidFill>
              </a:rPr>
              <a:t>hPa </a:t>
            </a:r>
            <a:r>
              <a:rPr lang="en-US" dirty="0" smtClean="0"/>
              <a:t>(left panels), </a:t>
            </a:r>
            <a:r>
              <a:rPr lang="en-US" b="1" dirty="0" smtClean="0">
                <a:solidFill>
                  <a:srgbClr val="FF0000"/>
                </a:solidFill>
              </a:rPr>
              <a:t>700 hPa</a:t>
            </a:r>
            <a:r>
              <a:rPr lang="en-US" dirty="0" smtClean="0"/>
              <a:t> (middle panels),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500 hPa </a:t>
            </a:r>
            <a:r>
              <a:rPr lang="en-US" dirty="0" smtClean="0"/>
              <a:t>(right panels) </a:t>
            </a:r>
            <a:r>
              <a:rPr lang="en-US" dirty="0"/>
              <a:t>with reference to the MJO wet phase in the equatorial Indian Ocean (EIO) for (a</a:t>
            </a:r>
            <a:r>
              <a:rPr lang="en-US" dirty="0" smtClean="0"/>
              <a:t>)(d)(g) </a:t>
            </a:r>
            <a:r>
              <a:rPr lang="en-US" dirty="0"/>
              <a:t>Observation (EC Interim), (b</a:t>
            </a:r>
            <a:r>
              <a:rPr lang="en-US" dirty="0" smtClean="0"/>
              <a:t>)(e)(h) </a:t>
            </a:r>
            <a:r>
              <a:rPr lang="en-US" dirty="0"/>
              <a:t>Propagating MJO (model), and (c</a:t>
            </a:r>
            <a:r>
              <a:rPr lang="en-US" dirty="0" smtClean="0"/>
              <a:t>)(f)(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Standing MJO (model). The EIO wet phase is defined by the precipitation averaged in the region (5S-5N, 70-90E) reaches maximum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4334" t="13514" b="39152"/>
          <a:stretch/>
        </p:blipFill>
        <p:spPr>
          <a:xfrm>
            <a:off x="110217" y="412684"/>
            <a:ext cx="6518869" cy="608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9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5470"/>
            <a:ext cx="746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Roles of Frictional moisture feedback</a:t>
            </a:r>
          </a:p>
          <a:p>
            <a:endParaRPr lang="en-US" altLang="zh-TW" sz="240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457200" indent="-457200">
              <a:buAutoNum type="alphaLcParenBoth"/>
            </a:pP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couples K and R waves and convection heating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, explaining MJO horizontal structure;</a:t>
            </a:r>
          </a:p>
          <a:p>
            <a:pPr marL="457200" indent="-457200">
              <a:buFontTx/>
              <a:buAutoNum type="alphaLcParenBoth"/>
            </a:pP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Creates </a:t>
            </a:r>
            <a:r>
              <a:rPr lang="en-US" altLang="zh-TW" sz="2400" dirty="0" smtClean="0">
                <a:solidFill>
                  <a:srgbClr val="0070C0"/>
                </a:solidFill>
                <a:ea typeface="PMingLiU" pitchFamily="18" charset="-120"/>
              </a:rPr>
              <a:t>upward and westward tilt of vertical motion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 (vertical structure) </a:t>
            </a:r>
          </a:p>
          <a:p>
            <a:pPr marL="457200" indent="-457200">
              <a:buAutoNum type="alphaLcParenBoth"/>
            </a:pP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generates E-W moisture asymmetry 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that establishes convective instability to the east of MJO convection, </a:t>
            </a:r>
            <a:r>
              <a:rPr lang="en-US" altLang="zh-TW" sz="2400" dirty="0" smtClean="0">
                <a:solidFill>
                  <a:srgbClr val="0070C0"/>
                </a:solidFill>
                <a:ea typeface="PMingLiU" pitchFamily="18" charset="-120"/>
              </a:rPr>
              <a:t>selecting eastward propagation. </a:t>
            </a:r>
          </a:p>
          <a:p>
            <a:pPr marL="457200" indent="-457200">
              <a:buAutoNum type="alphaLcParenBoth"/>
            </a:pP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generates instability 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in a stable regime to wave-CISK. </a:t>
            </a:r>
          </a:p>
          <a:p>
            <a:pPr marL="457200" indent="-457200">
              <a:buAutoNum type="alphaLcParenBoth"/>
            </a:pP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slowing down eastward propagation 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due to coupling Rossby and Kelvin waves. </a:t>
            </a:r>
          </a:p>
          <a:p>
            <a:pPr marL="457200" indent="-457200"/>
            <a:endParaRPr lang="en-US" altLang="zh-TW" sz="240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457200" indent="-457200"/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Other mechanisms for slow eastward propagation: reduction of effective static stability, air-sea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001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Frictionally coupled K-R wave theory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sz="2800" dirty="0" smtClean="0"/>
              <a:t>Links convective </a:t>
            </a:r>
            <a:r>
              <a:rPr lang="en-US" altLang="zh-TW" sz="2800" dirty="0"/>
              <a:t>heating, large-scale waves and PBL thermodynamics (moist entropy) and allow instability in a stable regime to wave-CISK. </a:t>
            </a:r>
            <a:r>
              <a:rPr lang="en-US" altLang="zh-TW" sz="2800" dirty="0">
                <a:solidFill>
                  <a:srgbClr val="FF0000"/>
                </a:solidFill>
              </a:rPr>
              <a:t>Frictional </a:t>
            </a:r>
            <a:r>
              <a:rPr lang="en-US" altLang="zh-TW" sz="2800" dirty="0" smtClean="0">
                <a:solidFill>
                  <a:srgbClr val="FF0000"/>
                </a:solidFill>
              </a:rPr>
              <a:t>moisture convergence feedback </a:t>
            </a:r>
            <a:r>
              <a:rPr lang="en-US" altLang="zh-TW" sz="2800" dirty="0" smtClean="0"/>
              <a:t>provides </a:t>
            </a:r>
            <a:r>
              <a:rPr lang="en-US" altLang="zh-TW" sz="2800" dirty="0"/>
              <a:t>mechanisms for </a:t>
            </a:r>
            <a:endParaRPr lang="en-US" altLang="zh-TW" sz="2800" dirty="0" smtClean="0"/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selecting </a:t>
            </a:r>
            <a:r>
              <a:rPr lang="en-US" altLang="zh-TW" sz="2800" dirty="0">
                <a:solidFill>
                  <a:srgbClr val="C00000"/>
                </a:solidFill>
              </a:rPr>
              <a:t>eastward propagating planetary scale waves</a:t>
            </a:r>
            <a:r>
              <a:rPr lang="en-US" altLang="zh-TW" sz="2800" dirty="0"/>
              <a:t>, </a:t>
            </a:r>
            <a:endParaRPr lang="en-US" altLang="zh-TW" sz="2800" dirty="0" smtClean="0"/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upward </a:t>
            </a:r>
            <a:r>
              <a:rPr lang="en-US" altLang="zh-TW" sz="2800" dirty="0">
                <a:solidFill>
                  <a:srgbClr val="C00000"/>
                </a:solidFill>
              </a:rPr>
              <a:t>and westward tilt of vertical motion</a:t>
            </a:r>
            <a:r>
              <a:rPr lang="en-US" altLang="zh-TW" sz="2800" dirty="0"/>
              <a:t>, </a:t>
            </a:r>
            <a:endParaRPr lang="en-US" altLang="zh-TW" sz="2800" dirty="0" smtClean="0"/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horizontal </a:t>
            </a:r>
            <a:r>
              <a:rPr lang="en-US" altLang="zh-TW" sz="2800" dirty="0">
                <a:solidFill>
                  <a:srgbClr val="C00000"/>
                </a:solidFill>
              </a:rPr>
              <a:t>structure of coupled Kelvin-Rossby wave packet</a:t>
            </a:r>
            <a:r>
              <a:rPr lang="en-US" altLang="zh-TW" sz="2800" dirty="0"/>
              <a:t>, and </a:t>
            </a:r>
            <a:endParaRPr lang="en-US" altLang="zh-TW" sz="2800" dirty="0" smtClean="0"/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low-frequency </a:t>
            </a:r>
            <a:r>
              <a:rPr lang="en-US" altLang="zh-TW" sz="2800" dirty="0">
                <a:solidFill>
                  <a:srgbClr val="C00000"/>
                </a:solidFill>
              </a:rPr>
              <a:t>amplification</a:t>
            </a:r>
            <a:r>
              <a:rPr lang="en-US" altLang="zh-TW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FF0000"/>
                </a:solidFill>
                <a:ea typeface="PMingLiU" pitchFamily="18" charset="-120"/>
              </a:rPr>
              <a:t>3</a:t>
            </a:r>
            <a:r>
              <a:rPr lang="en-US" altLang="zh-TW" sz="4000" dirty="0" smtClean="0">
                <a:solidFill>
                  <a:srgbClr val="FF0000"/>
                </a:solidFill>
                <a:ea typeface="PMingLiU" pitchFamily="18" charset="-120"/>
              </a:rPr>
              <a:t>. </a:t>
            </a:r>
            <a:r>
              <a:rPr lang="en-US" altLang="zh-TW" sz="4000" b="1" dirty="0" smtClean="0">
                <a:solidFill>
                  <a:srgbClr val="FF0000"/>
                </a:solidFill>
                <a:ea typeface="PMingLiU" pitchFamily="18" charset="-120"/>
              </a:rPr>
              <a:t>BSISO</a:t>
            </a:r>
            <a:r>
              <a:rPr lang="en-US" altLang="zh-TW" sz="4000" dirty="0" smtClean="0">
                <a:solidFill>
                  <a:srgbClr val="FF0000"/>
                </a:solidFill>
                <a:ea typeface="PMingLiU" pitchFamily="18" charset="-120"/>
              </a:rPr>
              <a:t>: </a:t>
            </a:r>
            <a:br>
              <a:rPr lang="en-US" altLang="zh-TW" sz="4000" dirty="0" smtClean="0">
                <a:solidFill>
                  <a:srgbClr val="FF0000"/>
                </a:solidFill>
                <a:ea typeface="PMingLiU" pitchFamily="18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ea typeface="PMingLiU" pitchFamily="18" charset="-120"/>
              </a:rPr>
              <a:t>Modified MJO mode by seasonal mean circulation</a:t>
            </a:r>
            <a:endParaRPr lang="en-US" sz="4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304800" y="228600"/>
            <a:ext cx="7391400" cy="2590800"/>
            <a:chOff x="2214546" y="1113185"/>
            <a:chExt cx="5000660" cy="2387253"/>
          </a:xfrm>
        </p:grpSpPr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7874" t="28450" r="15964" b="50186"/>
            <a:stretch>
              <a:fillRect/>
            </a:stretch>
          </p:blipFill>
          <p:spPr bwMode="auto">
            <a:xfrm>
              <a:off x="2214546" y="1113185"/>
              <a:ext cx="5000660" cy="2284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Box 4"/>
            <p:cNvSpPr txBox="1">
              <a:spLocks noChangeArrowheads="1"/>
            </p:cNvSpPr>
            <p:nvPr/>
          </p:nvSpPr>
          <p:spPr bwMode="auto">
            <a:xfrm>
              <a:off x="6447494" y="1142984"/>
              <a:ext cx="6142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ea typeface="Gulim" pitchFamily="34" charset="-127"/>
                </a:rPr>
                <a:t>OLR</a:t>
              </a:r>
              <a:endParaRPr lang="ko-KR" altLang="en-US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15372" name="TextBox 6"/>
            <p:cNvSpPr txBox="1">
              <a:spLocks noChangeArrowheads="1"/>
            </p:cNvSpPr>
            <p:nvPr/>
          </p:nvSpPr>
          <p:spPr bwMode="auto">
            <a:xfrm>
              <a:off x="6305077" y="3254217"/>
              <a:ext cx="8386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000">
                  <a:solidFill>
                    <a:srgbClr val="000000"/>
                  </a:solidFill>
                  <a:ea typeface="Gulim" pitchFamily="34" charset="-127"/>
                </a:rPr>
                <a:t>1979~2010</a:t>
              </a:r>
              <a:endParaRPr lang="ko-KR" altLang="en-US" sz="100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819400" y="6096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1979-2010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5240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746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2362200" y="3581400"/>
            <a:ext cx="0" cy="11176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3276600" y="3810000"/>
            <a:ext cx="609600" cy="8382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7696200" y="914400"/>
            <a:ext cx="1447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the variability center shift to monsoon region</a:t>
            </a:r>
            <a:endParaRPr lang="en-US" dirty="0"/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7696200" y="3505200"/>
            <a:ext cx="144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the </a:t>
            </a:r>
            <a:r>
              <a:rPr lang="en-US" dirty="0"/>
              <a:t>tilted rain band </a:t>
            </a:r>
            <a:r>
              <a:rPr lang="en-US" dirty="0" smtClean="0"/>
              <a:t>form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Why move northward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5479"/>
          <a:stretch>
            <a:fillRect/>
          </a:stretch>
        </p:blipFill>
        <p:spPr bwMode="auto">
          <a:xfrm>
            <a:off x="381000" y="1371600"/>
            <a:ext cx="4333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876800" y="4495800"/>
            <a:ext cx="403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Rossby waves will be enhanced in the vicinity of the latitudes where the vertical shear is strengthened.</a:t>
            </a:r>
          </a:p>
          <a:p>
            <a:endParaRPr lang="en-US" b="1"/>
          </a:p>
          <a:p>
            <a:r>
              <a:rPr lang="en-US" b="1">
                <a:solidFill>
                  <a:srgbClr val="FF0000"/>
                </a:solidFill>
              </a:rPr>
              <a:t>Equatorial symmetric Rossby waves can become highly asymmetric under the vertical shear and convective interaction.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876800" y="1447800"/>
            <a:ext cx="450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Vertical easterly shear sets in NH only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81000" y="3048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Monsoon Easterly Vertical Shear </a:t>
            </a:r>
            <a:r>
              <a:rPr lang="en-US" sz="2400"/>
              <a:t>can dramatically change Horizotal and Vertical structure of the moist</a:t>
            </a:r>
            <a:r>
              <a:rPr lang="en-US" sz="2400">
                <a:solidFill>
                  <a:srgbClr val="FF0000"/>
                </a:solidFill>
              </a:rPr>
              <a:t> ERW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219200" y="6477000"/>
            <a:ext cx="296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Xie and Wang 1996 JAS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2971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26670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0" y="1752600"/>
            <a:ext cx="88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Upper</a:t>
            </a: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0" y="3886200"/>
            <a:ext cx="88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609600" y="228600"/>
            <a:ext cx="5943600" cy="6400800"/>
            <a:chOff x="1371600" y="347663"/>
            <a:chExt cx="6376988" cy="593407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33926"/>
            <a:stretch>
              <a:fillRect/>
            </a:stretch>
          </p:blipFill>
          <p:spPr bwMode="auto">
            <a:xfrm>
              <a:off x="1395413" y="347663"/>
              <a:ext cx="6353175" cy="407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69785"/>
            <a:stretch>
              <a:fillRect/>
            </a:stretch>
          </p:blipFill>
          <p:spPr bwMode="auto">
            <a:xfrm>
              <a:off x="1371600" y="4419600"/>
              <a:ext cx="6353175" cy="186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 descr="black lines-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600075"/>
            <a:ext cx="54689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red lines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888" y="500063"/>
            <a:ext cx="54895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705600" y="1371600"/>
            <a:ext cx="2209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The ISV activity is trapped by boreal summer MSE (or SST) distribution and monsoonal vertical wind shears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1395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1219200"/>
          <a:ext cx="4699000" cy="644525"/>
        </p:xfrm>
        <a:graphic>
          <a:graphicData uri="http://schemas.openxmlformats.org/presentationml/2006/ole">
            <p:oleObj spid="_x0000_s661506" name="Equation" r:id="rId3" imgW="1904760" imgH="241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62200" y="2057400"/>
          <a:ext cx="1752600" cy="596900"/>
        </p:xfrm>
        <a:graphic>
          <a:graphicData uri="http://schemas.openxmlformats.org/presentationml/2006/ole">
            <p:oleObj spid="_x0000_s661507" name="公式" r:id="rId4" imgW="71100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28800" y="2819400"/>
          <a:ext cx="5227638" cy="695325"/>
        </p:xfrm>
        <a:graphic>
          <a:graphicData uri="http://schemas.openxmlformats.org/presentationml/2006/ole">
            <p:oleObj spid="_x0000_s661508" name="Equation" r:id="rId5" imgW="2145960" imgH="2538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90600" y="3810000"/>
          <a:ext cx="5975350" cy="714375"/>
        </p:xfrm>
        <a:graphic>
          <a:graphicData uri="http://schemas.openxmlformats.org/presentationml/2006/ole">
            <p:oleObj spid="_x0000_s661509" name="Equation" r:id="rId6" imgW="2514600" imgH="266400" progId="Equation.3">
              <p:embed/>
            </p:oleObj>
          </a:graphicData>
        </a:graphic>
      </p:graphicFrame>
      <p:sp>
        <p:nvSpPr>
          <p:cNvPr id="1032" name="Rectangle 25"/>
          <p:cNvSpPr>
            <a:spLocks noChangeArrowheads="1"/>
          </p:cNvSpPr>
          <p:nvPr/>
        </p:nvSpPr>
        <p:spPr bwMode="auto">
          <a:xfrm>
            <a:off x="0" y="3622675"/>
            <a:ext cx="14795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zh-CN" sz="900">
              <a:latin typeface="Calibri" pitchFamily="34" charset="0"/>
              <a:cs typeface="Times New Roman" pitchFamily="18" charset="0"/>
            </a:endParaRPr>
          </a:p>
          <a:p>
            <a:pPr indent="152400" eaLnBrk="0" hangingPunct="0"/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0" y="5245100"/>
            <a:ext cx="603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4" name="Text Box 31"/>
          <p:cNvSpPr txBox="1">
            <a:spLocks noChangeArrowheads="1"/>
          </p:cNvSpPr>
          <p:nvPr/>
        </p:nvSpPr>
        <p:spPr bwMode="auto">
          <a:xfrm>
            <a:off x="1524000" y="4800600"/>
            <a:ext cx="62531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Calibri" pitchFamily="34" charset="0"/>
              </a:rPr>
              <a:t>Boundary layer Ekman Pumping: </a:t>
            </a:r>
            <a:r>
              <a:rPr lang="en-US" altLang="zh-CN" sz="2000">
                <a:latin typeface="Calibri" pitchFamily="34" charset="0"/>
              </a:rPr>
              <a:t>    (Wang and Rui 1990)</a:t>
            </a:r>
          </a:p>
        </p:txBody>
      </p:sp>
      <p:sp>
        <p:nvSpPr>
          <p:cNvPr id="1035" name="Rectangle 33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2209800" y="5257800"/>
          <a:ext cx="3998913" cy="906463"/>
        </p:xfrm>
        <a:graphic>
          <a:graphicData uri="http://schemas.openxmlformats.org/presentationml/2006/ole">
            <p:oleObj spid="_x0000_s661510" name="公式" r:id="rId7" imgW="1892160" imgH="431640" progId="Equation.3">
              <p:embed/>
            </p:oleObj>
          </a:graphicData>
        </a:graphic>
      </p:graphicFrame>
      <p:sp>
        <p:nvSpPr>
          <p:cNvPr id="1036" name="Text Box 56"/>
          <p:cNvSpPr txBox="1">
            <a:spLocks noChangeArrowheads="1"/>
          </p:cNvSpPr>
          <p:nvPr/>
        </p:nvSpPr>
        <p:spPr bwMode="auto">
          <a:xfrm>
            <a:off x="1143000" y="152400"/>
            <a:ext cx="632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Calibri" pitchFamily="34" charset="0"/>
              </a:rPr>
              <a:t>Theoretical Framework for ISO</a:t>
            </a:r>
          </a:p>
          <a:p>
            <a:pPr algn="ctr"/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Two and half layer model for ISV (nondimensional)</a:t>
            </a:r>
          </a:p>
        </p:txBody>
      </p:sp>
      <p:sp>
        <p:nvSpPr>
          <p:cNvPr id="1037" name="Text Box 56"/>
          <p:cNvSpPr txBox="1">
            <a:spLocks noChangeArrowheads="1"/>
          </p:cNvSpPr>
          <p:nvPr/>
        </p:nvSpPr>
        <p:spPr bwMode="auto">
          <a:xfrm>
            <a:off x="152400" y="2057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Long wave </a:t>
            </a:r>
          </a:p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approximation</a:t>
            </a:r>
          </a:p>
        </p:txBody>
      </p:sp>
      <p:sp>
        <p:nvSpPr>
          <p:cNvPr id="1038" name="Oval 37"/>
          <p:cNvSpPr>
            <a:spLocks noChangeArrowheads="1"/>
          </p:cNvSpPr>
          <p:nvPr/>
        </p:nvSpPr>
        <p:spPr bwMode="auto">
          <a:xfrm>
            <a:off x="7315200" y="3733800"/>
            <a:ext cx="14478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/>
              <a:t>Scale</a:t>
            </a:r>
          </a:p>
          <a:p>
            <a:pPr algn="ctr"/>
            <a:r>
              <a:rPr lang="en-US" altLang="zh-CN" b="1"/>
              <a:t> interaction</a:t>
            </a:r>
          </a:p>
        </p:txBody>
      </p:sp>
      <p:sp>
        <p:nvSpPr>
          <p:cNvPr id="1039" name="Line 38"/>
          <p:cNvSpPr>
            <a:spLocks noChangeShapeType="1"/>
          </p:cNvSpPr>
          <p:nvPr/>
        </p:nvSpPr>
        <p:spPr bwMode="auto">
          <a:xfrm flipH="1">
            <a:off x="4191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Oval 39"/>
          <p:cNvSpPr>
            <a:spLocks noChangeArrowheads="1"/>
          </p:cNvSpPr>
          <p:nvPr/>
        </p:nvSpPr>
        <p:spPr bwMode="auto">
          <a:xfrm>
            <a:off x="6477000" y="121920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Oval 40"/>
          <p:cNvSpPr>
            <a:spLocks noChangeArrowheads="1"/>
          </p:cNvSpPr>
          <p:nvPr/>
        </p:nvSpPr>
        <p:spPr bwMode="auto">
          <a:xfrm>
            <a:off x="6477000" y="2819400"/>
            <a:ext cx="6858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41"/>
          <p:cNvSpPr>
            <a:spLocks noChangeArrowheads="1"/>
          </p:cNvSpPr>
          <p:nvPr/>
        </p:nvSpPr>
        <p:spPr bwMode="auto">
          <a:xfrm>
            <a:off x="6477000" y="388620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42"/>
          <p:cNvSpPr>
            <a:spLocks noChangeArrowheads="1"/>
          </p:cNvSpPr>
          <p:nvPr/>
        </p:nvSpPr>
        <p:spPr bwMode="auto">
          <a:xfrm>
            <a:off x="7391400" y="2819400"/>
            <a:ext cx="12954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/>
              <a:t>Mean flow</a:t>
            </a:r>
          </a:p>
          <a:p>
            <a:pPr algn="ctr"/>
            <a:r>
              <a:rPr lang="en-US" altLang="zh-CN" b="1"/>
              <a:t>effects</a:t>
            </a:r>
          </a:p>
        </p:txBody>
      </p:sp>
      <p:sp>
        <p:nvSpPr>
          <p:cNvPr id="1044" name="Rectangle 43"/>
          <p:cNvSpPr>
            <a:spLocks noChangeArrowheads="1"/>
          </p:cNvSpPr>
          <p:nvPr/>
        </p:nvSpPr>
        <p:spPr bwMode="auto">
          <a:xfrm>
            <a:off x="5257800" y="1295400"/>
            <a:ext cx="9906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44"/>
          <p:cNvSpPr>
            <a:spLocks noChangeArrowheads="1"/>
          </p:cNvSpPr>
          <p:nvPr/>
        </p:nvSpPr>
        <p:spPr bwMode="auto">
          <a:xfrm>
            <a:off x="5334000" y="28956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45"/>
          <p:cNvSpPr>
            <a:spLocks noChangeArrowheads="1"/>
          </p:cNvSpPr>
          <p:nvPr/>
        </p:nvSpPr>
        <p:spPr bwMode="auto">
          <a:xfrm>
            <a:off x="5334000" y="39624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2"/>
          <p:cNvSpPr>
            <a:spLocks noChangeArrowheads="1"/>
          </p:cNvSpPr>
          <p:nvPr/>
        </p:nvSpPr>
        <p:spPr bwMode="auto">
          <a:xfrm>
            <a:off x="990600" y="3962400"/>
            <a:ext cx="457200" cy="442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TextBox 6"/>
          <p:cNvSpPr txBox="1">
            <a:spLocks noChangeArrowheads="1"/>
          </p:cNvSpPr>
          <p:nvPr/>
        </p:nvSpPr>
        <p:spPr bwMode="auto">
          <a:xfrm>
            <a:off x="762000" y="6172200"/>
            <a:ext cx="8077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Wang and Xie: </a:t>
            </a:r>
            <a:r>
              <a:rPr lang="en-US" sz="2400" dirty="0">
                <a:solidFill>
                  <a:srgbClr val="0070C0"/>
                </a:solidFill>
              </a:rPr>
              <a:t>A model for boreal summer ISO</a:t>
            </a:r>
            <a:r>
              <a:rPr lang="en-US" sz="2400" dirty="0"/>
              <a:t>, JAS 1997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6324600" cy="519113"/>
          </a:xfrm>
          <a:prstGeom prst="rect">
            <a:avLst/>
          </a:prstGeom>
          <a:solidFill>
            <a:srgbClr val="FFC68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zh-TW" sz="2800" b="1">
                <a:solidFill>
                  <a:srgbClr val="0070C0"/>
                </a:solidFill>
                <a:latin typeface="Times New Roman" pitchFamily="18" charset="0"/>
                <a:ea typeface="Gulim" pitchFamily="34" charset="-127"/>
              </a:rPr>
              <a:t>Mean Flow Terms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0" y="1524000"/>
          <a:ext cx="5583238" cy="736600"/>
        </p:xfrm>
        <a:graphic>
          <a:graphicData uri="http://schemas.openxmlformats.org/presentationml/2006/ole">
            <p:oleObj spid="_x0000_s662530" name="Equation" r:id="rId3" imgW="5587920" imgH="73656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752600" y="2438400"/>
          <a:ext cx="5443538" cy="736600"/>
        </p:xfrm>
        <a:graphic>
          <a:graphicData uri="http://schemas.openxmlformats.org/presentationml/2006/ole">
            <p:oleObj spid="_x0000_s662531" name="Equation" r:id="rId4" imgW="5448240" imgH="736560" progId="Equation.3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133600" y="3352800"/>
          <a:ext cx="4733925" cy="711200"/>
        </p:xfrm>
        <a:graphic>
          <a:graphicData uri="http://schemas.openxmlformats.org/presentationml/2006/ole">
            <p:oleObj spid="_x0000_s662532" name="Equation" r:id="rId5" imgW="4736880" imgH="71100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3200400" y="4419600"/>
          <a:ext cx="2968625" cy="711200"/>
        </p:xfrm>
        <a:graphic>
          <a:graphicData uri="http://schemas.openxmlformats.org/presentationml/2006/ole">
            <p:oleObj spid="_x0000_s662533" name="Equation" r:id="rId6" imgW="297180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 t="3311"/>
          <a:stretch>
            <a:fillRect/>
          </a:stretch>
        </p:blipFill>
        <p:spPr bwMode="auto">
          <a:xfrm>
            <a:off x="1066800" y="0"/>
            <a:ext cx="4648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324600" y="609600"/>
            <a:ext cx="2590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BSISO model Rainfall Anomaly</a:t>
            </a:r>
          </a:p>
          <a:p>
            <a:endParaRPr lang="en-US" sz="2000"/>
          </a:p>
          <a:p>
            <a:r>
              <a:rPr lang="en-US" sz="2000">
                <a:solidFill>
                  <a:srgbClr val="FF0000"/>
                </a:solidFill>
              </a:rPr>
              <a:t>F</a:t>
            </a:r>
            <a:r>
              <a:rPr lang="en-US" sz="2400">
                <a:solidFill>
                  <a:srgbClr val="FF0000"/>
                </a:solidFill>
              </a:rPr>
              <a:t>ormation of NW-SE slanted precipitation band</a:t>
            </a:r>
          </a:p>
          <a:p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The RW is trapped in NH and has a northward propagation component </a:t>
            </a:r>
            <a:endParaRPr lang="en-US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162675" y="5867400"/>
            <a:ext cx="2816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Wang and Xie 1997,</a:t>
            </a:r>
          </a:p>
          <a:p>
            <a:r>
              <a:rPr lang="en-US" sz="2000">
                <a:latin typeface="Times New Roman" pitchFamily="18" charset="0"/>
              </a:rPr>
              <a:t>Drbohlav and Wang 2005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0"/>
            <a:ext cx="89154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FF0000"/>
                </a:solidFill>
                <a:ea typeface="PMingLiU" pitchFamily="18" charset="-120"/>
              </a:rPr>
              <a:t>Observed </a:t>
            </a:r>
            <a:r>
              <a:rPr lang="en-US" altLang="zh-TW" sz="3200" dirty="0" smtClean="0">
                <a:solidFill>
                  <a:srgbClr val="0070C0"/>
                </a:solidFill>
                <a:ea typeface="PMingLiU" pitchFamily="18" charset="-120"/>
              </a:rPr>
              <a:t>MJO</a:t>
            </a:r>
            <a:r>
              <a:rPr lang="en-US" altLang="zh-TW" sz="3200" dirty="0" smtClean="0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lang="en-US" altLang="zh-TW" sz="3200" dirty="0" smtClean="0">
                <a:solidFill>
                  <a:srgbClr val="7030A0"/>
                </a:solidFill>
                <a:ea typeface="PMingLiU" pitchFamily="18" charset="-120"/>
              </a:rPr>
              <a:t>Characteristics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C00000"/>
                </a:solidFill>
                <a:ea typeface="PMingLiU" pitchFamily="18" charset="-120"/>
              </a:rPr>
              <a:t>(</a:t>
            </a:r>
            <a:r>
              <a:rPr lang="en-US" altLang="zh-TW" sz="2800" dirty="0" smtClean="0">
                <a:solidFill>
                  <a:srgbClr val="C00000"/>
                </a:solidFill>
                <a:ea typeface="PMingLiU" pitchFamily="18" charset="-120"/>
              </a:rPr>
              <a:t>Theoretical implications</a:t>
            </a:r>
            <a:r>
              <a:rPr lang="en-US" altLang="zh-TW" sz="3200" dirty="0" smtClean="0">
                <a:solidFill>
                  <a:srgbClr val="C00000"/>
                </a:solidFill>
                <a:ea typeface="PMingLiU" pitchFamily="18" charset="-120"/>
              </a:rPr>
              <a:t>)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3200" dirty="0" smtClean="0">
              <a:solidFill>
                <a:srgbClr val="C00000"/>
              </a:solidFill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 smtClean="0">
                <a:solidFill>
                  <a:srgbClr val="333399"/>
                </a:solidFill>
                <a:ea typeface="PMingLiU" pitchFamily="18" charset="-120"/>
              </a:rPr>
              <a:t>1</a:t>
            </a:r>
            <a:r>
              <a:rPr lang="en-US" altLang="zh-TW" sz="2400" b="1" dirty="0">
                <a:solidFill>
                  <a:srgbClr val="333399"/>
                </a:solidFill>
                <a:ea typeface="PMingLiU" pitchFamily="18" charset="-120"/>
              </a:rPr>
              <a:t>.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Planetary scale circulation </a:t>
            </a:r>
            <a:r>
              <a:rPr lang="en-US" altLang="zh-TW" sz="2400" dirty="0" smtClean="0">
                <a:ea typeface="PMingLiU" pitchFamily="18" charset="-120"/>
              </a:rPr>
              <a:t>and a large scale of convective complex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.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(Madden and Julian 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1972) </a:t>
            </a:r>
            <a:r>
              <a:rPr lang="en-US" altLang="zh-TW" sz="2400" dirty="0">
                <a:solidFill>
                  <a:srgbClr val="C00000"/>
                </a:solidFill>
                <a:ea typeface="PMingLiU" pitchFamily="18" charset="-120"/>
              </a:rPr>
              <a:t>Scale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selection</a:t>
            </a: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.</a:t>
            </a:r>
            <a:endParaRPr lang="en-US" altLang="zh-TW" sz="2400" dirty="0">
              <a:solidFill>
                <a:srgbClr val="000000"/>
              </a:solidFill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 smtClean="0">
                <a:solidFill>
                  <a:srgbClr val="333399"/>
                </a:solidFill>
                <a:ea typeface="PMingLiU" pitchFamily="18" charset="-120"/>
              </a:rPr>
              <a:t>2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.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Slow eastward propagation </a:t>
            </a:r>
            <a:r>
              <a:rPr lang="en-US" altLang="zh-TW" sz="2400" dirty="0" smtClean="0">
                <a:ea typeface="PMingLiU" pitchFamily="18" charset="-120"/>
              </a:rPr>
              <a:t>leading to 30-60 days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Oscillation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(Madden and Julian 1972, </a:t>
            </a:r>
            <a:r>
              <a:rPr lang="en-US" altLang="zh-TW" sz="2000" dirty="0" err="1" smtClean="0">
                <a:solidFill>
                  <a:srgbClr val="000000"/>
                </a:solidFill>
                <a:ea typeface="PMingLiU" pitchFamily="18" charset="-120"/>
              </a:rPr>
              <a:t>Weickman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 and Knutson 1986)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.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3.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Mixed Kelvin and Rossby waves structure</a:t>
            </a:r>
            <a:r>
              <a:rPr lang="en-US" altLang="zh-TW" sz="2000" dirty="0" smtClean="0">
                <a:solidFill>
                  <a:srgbClr val="002060"/>
                </a:solidFill>
                <a:ea typeface="PMingLiU" pitchFamily="18" charset="-120"/>
              </a:rPr>
              <a:t>. 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(</a:t>
            </a:r>
            <a:r>
              <a:rPr lang="en-US" altLang="zh-TW" sz="2000" dirty="0" err="1" smtClean="0">
                <a:solidFill>
                  <a:srgbClr val="000000"/>
                </a:solidFill>
                <a:ea typeface="PMingLiU" pitchFamily="18" charset="-120"/>
              </a:rPr>
              <a:t>Rui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 and Wang 1990)</a:t>
            </a:r>
            <a:r>
              <a:rPr lang="en-US" altLang="zh-TW" sz="2000" dirty="0" smtClean="0">
                <a:solidFill>
                  <a:srgbClr val="C00000"/>
                </a:solidFill>
                <a:ea typeface="PMingLiU" pitchFamily="18" charset="-12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Waves</a:t>
            </a:r>
            <a:endParaRPr lang="en-US" altLang="zh-TW" sz="2400" dirty="0" smtClean="0">
              <a:solidFill>
                <a:srgbClr val="FF0000"/>
              </a:solidFill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4.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Backward tilted </a:t>
            </a:r>
            <a:r>
              <a:rPr lang="en-US" altLang="zh-TW" sz="2400" dirty="0" err="1" smtClean="0">
                <a:solidFill>
                  <a:srgbClr val="7030A0"/>
                </a:solidFill>
                <a:ea typeface="PMingLiU" pitchFamily="18" charset="-120"/>
              </a:rPr>
              <a:t>baroclinic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 structure with PBL moisture convergence leading  convective anomalies</a:t>
            </a:r>
            <a:r>
              <a:rPr lang="en-US" altLang="zh-TW" sz="2400" dirty="0" smtClean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(Madden and Julian 1972, Wang 1988, Hendon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and </a:t>
            </a:r>
            <a:r>
              <a:rPr lang="en-US" altLang="zh-TW" sz="2000" dirty="0" err="1">
                <a:solidFill>
                  <a:srgbClr val="000000"/>
                </a:solidFill>
                <a:ea typeface="PMingLiU" pitchFamily="18" charset="-120"/>
              </a:rPr>
              <a:t>Salby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1994)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 PBL dynamics.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 </a:t>
            </a:r>
            <a:endParaRPr lang="en-US" altLang="zh-TW" sz="2400" dirty="0">
              <a:solidFill>
                <a:srgbClr val="000000"/>
              </a:solidFill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5.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Amplification/decay 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 </a:t>
            </a:r>
            <a:r>
              <a:rPr lang="en-US" altLang="zh-TW" sz="2400" dirty="0" smtClean="0">
                <a:ea typeface="PMingLiU" pitchFamily="18" charset="-120"/>
              </a:rPr>
              <a:t>(Madden-Julian, 1972, Wang and </a:t>
            </a:r>
            <a:r>
              <a:rPr lang="en-US" altLang="zh-TW" sz="2400" dirty="0" err="1" smtClean="0">
                <a:ea typeface="PMingLiU" pitchFamily="18" charset="-120"/>
              </a:rPr>
              <a:t>Rui</a:t>
            </a:r>
            <a:r>
              <a:rPr lang="en-US" altLang="zh-TW" sz="2400" dirty="0" smtClean="0">
                <a:ea typeface="PMingLiU" pitchFamily="18" charset="-120"/>
              </a:rPr>
              <a:t> 1990)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 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Instability</a:t>
            </a:r>
            <a:endParaRPr lang="en-US" altLang="zh-TW" sz="2400" dirty="0" smtClean="0">
              <a:solidFill>
                <a:srgbClr val="333399"/>
              </a:solidFill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dirty="0" smtClean="0">
                <a:solidFill>
                  <a:srgbClr val="00B0F0"/>
                </a:solidFill>
                <a:ea typeface="PMingLiU" pitchFamily="18" charset="-120"/>
              </a:rPr>
              <a:t>6. </a:t>
            </a:r>
            <a:r>
              <a:rPr lang="en-US" altLang="zh-TW" sz="2400" dirty="0" smtClean="0">
                <a:solidFill>
                  <a:srgbClr val="00B0F0"/>
                </a:solidFill>
                <a:ea typeface="PMingLiU" pitchFamily="18" charset="-120"/>
              </a:rPr>
              <a:t>Remarkable Seasonality </a:t>
            </a:r>
            <a:r>
              <a:rPr lang="en-US" altLang="zh-TW" sz="2000" dirty="0" smtClean="0">
                <a:ea typeface="PMingLiU" pitchFamily="18" charset="-120"/>
              </a:rPr>
              <a:t>(</a:t>
            </a:r>
            <a:r>
              <a:rPr lang="en-US" altLang="zh-TW" sz="2000" dirty="0" err="1" smtClean="0">
                <a:ea typeface="PMingLiU" pitchFamily="18" charset="-120"/>
              </a:rPr>
              <a:t>Yasunari</a:t>
            </a:r>
            <a:r>
              <a:rPr lang="en-US" altLang="zh-TW" sz="2000" dirty="0" smtClean="0">
                <a:ea typeface="PMingLiU" pitchFamily="18" charset="-120"/>
              </a:rPr>
              <a:t> 1980, Madden 1986)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Mean flow effect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B0F0"/>
                </a:solidFill>
                <a:ea typeface="PMingLiU" pitchFamily="18" charset="-120"/>
              </a:rPr>
              <a:t>7</a:t>
            </a:r>
            <a:r>
              <a:rPr lang="en-US" altLang="zh-TW" sz="2400" dirty="0" smtClean="0">
                <a:solidFill>
                  <a:srgbClr val="333399"/>
                </a:solidFill>
                <a:ea typeface="PMingLiU" pitchFamily="18" charset="-120"/>
              </a:rPr>
              <a:t>. </a:t>
            </a:r>
            <a:r>
              <a:rPr lang="en-US" altLang="zh-TW" sz="2400" dirty="0" smtClean="0">
                <a:solidFill>
                  <a:srgbClr val="00B0F0"/>
                </a:solidFill>
                <a:ea typeface="PMingLiU" pitchFamily="18" charset="-120"/>
              </a:rPr>
              <a:t>Multi-scale structure </a:t>
            </a:r>
            <a:r>
              <a:rPr lang="en-US" altLang="zh-TW" sz="2400" dirty="0" smtClean="0">
                <a:ea typeface="PMingLiU" pitchFamily="18" charset="-120"/>
              </a:rPr>
              <a:t>of the convective complex </a:t>
            </a:r>
            <a:r>
              <a:rPr lang="en-US" altLang="zh-TW" sz="2000" dirty="0" smtClean="0">
                <a:ea typeface="PMingLiU" pitchFamily="18" charset="-120"/>
              </a:rPr>
              <a:t>(Nakazawa 1988)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ea typeface="PMingLiU" pitchFamily="18" charset="-120"/>
              </a:rPr>
              <a:t>	</a:t>
            </a: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U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pscale transport of eddy properties?</a:t>
            </a:r>
            <a:endParaRPr lang="en-US" altLang="zh-TW" sz="2400" dirty="0" smtClean="0">
              <a:ea typeface="PMingLiU" pitchFamily="18" charset="-12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B0F0"/>
                </a:solidFill>
                <a:ea typeface="PMingLiU" pitchFamily="18" charset="-120"/>
              </a:rPr>
              <a:t>8</a:t>
            </a:r>
            <a:r>
              <a:rPr lang="en-US" altLang="zh-TW" sz="2400" dirty="0" smtClean="0">
                <a:ea typeface="PMingLiU" pitchFamily="18" charset="-120"/>
              </a:rPr>
              <a:t>. </a:t>
            </a:r>
            <a:r>
              <a:rPr lang="en-US" altLang="zh-TW" sz="2400" dirty="0" smtClean="0">
                <a:solidFill>
                  <a:srgbClr val="00B0F0"/>
                </a:solidFill>
                <a:ea typeface="PMingLiU" pitchFamily="18" charset="-120"/>
              </a:rPr>
              <a:t>Coupling with ocean mixed layer </a:t>
            </a:r>
            <a:r>
              <a:rPr lang="en-US" altLang="zh-TW" sz="2400" dirty="0" smtClean="0">
                <a:solidFill>
                  <a:srgbClr val="C00000"/>
                </a:solidFill>
                <a:ea typeface="PMingLiU" pitchFamily="18" charset="-120"/>
              </a:rPr>
              <a:t>Air-sea interaction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mp_cubic_t_model"/>
          <p:cNvPicPr>
            <a:picLocks noChangeAspect="1" noChangeArrowheads="1"/>
          </p:cNvPicPr>
          <p:nvPr/>
        </p:nvPicPr>
        <p:blipFill>
          <a:blip r:embed="rId2" cstate="print"/>
          <a:srcRect t="3777" r="31915" b="48875"/>
          <a:stretch>
            <a:fillRect/>
          </a:stretch>
        </p:blipFill>
        <p:spPr bwMode="auto">
          <a:xfrm>
            <a:off x="990600" y="1295400"/>
            <a:ext cx="708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</a:rPr>
              <a:t>Cyclonic Vorticity is seen </a:t>
            </a:r>
            <a:r>
              <a:rPr lang="en-US" altLang="zh-CN" sz="2800" b="1">
                <a:solidFill>
                  <a:srgbClr val="C00000"/>
                </a:solidFill>
              </a:rPr>
              <a:t>north</a:t>
            </a:r>
            <a:r>
              <a:rPr lang="en-US" altLang="zh-CN" sz="2800">
                <a:solidFill>
                  <a:srgbClr val="C00000"/>
                </a:solidFill>
              </a:rPr>
              <a:t> of the BSISO convection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33CC"/>
                </a:solidFill>
              </a:rPr>
              <a:t>Vertical velocity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38800" y="9906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33CC"/>
                </a:solidFill>
              </a:rPr>
              <a:t>Vorticity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214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</a:rPr>
              <a:t>Jiang et al. 2003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7772400" y="43434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953000" y="44196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1143000" y="487680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Barotropic cyclonic vorticity </a:t>
            </a:r>
            <a:r>
              <a:rPr lang="en-US" sz="2400"/>
              <a:t>induces </a:t>
            </a:r>
            <a:r>
              <a:rPr lang="en-US" sz="2400">
                <a:solidFill>
                  <a:srgbClr val="FF0000"/>
                </a:solidFill>
              </a:rPr>
              <a:t>boundary layer moisture convergence that leads to northward propagation of BSISO convection.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886200" y="44196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1371600" y="4343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172200" y="44196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2590800" y="44196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19400" y="14478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00800" y="13716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2"/>
          <p:cNvSpPr>
            <a:spLocks noChangeShapeType="1"/>
          </p:cNvSpPr>
          <p:nvPr/>
        </p:nvSpPr>
        <p:spPr bwMode="auto">
          <a:xfrm flipV="1">
            <a:off x="1828800" y="914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3"/>
          <p:cNvSpPr>
            <a:spLocks noChangeShapeType="1"/>
          </p:cNvSpPr>
          <p:nvPr/>
        </p:nvSpPr>
        <p:spPr bwMode="auto">
          <a:xfrm>
            <a:off x="1828800" y="41148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4"/>
          <p:cNvSpPr>
            <a:spLocks noChangeShapeType="1"/>
          </p:cNvSpPr>
          <p:nvPr/>
        </p:nvSpPr>
        <p:spPr bwMode="auto">
          <a:xfrm>
            <a:off x="1828800" y="41148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7620000" y="4144963"/>
            <a:ext cx="145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y</a:t>
            </a:r>
            <a:r>
              <a:rPr lang="en-US">
                <a:latin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</a:rPr>
              <a:t>(North)</a:t>
            </a:r>
            <a:r>
              <a:rPr lang="en-US"/>
              <a:t> 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3886200" y="4754563"/>
            <a:ext cx="1343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x  </a:t>
            </a:r>
            <a:r>
              <a:rPr lang="en-US" sz="2400">
                <a:latin typeface="Times New Roman" pitchFamily="18" charset="0"/>
              </a:rPr>
              <a:t>(East) </a:t>
            </a:r>
          </a:p>
        </p:txBody>
      </p:sp>
      <p:sp>
        <p:nvSpPr>
          <p:cNvPr id="3085" name="Line 7"/>
          <p:cNvSpPr>
            <a:spLocks noChangeShapeType="1"/>
          </p:cNvSpPr>
          <p:nvPr/>
        </p:nvSpPr>
        <p:spPr bwMode="auto">
          <a:xfrm>
            <a:off x="3240088" y="3554413"/>
            <a:ext cx="644525" cy="2698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8"/>
          <p:cNvSpPr>
            <a:spLocks noChangeShapeType="1"/>
          </p:cNvSpPr>
          <p:nvPr/>
        </p:nvSpPr>
        <p:spPr bwMode="auto">
          <a:xfrm flipH="1" flipV="1">
            <a:off x="2436813" y="1379538"/>
            <a:ext cx="685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9" descr="60%"/>
          <p:cNvSpPr>
            <a:spLocks/>
          </p:cNvSpPr>
          <p:nvPr/>
        </p:nvSpPr>
        <p:spPr bwMode="auto">
          <a:xfrm>
            <a:off x="5791200" y="1600200"/>
            <a:ext cx="838200" cy="2057400"/>
          </a:xfrm>
          <a:custGeom>
            <a:avLst/>
            <a:gdLst>
              <a:gd name="T0" fmla="*/ 2147483647 w 684"/>
              <a:gd name="T1" fmla="*/ 2147483647 h 1306"/>
              <a:gd name="T2" fmla="*/ 2147483647 w 684"/>
              <a:gd name="T3" fmla="*/ 2147483647 h 1306"/>
              <a:gd name="T4" fmla="*/ 2147483647 w 684"/>
              <a:gd name="T5" fmla="*/ 2147483647 h 1306"/>
              <a:gd name="T6" fmla="*/ 2147483647 w 684"/>
              <a:gd name="T7" fmla="*/ 2147483647 h 1306"/>
              <a:gd name="T8" fmla="*/ 2147483647 w 684"/>
              <a:gd name="T9" fmla="*/ 2147483647 h 1306"/>
              <a:gd name="T10" fmla="*/ 2147483647 w 684"/>
              <a:gd name="T11" fmla="*/ 2147483647 h 1306"/>
              <a:gd name="T12" fmla="*/ 2147483647 w 684"/>
              <a:gd name="T13" fmla="*/ 2147483647 h 1306"/>
              <a:gd name="T14" fmla="*/ 2147483647 w 684"/>
              <a:gd name="T15" fmla="*/ 2147483647 h 1306"/>
              <a:gd name="T16" fmla="*/ 2147483647 w 684"/>
              <a:gd name="T17" fmla="*/ 2147483647 h 1306"/>
              <a:gd name="T18" fmla="*/ 2147483647 w 684"/>
              <a:gd name="T19" fmla="*/ 2147483647 h 1306"/>
              <a:gd name="T20" fmla="*/ 2147483647 w 684"/>
              <a:gd name="T21" fmla="*/ 2147483647 h 1306"/>
              <a:gd name="T22" fmla="*/ 2147483647 w 684"/>
              <a:gd name="T23" fmla="*/ 2147483647 h 1306"/>
              <a:gd name="T24" fmla="*/ 2147483647 w 684"/>
              <a:gd name="T25" fmla="*/ 2147483647 h 1306"/>
              <a:gd name="T26" fmla="*/ 2147483647 w 684"/>
              <a:gd name="T27" fmla="*/ 2147483647 h 1306"/>
              <a:gd name="T28" fmla="*/ 2147483647 w 684"/>
              <a:gd name="T29" fmla="*/ 2147483647 h 1306"/>
              <a:gd name="T30" fmla="*/ 2147483647 w 684"/>
              <a:gd name="T31" fmla="*/ 2147483647 h 1306"/>
              <a:gd name="T32" fmla="*/ 2147483647 w 684"/>
              <a:gd name="T33" fmla="*/ 2147483647 h 1306"/>
              <a:gd name="T34" fmla="*/ 2147483647 w 684"/>
              <a:gd name="T35" fmla="*/ 2147483647 h 1306"/>
              <a:gd name="T36" fmla="*/ 2147483647 w 684"/>
              <a:gd name="T37" fmla="*/ 2147483647 h 13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4"/>
              <a:gd name="T58" fmla="*/ 0 h 1306"/>
              <a:gd name="T59" fmla="*/ 684 w 684"/>
              <a:gd name="T60" fmla="*/ 1306 h 13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4" h="1306">
                <a:moveTo>
                  <a:pt x="198" y="1248"/>
                </a:moveTo>
                <a:cubicBezTo>
                  <a:pt x="249" y="1265"/>
                  <a:pt x="260" y="1267"/>
                  <a:pt x="318" y="1272"/>
                </a:cubicBezTo>
                <a:cubicBezTo>
                  <a:pt x="420" y="1306"/>
                  <a:pt x="341" y="1284"/>
                  <a:pt x="564" y="1278"/>
                </a:cubicBezTo>
                <a:cubicBezTo>
                  <a:pt x="608" y="1263"/>
                  <a:pt x="591" y="1275"/>
                  <a:pt x="618" y="1248"/>
                </a:cubicBezTo>
                <a:cubicBezTo>
                  <a:pt x="643" y="1174"/>
                  <a:pt x="630" y="1092"/>
                  <a:pt x="654" y="1020"/>
                </a:cubicBezTo>
                <a:cubicBezTo>
                  <a:pt x="672" y="879"/>
                  <a:pt x="656" y="739"/>
                  <a:pt x="684" y="600"/>
                </a:cubicBezTo>
                <a:cubicBezTo>
                  <a:pt x="682" y="466"/>
                  <a:pt x="684" y="332"/>
                  <a:pt x="678" y="198"/>
                </a:cubicBezTo>
                <a:cubicBezTo>
                  <a:pt x="676" y="158"/>
                  <a:pt x="642" y="96"/>
                  <a:pt x="612" y="72"/>
                </a:cubicBezTo>
                <a:cubicBezTo>
                  <a:pt x="595" y="59"/>
                  <a:pt x="560" y="60"/>
                  <a:pt x="540" y="54"/>
                </a:cubicBezTo>
                <a:cubicBezTo>
                  <a:pt x="489" y="40"/>
                  <a:pt x="449" y="29"/>
                  <a:pt x="396" y="24"/>
                </a:cubicBezTo>
                <a:cubicBezTo>
                  <a:pt x="323" y="0"/>
                  <a:pt x="199" y="30"/>
                  <a:pt x="120" y="36"/>
                </a:cubicBezTo>
                <a:cubicBezTo>
                  <a:pt x="84" y="48"/>
                  <a:pt x="77" y="81"/>
                  <a:pt x="66" y="114"/>
                </a:cubicBezTo>
                <a:cubicBezTo>
                  <a:pt x="61" y="128"/>
                  <a:pt x="50" y="138"/>
                  <a:pt x="42" y="150"/>
                </a:cubicBezTo>
                <a:cubicBezTo>
                  <a:pt x="39" y="155"/>
                  <a:pt x="31" y="189"/>
                  <a:pt x="30" y="192"/>
                </a:cubicBezTo>
                <a:cubicBezTo>
                  <a:pt x="6" y="407"/>
                  <a:pt x="0" y="626"/>
                  <a:pt x="36" y="840"/>
                </a:cubicBezTo>
                <a:cubicBezTo>
                  <a:pt x="41" y="998"/>
                  <a:pt x="42" y="1031"/>
                  <a:pt x="84" y="1158"/>
                </a:cubicBezTo>
                <a:cubicBezTo>
                  <a:pt x="90" y="1176"/>
                  <a:pt x="96" y="1219"/>
                  <a:pt x="114" y="1230"/>
                </a:cubicBezTo>
                <a:cubicBezTo>
                  <a:pt x="127" y="1238"/>
                  <a:pt x="170" y="1255"/>
                  <a:pt x="186" y="1260"/>
                </a:cubicBezTo>
                <a:cubicBezTo>
                  <a:pt x="254" y="1254"/>
                  <a:pt x="230" y="1254"/>
                  <a:pt x="258" y="1254"/>
                </a:cubicBezTo>
              </a:path>
            </a:pathLst>
          </a:custGeom>
          <a:pattFill prst="pct60">
            <a:fgClr>
              <a:srgbClr val="FFFF99"/>
            </a:fgClr>
            <a:bgClr>
              <a:srgbClr val="FFFFFF"/>
            </a:bgClr>
          </a:patt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0"/>
          <p:cNvSpPr>
            <a:spLocks noChangeShapeType="1"/>
          </p:cNvSpPr>
          <p:nvPr/>
        </p:nvSpPr>
        <p:spPr bwMode="auto">
          <a:xfrm>
            <a:off x="1905000" y="2971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1"/>
          <p:cNvSpPr>
            <a:spLocks noChangeShapeType="1"/>
          </p:cNvSpPr>
          <p:nvPr/>
        </p:nvSpPr>
        <p:spPr bwMode="auto">
          <a:xfrm flipV="1">
            <a:off x="3732213" y="27511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2"/>
          <p:cNvSpPr>
            <a:spLocks noChangeShapeType="1"/>
          </p:cNvSpPr>
          <p:nvPr/>
        </p:nvSpPr>
        <p:spPr bwMode="auto">
          <a:xfrm>
            <a:off x="2741613" y="29797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3"/>
          <p:cNvSpPr>
            <a:spLocks noChangeShapeType="1"/>
          </p:cNvSpPr>
          <p:nvPr/>
        </p:nvSpPr>
        <p:spPr bwMode="auto">
          <a:xfrm flipV="1">
            <a:off x="5334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3313113" y="3716338"/>
          <a:ext cx="165100" cy="228600"/>
        </p:xfrm>
        <a:graphic>
          <a:graphicData uri="http://schemas.openxmlformats.org/presentationml/2006/ole">
            <p:oleObj spid="_x0000_s663554" name="Equation" r:id="rId3" imgW="164880" imgH="228600" progId="Equation.3">
              <p:embed/>
            </p:oleObj>
          </a:graphicData>
        </a:graphic>
      </p:graphicFrame>
      <p:sp>
        <p:nvSpPr>
          <p:cNvPr id="3092" name="Oval 15"/>
          <p:cNvSpPr>
            <a:spLocks noChangeArrowheads="1"/>
          </p:cNvSpPr>
          <p:nvPr/>
        </p:nvSpPr>
        <p:spPr bwMode="auto">
          <a:xfrm>
            <a:off x="3084513" y="34369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30480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 </a:t>
            </a:r>
            <a:endParaRPr lang="en-US" sz="12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2133600" y="25146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18"/>
          <p:cNvSpPr>
            <a:spLocks noChangeArrowheads="1"/>
          </p:cNvSpPr>
          <p:nvPr/>
        </p:nvSpPr>
        <p:spPr bwMode="auto">
          <a:xfrm rot="-1164411">
            <a:off x="2132013" y="2674938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19"/>
          <p:cNvSpPr>
            <a:spLocks noChangeArrowheads="1"/>
          </p:cNvSpPr>
          <p:nvPr/>
        </p:nvSpPr>
        <p:spPr bwMode="auto">
          <a:xfrm>
            <a:off x="5410200" y="25908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AutoShape 20"/>
          <p:cNvSpPr>
            <a:spLocks noChangeArrowheads="1"/>
          </p:cNvSpPr>
          <p:nvPr/>
        </p:nvSpPr>
        <p:spPr bwMode="auto">
          <a:xfrm rot="1169752">
            <a:off x="5410200" y="24384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rc 21"/>
          <p:cNvSpPr>
            <a:spLocks/>
          </p:cNvSpPr>
          <p:nvPr/>
        </p:nvSpPr>
        <p:spPr bwMode="auto">
          <a:xfrm rot="17683967" flipH="1">
            <a:off x="5856287" y="2551113"/>
            <a:ext cx="231775" cy="76200"/>
          </a:xfrm>
          <a:custGeom>
            <a:avLst/>
            <a:gdLst>
              <a:gd name="T0" fmla="*/ 0 w 36240"/>
              <a:gd name="T1" fmla="*/ 2147483647 h 21600"/>
              <a:gd name="T2" fmla="*/ 2147483647 w 36240"/>
              <a:gd name="T3" fmla="*/ 2147483647 h 21600"/>
              <a:gd name="T4" fmla="*/ 2147483647 w 36240"/>
              <a:gd name="T5" fmla="*/ 2147483647 h 21600"/>
              <a:gd name="T6" fmla="*/ 0 60000 65536"/>
              <a:gd name="T7" fmla="*/ 0 60000 65536"/>
              <a:gd name="T8" fmla="*/ 0 60000 65536"/>
              <a:gd name="T9" fmla="*/ 0 w 36240"/>
              <a:gd name="T10" fmla="*/ 0 h 21600"/>
              <a:gd name="T11" fmla="*/ 36240 w 3624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40" h="21600" fill="none" extrusionOk="0">
                <a:moveTo>
                  <a:pt x="0" y="6878"/>
                </a:moveTo>
                <a:cubicBezTo>
                  <a:pt x="4085" y="2491"/>
                  <a:pt x="9811" y="-1"/>
                  <a:pt x="15806" y="0"/>
                </a:cubicBezTo>
                <a:cubicBezTo>
                  <a:pt x="25037" y="0"/>
                  <a:pt x="33248" y="5866"/>
                  <a:pt x="36240" y="14599"/>
                </a:cubicBezTo>
              </a:path>
              <a:path w="36240" h="21600" stroke="0" extrusionOk="0">
                <a:moveTo>
                  <a:pt x="0" y="6878"/>
                </a:moveTo>
                <a:cubicBezTo>
                  <a:pt x="4085" y="2491"/>
                  <a:pt x="9811" y="-1"/>
                  <a:pt x="15806" y="0"/>
                </a:cubicBezTo>
                <a:cubicBezTo>
                  <a:pt x="25037" y="0"/>
                  <a:pt x="33248" y="5866"/>
                  <a:pt x="36240" y="14599"/>
                </a:cubicBezTo>
                <a:lnTo>
                  <a:pt x="15806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Line 22"/>
          <p:cNvSpPr>
            <a:spLocks noChangeShapeType="1"/>
          </p:cNvSpPr>
          <p:nvPr/>
        </p:nvSpPr>
        <p:spPr bwMode="auto">
          <a:xfrm flipV="1">
            <a:off x="5976938" y="2439988"/>
            <a:ext cx="76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3"/>
          <p:cNvSpPr>
            <a:spLocks noChangeShapeType="1"/>
          </p:cNvSpPr>
          <p:nvPr/>
        </p:nvSpPr>
        <p:spPr bwMode="auto">
          <a:xfrm>
            <a:off x="2740025" y="2751138"/>
            <a:ext cx="26988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Text Box 24"/>
          <p:cNvSpPr txBox="1">
            <a:spLocks noChangeArrowheads="1"/>
          </p:cNvSpPr>
          <p:nvPr/>
        </p:nvSpPr>
        <p:spPr bwMode="auto">
          <a:xfrm>
            <a:off x="5867400" y="3733800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CONV</a:t>
            </a:r>
          </a:p>
        </p:txBody>
      </p:sp>
      <p:sp>
        <p:nvSpPr>
          <p:cNvPr id="3102" name="Text Box 25"/>
          <p:cNvSpPr txBox="1">
            <a:spLocks noChangeArrowheads="1"/>
          </p:cNvSpPr>
          <p:nvPr/>
        </p:nvSpPr>
        <p:spPr bwMode="auto">
          <a:xfrm>
            <a:off x="1828800" y="512763"/>
            <a:ext cx="34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z</a:t>
            </a:r>
          </a:p>
        </p:txBody>
      </p:sp>
      <p:graphicFrame>
        <p:nvGraphicFramePr>
          <p:cNvPr id="3075" name="Object 26"/>
          <p:cNvGraphicFramePr>
            <a:graphicFrameLocks noChangeAspect="1"/>
          </p:cNvGraphicFramePr>
          <p:nvPr/>
        </p:nvGraphicFramePr>
        <p:xfrm>
          <a:off x="2954338" y="2133600"/>
          <a:ext cx="212725" cy="296863"/>
        </p:xfrm>
        <a:graphic>
          <a:graphicData uri="http://schemas.openxmlformats.org/presentationml/2006/ole">
            <p:oleObj spid="_x0000_s663555" name="Equation" r:id="rId4" imgW="190440" imgH="241200" progId="Equation.3">
              <p:embed/>
            </p:oleObj>
          </a:graphicData>
        </a:graphic>
      </p:graphicFrame>
      <p:graphicFrame>
        <p:nvGraphicFramePr>
          <p:cNvPr id="3076" name="Object 27"/>
          <p:cNvGraphicFramePr>
            <a:graphicFrameLocks noChangeAspect="1"/>
          </p:cNvGraphicFramePr>
          <p:nvPr/>
        </p:nvGraphicFramePr>
        <p:xfrm>
          <a:off x="2741613" y="1150938"/>
          <a:ext cx="215900" cy="317500"/>
        </p:xfrm>
        <a:graphic>
          <a:graphicData uri="http://schemas.openxmlformats.org/presentationml/2006/ole">
            <p:oleObj spid="_x0000_s663556" name="Equation" r:id="rId5" imgW="215640" imgH="317160" progId="Equation.3">
              <p:embed/>
            </p:oleObj>
          </a:graphicData>
        </a:graphic>
      </p:graphicFrame>
      <p:sp>
        <p:nvSpPr>
          <p:cNvPr id="3103" name="Oval 28"/>
          <p:cNvSpPr>
            <a:spLocks noChangeArrowheads="1"/>
          </p:cNvSpPr>
          <p:nvPr/>
        </p:nvSpPr>
        <p:spPr bwMode="auto">
          <a:xfrm>
            <a:off x="3046413" y="1608138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29"/>
          <p:cNvSpPr>
            <a:spLocks noChangeShapeType="1"/>
          </p:cNvSpPr>
          <p:nvPr/>
        </p:nvSpPr>
        <p:spPr bwMode="auto">
          <a:xfrm>
            <a:off x="4114800" y="3657600"/>
            <a:ext cx="3581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30"/>
          <p:cNvSpPr>
            <a:spLocks noChangeShapeType="1"/>
          </p:cNvSpPr>
          <p:nvPr/>
        </p:nvSpPr>
        <p:spPr bwMode="auto">
          <a:xfrm flipV="1">
            <a:off x="7162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Text Box 31"/>
          <p:cNvSpPr txBox="1">
            <a:spLocks noChangeArrowheads="1"/>
          </p:cNvSpPr>
          <p:nvPr/>
        </p:nvSpPr>
        <p:spPr bwMode="auto">
          <a:xfrm>
            <a:off x="7162800" y="37338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PBL</a:t>
            </a:r>
          </a:p>
        </p:txBody>
      </p:sp>
      <p:sp>
        <p:nvSpPr>
          <p:cNvPr id="3107" name="AutoShape 32" descr="Narrow vertical"/>
          <p:cNvSpPr>
            <a:spLocks noChangeArrowheads="1"/>
          </p:cNvSpPr>
          <p:nvPr/>
        </p:nvSpPr>
        <p:spPr bwMode="auto">
          <a:xfrm>
            <a:off x="6115050" y="35052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pattFill prst="narVert">
            <a:fgClr>
              <a:schemeClr val="tx1"/>
            </a:fgClr>
            <a:bgClr>
              <a:srgbClr val="FFFFFF"/>
            </a:bgClr>
          </a:patt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rc 33"/>
          <p:cNvSpPr>
            <a:spLocks/>
          </p:cNvSpPr>
          <p:nvPr/>
        </p:nvSpPr>
        <p:spPr bwMode="auto">
          <a:xfrm rot="20136096" flipH="1">
            <a:off x="2676525" y="2473325"/>
            <a:ext cx="533400" cy="207963"/>
          </a:xfrm>
          <a:custGeom>
            <a:avLst/>
            <a:gdLst>
              <a:gd name="T0" fmla="*/ 2147483647 w 21600"/>
              <a:gd name="T1" fmla="*/ 0 h 12139"/>
              <a:gd name="T2" fmla="*/ 2147483647 w 21600"/>
              <a:gd name="T3" fmla="*/ 2147483647 h 12139"/>
              <a:gd name="T4" fmla="*/ 0 w 21600"/>
              <a:gd name="T5" fmla="*/ 2147483647 h 12139"/>
              <a:gd name="T6" fmla="*/ 0 60000 65536"/>
              <a:gd name="T7" fmla="*/ 0 60000 65536"/>
              <a:gd name="T8" fmla="*/ 0 60000 65536"/>
              <a:gd name="T9" fmla="*/ 0 w 21600"/>
              <a:gd name="T10" fmla="*/ 0 h 12139"/>
              <a:gd name="T11" fmla="*/ 21600 w 21600"/>
              <a:gd name="T12" fmla="*/ 12139 h 12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2139" fill="none" extrusionOk="0">
                <a:moveTo>
                  <a:pt x="17866" y="-1"/>
                </a:moveTo>
                <a:cubicBezTo>
                  <a:pt x="20299" y="3580"/>
                  <a:pt x="21600" y="7809"/>
                  <a:pt x="21600" y="12139"/>
                </a:cubicBezTo>
              </a:path>
              <a:path w="21600" h="12139" stroke="0" extrusionOk="0">
                <a:moveTo>
                  <a:pt x="17866" y="-1"/>
                </a:moveTo>
                <a:cubicBezTo>
                  <a:pt x="20299" y="3580"/>
                  <a:pt x="21600" y="7809"/>
                  <a:pt x="21600" y="12139"/>
                </a:cubicBezTo>
                <a:lnTo>
                  <a:pt x="0" y="12139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4"/>
          <p:cNvSpPr>
            <a:spLocks noChangeArrowheads="1"/>
          </p:cNvSpPr>
          <p:nvPr/>
        </p:nvSpPr>
        <p:spPr bwMode="auto">
          <a:xfrm>
            <a:off x="5943600" y="1981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7" name="Object 35"/>
          <p:cNvGraphicFramePr>
            <a:graphicFrameLocks noChangeAspect="1"/>
          </p:cNvGraphicFramePr>
          <p:nvPr/>
        </p:nvGraphicFramePr>
        <p:xfrm>
          <a:off x="5943600" y="1989138"/>
          <a:ext cx="533400" cy="268287"/>
        </p:xfrm>
        <a:graphic>
          <a:graphicData uri="http://schemas.openxmlformats.org/presentationml/2006/ole">
            <p:oleObj spid="_x0000_s663557" name="Equation" r:id="rId6" imgW="431640" imgH="215640" progId="Equation.3">
              <p:embed/>
            </p:oleObj>
          </a:graphicData>
        </a:graphic>
      </p:graphicFrame>
      <p:sp>
        <p:nvSpPr>
          <p:cNvPr id="3110" name="Line 36"/>
          <p:cNvSpPr>
            <a:spLocks noChangeShapeType="1"/>
          </p:cNvSpPr>
          <p:nvPr/>
        </p:nvSpPr>
        <p:spPr bwMode="auto">
          <a:xfrm>
            <a:off x="70866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1" name="Text Box 37"/>
          <p:cNvSpPr txBox="1">
            <a:spLocks noChangeArrowheads="1"/>
          </p:cNvSpPr>
          <p:nvPr/>
        </p:nvSpPr>
        <p:spPr bwMode="auto">
          <a:xfrm>
            <a:off x="4267200" y="37338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CONV</a:t>
            </a:r>
          </a:p>
        </p:txBody>
      </p:sp>
      <p:sp>
        <p:nvSpPr>
          <p:cNvPr id="3112" name="Freeform 38" descr="Stationery"/>
          <p:cNvSpPr>
            <a:spLocks/>
          </p:cNvSpPr>
          <p:nvPr/>
        </p:nvSpPr>
        <p:spPr bwMode="auto">
          <a:xfrm>
            <a:off x="4149725" y="1524000"/>
            <a:ext cx="1422400" cy="2120900"/>
          </a:xfrm>
          <a:custGeom>
            <a:avLst/>
            <a:gdLst>
              <a:gd name="T0" fmla="*/ 2147483647 w 896"/>
              <a:gd name="T1" fmla="*/ 2147483647 h 1336"/>
              <a:gd name="T2" fmla="*/ 2147483647 w 896"/>
              <a:gd name="T3" fmla="*/ 2147483647 h 1336"/>
              <a:gd name="T4" fmla="*/ 2147483647 w 896"/>
              <a:gd name="T5" fmla="*/ 2147483647 h 1336"/>
              <a:gd name="T6" fmla="*/ 2147483647 w 896"/>
              <a:gd name="T7" fmla="*/ 2147483647 h 1336"/>
              <a:gd name="T8" fmla="*/ 2147483647 w 896"/>
              <a:gd name="T9" fmla="*/ 2147483647 h 1336"/>
              <a:gd name="T10" fmla="*/ 2147483647 w 896"/>
              <a:gd name="T11" fmla="*/ 2147483647 h 1336"/>
              <a:gd name="T12" fmla="*/ 2147483647 w 896"/>
              <a:gd name="T13" fmla="*/ 2147483647 h 1336"/>
              <a:gd name="T14" fmla="*/ 2147483647 w 896"/>
              <a:gd name="T15" fmla="*/ 2147483647 h 1336"/>
              <a:gd name="T16" fmla="*/ 2147483647 w 896"/>
              <a:gd name="T17" fmla="*/ 2147483647 h 1336"/>
              <a:gd name="T18" fmla="*/ 2147483647 w 896"/>
              <a:gd name="T19" fmla="*/ 2147483647 h 1336"/>
              <a:gd name="T20" fmla="*/ 2147483647 w 896"/>
              <a:gd name="T21" fmla="*/ 2147483647 h 1336"/>
              <a:gd name="T22" fmla="*/ 2147483647 w 896"/>
              <a:gd name="T23" fmla="*/ 2147483647 h 1336"/>
              <a:gd name="T24" fmla="*/ 2147483647 w 896"/>
              <a:gd name="T25" fmla="*/ 2147483647 h 1336"/>
              <a:gd name="T26" fmla="*/ 2147483647 w 896"/>
              <a:gd name="T27" fmla="*/ 2147483647 h 1336"/>
              <a:gd name="T28" fmla="*/ 2147483647 w 896"/>
              <a:gd name="T29" fmla="*/ 2147483647 h 1336"/>
              <a:gd name="T30" fmla="*/ 2147483647 w 896"/>
              <a:gd name="T31" fmla="*/ 2147483647 h 1336"/>
              <a:gd name="T32" fmla="*/ 2147483647 w 896"/>
              <a:gd name="T33" fmla="*/ 2147483647 h 1336"/>
              <a:gd name="T34" fmla="*/ 2147483647 w 896"/>
              <a:gd name="T35" fmla="*/ 2147483647 h 1336"/>
              <a:gd name="T36" fmla="*/ 2147483647 w 896"/>
              <a:gd name="T37" fmla="*/ 2147483647 h 1336"/>
              <a:gd name="T38" fmla="*/ 2147483647 w 896"/>
              <a:gd name="T39" fmla="*/ 2147483647 h 1336"/>
              <a:gd name="T40" fmla="*/ 2147483647 w 896"/>
              <a:gd name="T41" fmla="*/ 2147483647 h 1336"/>
              <a:gd name="T42" fmla="*/ 2147483647 w 896"/>
              <a:gd name="T43" fmla="*/ 2147483647 h 13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96"/>
              <a:gd name="T67" fmla="*/ 0 h 1336"/>
              <a:gd name="T68" fmla="*/ 896 w 896"/>
              <a:gd name="T69" fmla="*/ 1336 h 13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96" h="1336">
                <a:moveTo>
                  <a:pt x="360" y="1320"/>
                </a:moveTo>
                <a:cubicBezTo>
                  <a:pt x="416" y="1320"/>
                  <a:pt x="472" y="1320"/>
                  <a:pt x="504" y="1320"/>
                </a:cubicBezTo>
                <a:cubicBezTo>
                  <a:pt x="536" y="1320"/>
                  <a:pt x="544" y="1336"/>
                  <a:pt x="552" y="1320"/>
                </a:cubicBezTo>
                <a:cubicBezTo>
                  <a:pt x="560" y="1304"/>
                  <a:pt x="560" y="1264"/>
                  <a:pt x="552" y="1224"/>
                </a:cubicBezTo>
                <a:cubicBezTo>
                  <a:pt x="544" y="1184"/>
                  <a:pt x="512" y="1120"/>
                  <a:pt x="504" y="1080"/>
                </a:cubicBezTo>
                <a:cubicBezTo>
                  <a:pt x="496" y="1040"/>
                  <a:pt x="488" y="1024"/>
                  <a:pt x="504" y="984"/>
                </a:cubicBezTo>
                <a:cubicBezTo>
                  <a:pt x="520" y="944"/>
                  <a:pt x="600" y="888"/>
                  <a:pt x="600" y="840"/>
                </a:cubicBezTo>
                <a:cubicBezTo>
                  <a:pt x="600" y="792"/>
                  <a:pt x="504" y="736"/>
                  <a:pt x="504" y="696"/>
                </a:cubicBezTo>
                <a:cubicBezTo>
                  <a:pt x="504" y="656"/>
                  <a:pt x="584" y="656"/>
                  <a:pt x="600" y="600"/>
                </a:cubicBezTo>
                <a:cubicBezTo>
                  <a:pt x="616" y="544"/>
                  <a:pt x="552" y="432"/>
                  <a:pt x="600" y="360"/>
                </a:cubicBezTo>
                <a:cubicBezTo>
                  <a:pt x="648" y="288"/>
                  <a:pt x="880" y="224"/>
                  <a:pt x="888" y="168"/>
                </a:cubicBezTo>
                <a:cubicBezTo>
                  <a:pt x="896" y="112"/>
                  <a:pt x="728" y="48"/>
                  <a:pt x="648" y="24"/>
                </a:cubicBezTo>
                <a:cubicBezTo>
                  <a:pt x="568" y="0"/>
                  <a:pt x="464" y="16"/>
                  <a:pt x="408" y="24"/>
                </a:cubicBezTo>
                <a:cubicBezTo>
                  <a:pt x="352" y="32"/>
                  <a:pt x="352" y="64"/>
                  <a:pt x="312" y="72"/>
                </a:cubicBezTo>
                <a:cubicBezTo>
                  <a:pt x="272" y="80"/>
                  <a:pt x="216" y="56"/>
                  <a:pt x="168" y="72"/>
                </a:cubicBezTo>
                <a:cubicBezTo>
                  <a:pt x="120" y="88"/>
                  <a:pt x="48" y="112"/>
                  <a:pt x="24" y="168"/>
                </a:cubicBezTo>
                <a:cubicBezTo>
                  <a:pt x="0" y="224"/>
                  <a:pt x="8" y="304"/>
                  <a:pt x="24" y="408"/>
                </a:cubicBezTo>
                <a:cubicBezTo>
                  <a:pt x="40" y="512"/>
                  <a:pt x="104" y="696"/>
                  <a:pt x="120" y="792"/>
                </a:cubicBezTo>
                <a:cubicBezTo>
                  <a:pt x="136" y="888"/>
                  <a:pt x="128" y="912"/>
                  <a:pt x="120" y="984"/>
                </a:cubicBezTo>
                <a:cubicBezTo>
                  <a:pt x="112" y="1056"/>
                  <a:pt x="72" y="1168"/>
                  <a:pt x="72" y="1224"/>
                </a:cubicBezTo>
                <a:cubicBezTo>
                  <a:pt x="72" y="1280"/>
                  <a:pt x="80" y="1304"/>
                  <a:pt x="120" y="1320"/>
                </a:cubicBezTo>
                <a:cubicBezTo>
                  <a:pt x="160" y="1336"/>
                  <a:pt x="280" y="1320"/>
                  <a:pt x="312" y="1320"/>
                </a:cubicBezTo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AutoShape 39" descr="Narrow vertical"/>
          <p:cNvSpPr>
            <a:spLocks noChangeArrowheads="1"/>
          </p:cNvSpPr>
          <p:nvPr/>
        </p:nvSpPr>
        <p:spPr bwMode="auto">
          <a:xfrm>
            <a:off x="4495800" y="3505200"/>
            <a:ext cx="323850" cy="228600"/>
          </a:xfrm>
          <a:prstGeom prst="upArrow">
            <a:avLst>
              <a:gd name="adj1" fmla="val 50000"/>
              <a:gd name="adj2" fmla="val 25000"/>
            </a:avLst>
          </a:prstGeom>
          <a:pattFill prst="narVert">
            <a:fgClr>
              <a:schemeClr val="tx1"/>
            </a:fgClr>
            <a:bgClr>
              <a:srgbClr val="FFFFFF"/>
            </a:bgClr>
          </a:patt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Line 40"/>
          <p:cNvSpPr>
            <a:spLocks noChangeShapeType="1"/>
          </p:cNvSpPr>
          <p:nvPr/>
        </p:nvSpPr>
        <p:spPr bwMode="auto">
          <a:xfrm flipV="1">
            <a:off x="4648200" y="2590800"/>
            <a:ext cx="0" cy="423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5" name="Rectangle 41"/>
          <p:cNvSpPr>
            <a:spLocks noChangeArrowheads="1"/>
          </p:cNvSpPr>
          <p:nvPr/>
        </p:nvSpPr>
        <p:spPr bwMode="auto">
          <a:xfrm>
            <a:off x="4495800" y="2286000"/>
            <a:ext cx="304800" cy="192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8" name="Object 42"/>
          <p:cNvGraphicFramePr>
            <a:graphicFrameLocks noChangeAspect="1"/>
          </p:cNvGraphicFramePr>
          <p:nvPr/>
        </p:nvGraphicFramePr>
        <p:xfrm>
          <a:off x="4572000" y="2286000"/>
          <a:ext cx="168275" cy="168275"/>
        </p:xfrm>
        <a:graphic>
          <a:graphicData uri="http://schemas.openxmlformats.org/presentationml/2006/ole">
            <p:oleObj spid="_x0000_s663558" name="Equation" r:id="rId8" imgW="177480" imgH="177480" progId="Equation.3">
              <p:embed/>
            </p:oleObj>
          </a:graphicData>
        </a:graphic>
      </p:graphicFrame>
      <p:sp>
        <p:nvSpPr>
          <p:cNvPr id="3116" name="Line 43"/>
          <p:cNvSpPr>
            <a:spLocks noChangeShapeType="1"/>
          </p:cNvSpPr>
          <p:nvPr/>
        </p:nvSpPr>
        <p:spPr bwMode="auto">
          <a:xfrm flipV="1">
            <a:off x="4660900" y="1828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3657600" y="45720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9" name="Object 46"/>
          <p:cNvGraphicFramePr>
            <a:graphicFrameLocks noChangeAspect="1"/>
          </p:cNvGraphicFramePr>
          <p:nvPr/>
        </p:nvGraphicFramePr>
        <p:xfrm>
          <a:off x="152400" y="5791200"/>
          <a:ext cx="2895600" cy="762000"/>
        </p:xfrm>
        <a:graphic>
          <a:graphicData uri="http://schemas.openxmlformats.org/presentationml/2006/ole">
            <p:oleObj spid="_x0000_s663559" name="Equation" r:id="rId9" imgW="1435100" imgH="457200" progId="Equation.3">
              <p:embed/>
            </p:oleObj>
          </a:graphicData>
        </a:graphic>
      </p:graphicFrame>
      <p:sp>
        <p:nvSpPr>
          <p:cNvPr id="3118" name="TextBox 47"/>
          <p:cNvSpPr txBox="1">
            <a:spLocks noChangeArrowheads="1"/>
          </p:cNvSpPr>
          <p:nvPr/>
        </p:nvSpPr>
        <p:spPr bwMode="auto">
          <a:xfrm>
            <a:off x="6324600" y="59436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Wang : Theory in Lau and Waliser 2005</a:t>
            </a:r>
          </a:p>
        </p:txBody>
      </p:sp>
      <p:sp>
        <p:nvSpPr>
          <p:cNvPr id="3119" name="TextBox 48"/>
          <p:cNvSpPr txBox="1">
            <a:spLocks noChangeArrowheads="1"/>
          </p:cNvSpPr>
          <p:nvPr/>
        </p:nvSpPr>
        <p:spPr bwMode="auto">
          <a:xfrm>
            <a:off x="3124200" y="6457950"/>
            <a:ext cx="242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Wang and Xie 1996</a:t>
            </a:r>
          </a:p>
        </p:txBody>
      </p:sp>
      <p:sp>
        <p:nvSpPr>
          <p:cNvPr id="3120" name="TextBox 47"/>
          <p:cNvSpPr txBox="1">
            <a:spLocks noChangeArrowheads="1"/>
          </p:cNvSpPr>
          <p:nvPr/>
        </p:nvSpPr>
        <p:spPr bwMode="auto">
          <a:xfrm>
            <a:off x="152400" y="228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Monsoonal vertical wind shear induces N-propagation</a:t>
            </a:r>
          </a:p>
        </p:txBody>
      </p:sp>
      <p:sp>
        <p:nvSpPr>
          <p:cNvPr id="3121" name="TextBox 48"/>
          <p:cNvSpPr txBox="1">
            <a:spLocks noChangeArrowheads="1"/>
          </p:cNvSpPr>
          <p:nvPr/>
        </p:nvSpPr>
        <p:spPr bwMode="auto">
          <a:xfrm>
            <a:off x="0" y="5334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Generation of Barotropic Vorticity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001000" cy="71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BSISO Dynamics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sz="2800" dirty="0" smtClean="0"/>
              <a:t>	BSISO is a modified MJO mode (the frictionally coupled moist Kelvin-Rossby 	wave) by boreal summer mean flows.</a:t>
            </a:r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The BSISO variability pattern is controlled by trapping effects of combined Easterly Vertical Shear and Moist Static Stability.</a:t>
            </a:r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The convective band forms </a:t>
            </a:r>
            <a:r>
              <a:rPr lang="en-US" altLang="zh-TW" sz="2800" dirty="0" smtClean="0"/>
              <a:t>due to emanation of the moist </a:t>
            </a:r>
            <a:r>
              <a:rPr lang="en-US" altLang="zh-TW" sz="2800" dirty="0" err="1" smtClean="0"/>
              <a:t>Rosbby</a:t>
            </a:r>
            <a:r>
              <a:rPr lang="en-US" altLang="zh-TW" sz="2800" dirty="0" smtClean="0"/>
              <a:t> waves as equatorial K-R Couplet weakens.</a:t>
            </a:r>
          </a:p>
          <a:p>
            <a:pPr marL="514350" indent="-514350">
              <a:buAutoNum type="alphaLcParenBoth"/>
            </a:pPr>
            <a:r>
              <a:rPr lang="en-US" altLang="zh-TW" sz="2800" dirty="0" smtClean="0">
                <a:solidFill>
                  <a:srgbClr val="C00000"/>
                </a:solidFill>
              </a:rPr>
              <a:t>Easterly Vertical wind shear </a:t>
            </a:r>
            <a:r>
              <a:rPr lang="en-US" altLang="zh-TW" sz="2800" dirty="0" smtClean="0"/>
              <a:t>plays a key role in formation of the BSISO rain band and northward propagation of the BSISO. </a:t>
            </a:r>
          </a:p>
          <a:p>
            <a:pPr marL="514350" indent="-514350">
              <a:buAutoNum type="alphaLcParenBoth"/>
            </a:pPr>
            <a:endParaRPr lang="en-US" altLang="zh-TW" sz="2800" dirty="0" smtClean="0"/>
          </a:p>
          <a:p>
            <a:pPr marL="514350" indent="-514350">
              <a:buAutoNum type="alphaLcParenBoth"/>
            </a:pPr>
            <a:endParaRPr lang="en-US" altLang="zh-TW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Multi-scale interaction in MJO dynamics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934200" cy="1752600"/>
          </a:xfrm>
        </p:spPr>
        <p:txBody>
          <a:bodyPr/>
          <a:lstStyle/>
          <a:p>
            <a:pPr algn="l"/>
            <a:r>
              <a:rPr lang="en-US" altLang="zh-TW" sz="2800" dirty="0" smtClean="0">
                <a:solidFill>
                  <a:srgbClr val="C00000"/>
                </a:solidFill>
                <a:ea typeface="PMingLiU" pitchFamily="18" charset="-120"/>
              </a:rPr>
              <a:t>	To what extent and under what conditions do the upscale eddy momentum, heat, and moisture transports contribute to MJO dynamics?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1395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77963" y="1219200"/>
          <a:ext cx="4511675" cy="644525"/>
        </p:xfrm>
        <a:graphic>
          <a:graphicData uri="http://schemas.openxmlformats.org/presentationml/2006/ole">
            <p:oleObj spid="_x0000_s622594" name="公式" r:id="rId3" imgW="1828800" imgH="241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57400" y="2057400"/>
          <a:ext cx="1752600" cy="596900"/>
        </p:xfrm>
        <a:graphic>
          <a:graphicData uri="http://schemas.openxmlformats.org/presentationml/2006/ole">
            <p:oleObj spid="_x0000_s622595" name="公式" r:id="rId4" imgW="711000" imgH="2412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71600" y="2819400"/>
          <a:ext cx="5259388" cy="695325"/>
        </p:xfrm>
        <a:graphic>
          <a:graphicData uri="http://schemas.openxmlformats.org/presentationml/2006/ole">
            <p:oleObj spid="_x0000_s622596" name="公式" r:id="rId5" imgW="2158920" imgH="2538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371600" y="3810000"/>
          <a:ext cx="5975350" cy="714375"/>
        </p:xfrm>
        <a:graphic>
          <a:graphicData uri="http://schemas.openxmlformats.org/presentationml/2006/ole">
            <p:oleObj spid="_x0000_s622597" name="公式" r:id="rId6" imgW="2514600" imgH="266400" progId="Equation.3">
              <p:embed/>
            </p:oleObj>
          </a:graphicData>
        </a:graphic>
      </p:graphicFrame>
      <p:sp>
        <p:nvSpPr>
          <p:cNvPr id="4104" name="Rectangle 25"/>
          <p:cNvSpPr>
            <a:spLocks noChangeArrowheads="1"/>
          </p:cNvSpPr>
          <p:nvPr/>
        </p:nvSpPr>
        <p:spPr bwMode="auto">
          <a:xfrm>
            <a:off x="0" y="3622675"/>
            <a:ext cx="14795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/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zh-CN" sz="9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indent="152400" eaLnBrk="0" hangingPunct="0"/>
            <a:endParaRPr lang="en-US" altLang="zh-CN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5245100"/>
            <a:ext cx="603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zh-CN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6" name="Text Box 31"/>
          <p:cNvSpPr txBox="1">
            <a:spLocks noChangeArrowheads="1"/>
          </p:cNvSpPr>
          <p:nvPr/>
        </p:nvSpPr>
        <p:spPr bwMode="auto">
          <a:xfrm>
            <a:off x="1981200" y="4953000"/>
            <a:ext cx="5754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itchFamily="34" charset="0"/>
              </a:rPr>
              <a:t>Steady boundary layer: </a:t>
            </a:r>
            <a:r>
              <a:rPr lang="en-US" altLang="zh-CN" sz="2000">
                <a:solidFill>
                  <a:srgbClr val="000000"/>
                </a:solidFill>
                <a:latin typeface="Calibri" pitchFamily="34" charset="0"/>
              </a:rPr>
              <a:t>    (Wang and Rui 1990)</a:t>
            </a:r>
          </a:p>
        </p:txBody>
      </p:sp>
      <p:sp>
        <p:nvSpPr>
          <p:cNvPr id="4107" name="Rectangle 33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2190750" y="5410200"/>
          <a:ext cx="3998913" cy="906463"/>
        </p:xfrm>
        <a:graphic>
          <a:graphicData uri="http://schemas.openxmlformats.org/presentationml/2006/ole">
            <p:oleObj spid="_x0000_s622598" name="公式" r:id="rId7" imgW="1892160" imgH="431640" progId="Equation.3">
              <p:embed/>
            </p:oleObj>
          </a:graphicData>
        </a:graphic>
      </p:graphicFrame>
      <p:sp>
        <p:nvSpPr>
          <p:cNvPr id="4108" name="Text Box 56"/>
          <p:cNvSpPr txBox="1">
            <a:spLocks noChangeArrowheads="1"/>
          </p:cNvSpPr>
          <p:nvPr/>
        </p:nvSpPr>
        <p:spPr bwMode="auto">
          <a:xfrm>
            <a:off x="1219200" y="3048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</a:rPr>
              <a:t>Two and half layer 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</a:rPr>
              <a:t>model of MJO</a:t>
            </a:r>
          </a:p>
        </p:txBody>
      </p:sp>
      <p:sp>
        <p:nvSpPr>
          <p:cNvPr id="4109" name="Text Box 56"/>
          <p:cNvSpPr txBox="1">
            <a:spLocks noChangeArrowheads="1"/>
          </p:cNvSpPr>
          <p:nvPr/>
        </p:nvSpPr>
        <p:spPr bwMode="auto">
          <a:xfrm>
            <a:off x="152400" y="2057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Long wave </a:t>
            </a:r>
          </a:p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approximation</a:t>
            </a:r>
          </a:p>
        </p:txBody>
      </p:sp>
      <p:sp>
        <p:nvSpPr>
          <p:cNvPr id="4110" name="Oval 37"/>
          <p:cNvSpPr>
            <a:spLocks noChangeArrowheads="1"/>
          </p:cNvSpPr>
          <p:nvPr/>
        </p:nvSpPr>
        <p:spPr bwMode="auto">
          <a:xfrm>
            <a:off x="7010400" y="1447800"/>
            <a:ext cx="1676400" cy="838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000000"/>
                </a:solidFill>
              </a:rPr>
              <a:t>Scale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 interaction</a:t>
            </a:r>
          </a:p>
        </p:txBody>
      </p:sp>
      <p:sp>
        <p:nvSpPr>
          <p:cNvPr id="4111" name="Line 38"/>
          <p:cNvSpPr>
            <a:spLocks noChangeShapeType="1"/>
          </p:cNvSpPr>
          <p:nvPr/>
        </p:nvSpPr>
        <p:spPr bwMode="auto">
          <a:xfrm flipH="1">
            <a:off x="7086600" y="4419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Oval 39"/>
          <p:cNvSpPr>
            <a:spLocks noChangeArrowheads="1"/>
          </p:cNvSpPr>
          <p:nvPr/>
        </p:nvSpPr>
        <p:spPr bwMode="auto">
          <a:xfrm>
            <a:off x="4648200" y="12192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3" name="Oval 40"/>
          <p:cNvSpPr>
            <a:spLocks noChangeArrowheads="1"/>
          </p:cNvSpPr>
          <p:nvPr/>
        </p:nvSpPr>
        <p:spPr bwMode="auto">
          <a:xfrm>
            <a:off x="5105400" y="28194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4" name="Oval 41"/>
          <p:cNvSpPr>
            <a:spLocks noChangeArrowheads="1"/>
          </p:cNvSpPr>
          <p:nvPr/>
        </p:nvSpPr>
        <p:spPr bwMode="auto">
          <a:xfrm>
            <a:off x="5562600" y="38862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5" name="Rectangle 42"/>
          <p:cNvSpPr>
            <a:spLocks noChangeArrowheads="1"/>
          </p:cNvSpPr>
          <p:nvPr/>
        </p:nvSpPr>
        <p:spPr bwMode="auto">
          <a:xfrm>
            <a:off x="7162800" y="2438400"/>
            <a:ext cx="12954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000000"/>
                </a:solidFill>
              </a:rPr>
              <a:t>Mean flow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effects</a:t>
            </a:r>
          </a:p>
        </p:txBody>
      </p:sp>
      <p:sp>
        <p:nvSpPr>
          <p:cNvPr id="4116" name="Rectangle 43"/>
          <p:cNvSpPr>
            <a:spLocks noChangeArrowheads="1"/>
          </p:cNvSpPr>
          <p:nvPr/>
        </p:nvSpPr>
        <p:spPr bwMode="auto">
          <a:xfrm>
            <a:off x="3505200" y="1295400"/>
            <a:ext cx="9906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7" name="Rectangle 44"/>
          <p:cNvSpPr>
            <a:spLocks noChangeArrowheads="1"/>
          </p:cNvSpPr>
          <p:nvPr/>
        </p:nvSpPr>
        <p:spPr bwMode="auto">
          <a:xfrm>
            <a:off x="4114800" y="29718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8" name="Rectangle 45"/>
          <p:cNvSpPr>
            <a:spLocks noChangeArrowheads="1"/>
          </p:cNvSpPr>
          <p:nvPr/>
        </p:nvSpPr>
        <p:spPr bwMode="auto">
          <a:xfrm>
            <a:off x="4648200" y="39624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172200"/>
            <a:ext cx="953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Basic MJO model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neglects scale interaction, mean flow, air-sea interaction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295400" y="4038600"/>
            <a:ext cx="468313" cy="442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219199" y="3962400"/>
            <a:ext cx="685801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4800600" y="4038600"/>
            <a:ext cx="685801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4267200" y="2895600"/>
            <a:ext cx="685801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3657600" y="1295400"/>
            <a:ext cx="685801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6096000" y="1828800"/>
            <a:ext cx="23622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r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(1)</a:t>
            </a:r>
          </a:p>
          <a:p>
            <a:pPr indent="457200" algn="r"/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(2)</a:t>
            </a:r>
          </a:p>
          <a:p>
            <a:pPr indent="457200" algn="r" eaLnBrk="0" hangingPunct="0"/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(3)</a:t>
            </a:r>
          </a:p>
          <a:p>
            <a:pPr indent="457200" algn="r" eaLnBrk="0" hangingPunct="0"/>
            <a:endParaRPr lang="en-US" altLang="zh-CN" sz="32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(4)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438400" y="1905000"/>
          <a:ext cx="4530725" cy="515938"/>
        </p:xfrm>
        <a:graphic>
          <a:graphicData uri="http://schemas.openxmlformats.org/presentationml/2006/ole">
            <p:oleObj spid="_x0000_s623618" name="公式" r:id="rId3" imgW="2133360" imgH="266400" progId="Equation.3">
              <p:embed/>
            </p:oleObj>
          </a:graphicData>
        </a:graphic>
      </p:graphicFrame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457200" y="762000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202E2"/>
                </a:solidFill>
                <a:latin typeface="Calibri" pitchFamily="34" charset="0"/>
                <a:ea typeface="PMingLiU" pitchFamily="18" charset="-120"/>
              </a:rPr>
              <a:t>Meso</a:t>
            </a:r>
            <a:r>
              <a:rPr lang="en-US" altLang="zh-CN" sz="2800" b="1" dirty="0" smtClean="0">
                <a:solidFill>
                  <a:srgbClr val="0202E2"/>
                </a:solidFill>
                <a:latin typeface="Calibri" pitchFamily="34" charset="0"/>
                <a:ea typeface="PMingLiU" pitchFamily="18" charset="-120"/>
              </a:rPr>
              <a:t>-Synoptic Eddy transfer terms</a:t>
            </a:r>
            <a:endParaRPr lang="en-US" altLang="zh-TW" sz="2800" b="1" dirty="0">
              <a:solidFill>
                <a:srgbClr val="0202E2"/>
              </a:solidFill>
              <a:latin typeface="Calibri" pitchFamily="34" charset="0"/>
            </a:endParaRP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2438400" y="3200400"/>
          <a:ext cx="4557713" cy="515938"/>
        </p:xfrm>
        <a:graphic>
          <a:graphicData uri="http://schemas.openxmlformats.org/presentationml/2006/ole">
            <p:oleObj spid="_x0000_s623619" name="公式" r:id="rId4" imgW="2145960" imgH="266400" progId="Equation.3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2438400" y="3962400"/>
          <a:ext cx="4557713" cy="515938"/>
        </p:xfrm>
        <a:graphic>
          <a:graphicData uri="http://schemas.openxmlformats.org/presentationml/2006/ole">
            <p:oleObj spid="_x0000_s623620" name="公式" r:id="rId5" imgW="2145960" imgH="266400" progId="Equation.3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2478088" y="2514600"/>
          <a:ext cx="4449762" cy="515938"/>
        </p:xfrm>
        <a:graphic>
          <a:graphicData uri="http://schemas.openxmlformats.org/presentationml/2006/ole">
            <p:oleObj spid="_x0000_s623621" name="公式" r:id="rId6" imgW="2095200" imgH="266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5334000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Majda</a:t>
            </a:r>
            <a:r>
              <a:rPr lang="en-US" sz="2400" dirty="0" smtClean="0"/>
              <a:t> and Klein 2003)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5513" tIns="27757" rIns="55513" bIns="27757" anchor="ctr"/>
          <a:lstStyle/>
          <a:p>
            <a:pPr defTabSz="2665413"/>
            <a:endParaRPr lang="zh-CN" altLang="en-US" sz="5200">
              <a:solidFill>
                <a:srgbClr val="FFFFFF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13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endParaRPr lang="zh-CN" altLang="en-US" sz="1400" b="1" i="1">
              <a:solidFill>
                <a:srgbClr val="000000"/>
              </a:solidFill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0" y="12049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152400" y="152400"/>
            <a:ext cx="8686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5513" tIns="27757" rIns="55513" bIns="27757">
            <a:spAutoFit/>
          </a:bodyPr>
          <a:lstStyle/>
          <a:p>
            <a:pPr algn="ctr" defTabSz="2665413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</a:rPr>
              <a:t>Observed vertical structure of synoptic-scale waves</a:t>
            </a:r>
            <a:endParaRPr lang="en-US" altLang="zh-CN" sz="2400" b="1" i="1" dirty="0">
              <a:solidFill>
                <a:srgbClr val="C00000"/>
              </a:solidFill>
            </a:endParaRPr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129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MKW</a:t>
            </a:r>
          </a:p>
        </p:txBody>
      </p:sp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5867400" y="838200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WIG</a:t>
            </a:r>
            <a:r>
              <a:rPr lang="en-US" altLang="zh-CN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70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8862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0386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7" name="Text Box 20"/>
          <p:cNvSpPr txBox="1">
            <a:spLocks noChangeArrowheads="1"/>
          </p:cNvSpPr>
          <p:nvPr/>
        </p:nvSpPr>
        <p:spPr bwMode="auto">
          <a:xfrm>
            <a:off x="6477000" y="6457890"/>
            <a:ext cx="23182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9999"/>
                </a:solidFill>
              </a:rPr>
              <a:t>Kiladis </a:t>
            </a:r>
            <a:r>
              <a:rPr lang="en-US" altLang="zh-CN" sz="2000" b="1" dirty="0">
                <a:solidFill>
                  <a:srgbClr val="009999"/>
                </a:solidFill>
              </a:rPr>
              <a:t>et al. </a:t>
            </a:r>
            <a:r>
              <a:rPr lang="en-US" altLang="zh-CN" sz="2000" b="1" dirty="0" smtClean="0">
                <a:solidFill>
                  <a:srgbClr val="009999"/>
                </a:solidFill>
              </a:rPr>
              <a:t>2009</a:t>
            </a:r>
            <a:endParaRPr lang="en-US" altLang="zh-CN" b="1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248400"/>
            <a:ext cx="418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Vertical tilt against movement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10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0"/>
            <a:chExt cx="5760" cy="384"/>
          </a:xfrm>
        </p:grpSpPr>
        <p:sp>
          <p:nvSpPr>
            <p:cNvPr id="5150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5149" name="Text Box 4"/>
            <p:cNvSpPr txBox="1">
              <a:spLocks noChangeArrowheads="1"/>
            </p:cNvSpPr>
            <p:nvPr/>
          </p:nvSpPr>
          <p:spPr bwMode="auto">
            <a:xfrm>
              <a:off x="624" y="96"/>
              <a:ext cx="449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400" b="1" dirty="0" err="1">
                  <a:solidFill>
                    <a:srgbClr val="000000"/>
                  </a:solidFill>
                </a:rPr>
                <a:t>Nondimensional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rgbClr val="FF0000"/>
                  </a:solidFill>
                </a:rPr>
                <a:t>Meso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-Synoptic scale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models</a:t>
              </a:r>
              <a:endParaRPr lang="en-US" altLang="zh-CN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35" name="Text Box 5"/>
          <p:cNvSpPr txBox="1">
            <a:spLocks noChangeArrowheads="1"/>
          </p:cNvSpPr>
          <p:nvPr/>
        </p:nvSpPr>
        <p:spPr bwMode="auto">
          <a:xfrm>
            <a:off x="1371600" y="1143000"/>
            <a:ext cx="75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</a:rPr>
              <a:t>MKW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66800" y="1752600"/>
          <a:ext cx="1447800" cy="534988"/>
        </p:xfrm>
        <a:graphic>
          <a:graphicData uri="http://schemas.openxmlformats.org/presentationml/2006/ole">
            <p:oleObj spid="_x0000_s624642" name="公式" r:id="rId3" imgW="69850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90600" y="2438400"/>
          <a:ext cx="1524000" cy="554038"/>
        </p:xfrm>
        <a:graphic>
          <a:graphicData uri="http://schemas.openxmlformats.org/presentationml/2006/ole">
            <p:oleObj spid="_x0000_s624643" name="公式" r:id="rId4" imgW="736600" imgH="2413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90600" y="3124200"/>
          <a:ext cx="1371600" cy="493713"/>
        </p:xfrm>
        <a:graphic>
          <a:graphicData uri="http://schemas.openxmlformats.org/presentationml/2006/ole">
            <p:oleObj spid="_x0000_s624644" name="公式" r:id="rId5" imgW="71120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90600" y="3810000"/>
          <a:ext cx="1066800" cy="522288"/>
        </p:xfrm>
        <a:graphic>
          <a:graphicData uri="http://schemas.openxmlformats.org/presentationml/2006/ole">
            <p:oleObj spid="_x0000_s624645" name="公式" r:id="rId6" imgW="482181" imgH="215713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990600" y="4495800"/>
          <a:ext cx="2286000" cy="549275"/>
        </p:xfrm>
        <a:graphic>
          <a:graphicData uri="http://schemas.openxmlformats.org/presentationml/2006/ole">
            <p:oleObj spid="_x0000_s624646" name="公式" r:id="rId7" imgW="1231366" imgH="266584" progId="Equation.3">
              <p:embed/>
            </p:oleObj>
          </a:graphicData>
        </a:graphic>
      </p:graphicFrame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553200" y="1143000"/>
            <a:ext cx="641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</a:rPr>
              <a:t>WIG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715000" y="1828800"/>
          <a:ext cx="1828800" cy="479425"/>
        </p:xfrm>
        <a:graphic>
          <a:graphicData uri="http://schemas.openxmlformats.org/presentationml/2006/ole">
            <p:oleObj spid="_x0000_s624647" name="公式" r:id="rId8" imgW="977900" imgH="22860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715000" y="2514600"/>
          <a:ext cx="1828800" cy="492125"/>
        </p:xfrm>
        <a:graphic>
          <a:graphicData uri="http://schemas.openxmlformats.org/presentationml/2006/ole">
            <p:oleObj spid="_x0000_s624648" name="公式" r:id="rId9" imgW="990170" imgH="241195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715000" y="3124200"/>
          <a:ext cx="1981200" cy="538163"/>
        </p:xfrm>
        <a:graphic>
          <a:graphicData uri="http://schemas.openxmlformats.org/presentationml/2006/ole">
            <p:oleObj spid="_x0000_s624649" name="公式" r:id="rId10" imgW="977900" imgH="241300" progId="Equation.3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791200" y="3810000"/>
          <a:ext cx="1066800" cy="522288"/>
        </p:xfrm>
        <a:graphic>
          <a:graphicData uri="http://schemas.openxmlformats.org/presentationml/2006/ole">
            <p:oleObj spid="_x0000_s624650" name="公式" r:id="rId11" imgW="482400" imgH="21564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715000" y="4572000"/>
          <a:ext cx="2209800" cy="531813"/>
        </p:xfrm>
        <a:graphic>
          <a:graphicData uri="http://schemas.openxmlformats.org/presentationml/2006/ole">
            <p:oleObj spid="_x0000_s624651" name="公式" r:id="rId12" imgW="1231366" imgH="266584" progId="Equation.3">
              <p:embed/>
            </p:oleObj>
          </a:graphicData>
        </a:graphic>
      </p:graphicFrame>
      <p:sp>
        <p:nvSpPr>
          <p:cNvPr id="5137" name="Rectangle 40"/>
          <p:cNvSpPr>
            <a:spLocks noChangeArrowheads="1"/>
          </p:cNvSpPr>
          <p:nvPr/>
        </p:nvSpPr>
        <p:spPr bwMode="auto">
          <a:xfrm>
            <a:off x="152400" y="1143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8" name="Rectangle 46"/>
          <p:cNvSpPr>
            <a:spLocks noChangeArrowheads="1"/>
          </p:cNvSpPr>
          <p:nvPr/>
        </p:nvSpPr>
        <p:spPr bwMode="auto">
          <a:xfrm>
            <a:off x="0" y="5470525"/>
            <a:ext cx="1670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altLang="zh-CN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altLang="zh-CN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139" name="Line 48"/>
          <p:cNvSpPr>
            <a:spLocks noChangeShapeType="1"/>
          </p:cNvSpPr>
          <p:nvPr/>
        </p:nvSpPr>
        <p:spPr bwMode="auto">
          <a:xfrm>
            <a:off x="685800" y="1600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0" name="Line 49"/>
          <p:cNvSpPr>
            <a:spLocks noChangeShapeType="1"/>
          </p:cNvSpPr>
          <p:nvPr/>
        </p:nvSpPr>
        <p:spPr bwMode="auto">
          <a:xfrm>
            <a:off x="685800" y="2286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1" name="Line 50"/>
          <p:cNvSpPr>
            <a:spLocks noChangeShapeType="1"/>
          </p:cNvSpPr>
          <p:nvPr/>
        </p:nvSpPr>
        <p:spPr bwMode="auto">
          <a:xfrm>
            <a:off x="685800" y="3048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2" name="Line 51"/>
          <p:cNvSpPr>
            <a:spLocks noChangeShapeType="1"/>
          </p:cNvSpPr>
          <p:nvPr/>
        </p:nvSpPr>
        <p:spPr bwMode="auto">
          <a:xfrm>
            <a:off x="685800" y="4419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3" name="Line 52"/>
          <p:cNvSpPr>
            <a:spLocks noChangeShapeType="1"/>
          </p:cNvSpPr>
          <p:nvPr/>
        </p:nvSpPr>
        <p:spPr bwMode="auto">
          <a:xfrm>
            <a:off x="685800" y="3733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4" name="Line 53"/>
          <p:cNvSpPr>
            <a:spLocks noChangeShapeType="1"/>
          </p:cNvSpPr>
          <p:nvPr/>
        </p:nvSpPr>
        <p:spPr bwMode="auto">
          <a:xfrm>
            <a:off x="685800" y="52578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5" name="Line 54"/>
          <p:cNvSpPr>
            <a:spLocks noChangeShapeType="1"/>
          </p:cNvSpPr>
          <p:nvPr/>
        </p:nvSpPr>
        <p:spPr bwMode="auto">
          <a:xfrm>
            <a:off x="990600" y="5257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46" name="Rectangle 56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1093788" y="5410200"/>
          <a:ext cx="1546225" cy="465138"/>
        </p:xfrm>
        <a:graphic>
          <a:graphicData uri="http://schemas.openxmlformats.org/presentationml/2006/ole">
            <p:oleObj spid="_x0000_s624652" name="公式" r:id="rId13" imgW="952200" imgH="253800" progId="Equation.3">
              <p:embed/>
            </p:oleObj>
          </a:graphicData>
        </a:graphic>
      </p:graphicFrame>
      <p:sp>
        <p:nvSpPr>
          <p:cNvPr id="5147" name="Rectangle 57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827713" y="5410200"/>
          <a:ext cx="1547812" cy="465138"/>
        </p:xfrm>
        <a:graphic>
          <a:graphicData uri="http://schemas.openxmlformats.org/presentationml/2006/ole">
            <p:oleObj spid="_x0000_s624653" name="公式" r:id="rId14" imgW="952200" imgH="2538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334000" y="6324600"/>
            <a:ext cx="2398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Liu and Wang 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81513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57200" y="5380672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Schematic diagram describing the model vertical structure, the </a:t>
            </a:r>
            <a:r>
              <a:rPr lang="en-US" altLang="zh-CN" dirty="0">
                <a:solidFill>
                  <a:srgbClr val="C00000"/>
                </a:solidFill>
                <a:latin typeface="Calibri" pitchFamily="34" charset="0"/>
              </a:rPr>
              <a:t>vertical profile of the basic state specific humidity (q) 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altLang="zh-CN" dirty="0">
                <a:solidFill>
                  <a:srgbClr val="C00000"/>
                </a:solidFill>
                <a:latin typeface="Calibri" pitchFamily="34" charset="0"/>
              </a:rPr>
              <a:t>heating profiles associated with the stratiform (S), deep convection (D) and congestus (C) clouds,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 respectively.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403"/>
          </a:xfrm>
        </p:grpSpPr>
        <p:sp>
          <p:nvSpPr>
            <p:cNvPr id="31751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0" y="96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C00000"/>
                  </a:solidFill>
                </a:rPr>
                <a:t>Cloud heating profile and model vertical structure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05600" y="5867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Khouider</a:t>
            </a:r>
            <a:r>
              <a:rPr lang="en-US" sz="2400" dirty="0" smtClean="0"/>
              <a:t> and  </a:t>
            </a:r>
            <a:r>
              <a:rPr lang="en-US" sz="2400" dirty="0" err="1" smtClean="0"/>
              <a:t>Majda</a:t>
            </a:r>
            <a:r>
              <a:rPr lang="en-US" sz="2400" dirty="0" smtClean="0"/>
              <a:t>, 2007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1219200" y="762000"/>
            <a:ext cx="220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MKW- </a:t>
            </a:r>
            <a:r>
              <a:rPr lang="en-US" altLang="zh-CN" dirty="0">
                <a:solidFill>
                  <a:srgbClr val="C00000"/>
                </a:solidFill>
              </a:rPr>
              <a:t>Westward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tilt</a:t>
            </a: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5791200" y="762000"/>
            <a:ext cx="202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</a:rPr>
              <a:t>WIG- </a:t>
            </a:r>
            <a:r>
              <a:rPr lang="en-US" altLang="zh-CN" dirty="0">
                <a:solidFill>
                  <a:srgbClr val="C00000"/>
                </a:solidFill>
              </a:rPr>
              <a:t>Eastward tilt</a:t>
            </a:r>
          </a:p>
        </p:txBody>
      </p:sp>
      <p:pic>
        <p:nvPicPr>
          <p:cNvPr id="32772" name="Picture 24" descr="Kel1"/>
          <p:cNvPicPr>
            <a:picLocks noChangeAspect="1" noChangeArrowheads="1"/>
          </p:cNvPicPr>
          <p:nvPr/>
        </p:nvPicPr>
        <p:blipFill>
          <a:blip r:embed="rId2" cstate="print"/>
          <a:srcRect r="5084"/>
          <a:stretch>
            <a:fillRect/>
          </a:stretch>
        </p:blipFill>
        <p:spPr bwMode="auto">
          <a:xfrm>
            <a:off x="0" y="1143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7" descr="Kel2"/>
          <p:cNvPicPr>
            <a:picLocks noChangeAspect="1" noChangeArrowheads="1"/>
          </p:cNvPicPr>
          <p:nvPr/>
        </p:nvPicPr>
        <p:blipFill>
          <a:blip r:embed="rId3" cstate="print"/>
          <a:srcRect l="5000" t="4715" r="5000"/>
          <a:stretch>
            <a:fillRect/>
          </a:stretch>
        </p:blipFill>
        <p:spPr bwMode="auto">
          <a:xfrm>
            <a:off x="228600" y="49530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0" descr="wig2"/>
          <p:cNvPicPr>
            <a:picLocks noChangeAspect="1" noChangeArrowheads="1"/>
          </p:cNvPicPr>
          <p:nvPr/>
        </p:nvPicPr>
        <p:blipFill>
          <a:blip r:embed="rId4" cstate="print"/>
          <a:srcRect l="6097" r="6097"/>
          <a:stretch>
            <a:fillRect/>
          </a:stretch>
        </p:blipFill>
        <p:spPr bwMode="auto">
          <a:xfrm>
            <a:off x="4953000" y="5029200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31"/>
          <p:cNvSpPr txBox="1">
            <a:spLocks noChangeArrowheads="1"/>
          </p:cNvSpPr>
          <p:nvPr/>
        </p:nvSpPr>
        <p:spPr bwMode="auto">
          <a:xfrm>
            <a:off x="3962400" y="5715000"/>
            <a:ext cx="14922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3300"/>
                </a:solidFill>
              </a:rPr>
              <a:t>Horizontal</a:t>
            </a:r>
          </a:p>
          <a:p>
            <a:r>
              <a:rPr lang="en-US" altLang="zh-CN" b="1">
                <a:solidFill>
                  <a:srgbClr val="FF3300"/>
                </a:solidFill>
              </a:rPr>
              <a:t>At mid-level</a:t>
            </a:r>
          </a:p>
        </p:txBody>
      </p:sp>
      <p:pic>
        <p:nvPicPr>
          <p:cNvPr id="32776" name="Picture 32" descr="w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43000"/>
            <a:ext cx="4343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33"/>
          <p:cNvSpPr txBox="1">
            <a:spLocks noChangeArrowheads="1"/>
          </p:cNvSpPr>
          <p:nvPr/>
        </p:nvSpPr>
        <p:spPr bwMode="auto">
          <a:xfrm>
            <a:off x="3940175" y="2895600"/>
            <a:ext cx="13128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3300"/>
                </a:solidFill>
              </a:rPr>
              <a:t>Equatorial</a:t>
            </a:r>
          </a:p>
          <a:p>
            <a:r>
              <a:rPr lang="en-US" altLang="zh-CN" b="1">
                <a:solidFill>
                  <a:srgbClr val="FF3300"/>
                </a:solidFill>
              </a:rPr>
              <a:t>Vertical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03"/>
          </a:xfrm>
        </p:grpSpPr>
        <p:sp>
          <p:nvSpPr>
            <p:cNvPr id="32781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32780" name="Text Box 4"/>
            <p:cNvSpPr txBox="1">
              <a:spLocks noChangeArrowheads="1"/>
            </p:cNvSpPr>
            <p:nvPr/>
          </p:nvSpPr>
          <p:spPr bwMode="auto">
            <a:xfrm>
              <a:off x="288" y="96"/>
              <a:ext cx="532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C00000"/>
                  </a:solidFill>
                </a:rPr>
                <a:t>Simulated structures </a:t>
              </a:r>
              <a:r>
                <a:rPr lang="en-US" altLang="zh-CN" sz="2800" dirty="0">
                  <a:solidFill>
                    <a:srgbClr val="C00000"/>
                  </a:solidFill>
                </a:rPr>
                <a:t>of synoptic-scale waves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2390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Outline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1. Theoretical framework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2. MJO: Frictionally coupled </a:t>
            </a:r>
            <a:r>
              <a:rPr lang="en-US" sz="3600" dirty="0" err="1" smtClean="0">
                <a:solidFill>
                  <a:srgbClr val="FF0000"/>
                </a:solidFill>
              </a:rPr>
              <a:t>miost</a:t>
            </a:r>
            <a:r>
              <a:rPr lang="en-US" sz="3600" dirty="0" smtClean="0">
                <a:solidFill>
                  <a:srgbClr val="FF0000"/>
                </a:solidFill>
              </a:rPr>
              <a:t> K-R 	wave theory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3. BSISO: Modified MJO mode by seasonal 	mean flows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4. </a:t>
            </a:r>
            <a:r>
              <a:rPr lang="en-US" sz="3600" dirty="0" smtClean="0">
                <a:solidFill>
                  <a:srgbClr val="FF0000"/>
                </a:solidFill>
              </a:rPr>
              <a:t>Effects of Multi-Scale Interaction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914400" y="914400"/>
            <a:ext cx="213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MKW</a:t>
            </a:r>
          </a:p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12.5 K Day</a:t>
            </a:r>
            <a:r>
              <a:rPr lang="en-US" altLang="zh-CN" b="1" baseline="30000" dirty="0">
                <a:solidFill>
                  <a:srgbClr val="000000"/>
                </a:solidFill>
              </a:rPr>
              <a:t>-1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33796" name="Text Box 14"/>
          <p:cNvSpPr txBox="1">
            <a:spLocks noChangeArrowheads="1"/>
          </p:cNvSpPr>
          <p:nvPr/>
        </p:nvSpPr>
        <p:spPr bwMode="auto">
          <a:xfrm>
            <a:off x="5867400" y="914400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WIG</a:t>
            </a:r>
          </a:p>
          <a:p>
            <a:pPr algn="ctr"/>
            <a:r>
              <a:rPr lang="en-US" altLang="zh-CN" b="1" dirty="0">
                <a:solidFill>
                  <a:srgbClr val="000000"/>
                </a:solidFill>
              </a:rPr>
              <a:t>8.0 K Day</a:t>
            </a:r>
            <a:r>
              <a:rPr lang="en-US" altLang="zh-CN" b="1" baseline="30000" dirty="0">
                <a:solidFill>
                  <a:srgbClr val="000000"/>
                </a:solidFill>
              </a:rPr>
              <a:t>-1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33797" name="Text Box 32"/>
          <p:cNvSpPr txBox="1">
            <a:spLocks noChangeArrowheads="1"/>
          </p:cNvSpPr>
          <p:nvPr/>
        </p:nvSpPr>
        <p:spPr bwMode="auto">
          <a:xfrm>
            <a:off x="3048000" y="1066800"/>
            <a:ext cx="31242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</a:rPr>
              <a:t>Zonal phase independent</a:t>
            </a:r>
          </a:p>
        </p:txBody>
      </p:sp>
      <p:pic>
        <p:nvPicPr>
          <p:cNvPr id="33798" name="Picture 37" descr="wigcmt"/>
          <p:cNvPicPr>
            <a:picLocks noChangeAspect="1" noChangeArrowheads="1"/>
          </p:cNvPicPr>
          <p:nvPr/>
        </p:nvPicPr>
        <p:blipFill>
          <a:blip r:embed="rId2" cstate="print"/>
          <a:srcRect r="6349" b="7547"/>
          <a:stretch>
            <a:fillRect/>
          </a:stretch>
        </p:blipFill>
        <p:spPr bwMode="auto">
          <a:xfrm>
            <a:off x="4648200" y="15240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0" descr="Kelc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451"/>
          </a:xfrm>
        </p:grpSpPr>
        <p:sp>
          <p:nvSpPr>
            <p:cNvPr id="33803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33802" name="Text Box 4"/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C00000"/>
                  </a:solidFill>
                </a:rPr>
                <a:t>Upscale Eddy </a:t>
              </a:r>
              <a:r>
                <a:rPr lang="en-US" altLang="zh-CN" sz="2800" dirty="0">
                  <a:solidFill>
                    <a:srgbClr val="C00000"/>
                  </a:solidFill>
                </a:rPr>
                <a:t>Transfer </a:t>
              </a:r>
              <a:r>
                <a:rPr lang="en-US" altLang="zh-CN" sz="2800" dirty="0" smtClean="0">
                  <a:solidFill>
                    <a:srgbClr val="C00000"/>
                  </a:solidFill>
                </a:rPr>
                <a:t>of momentum, heat, moisture</a:t>
              </a:r>
              <a:endParaRPr lang="en-US" altLang="zh-C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0" y="5657671"/>
            <a:ext cx="426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Westward tilted MKWs </a:t>
            </a:r>
            <a:r>
              <a:rPr lang="en-US" altLang="zh-CN" dirty="0" smtClean="0">
                <a:solidFill>
                  <a:srgbClr val="3333FF"/>
                </a:solidFill>
              </a:rPr>
              <a:t>produce lower-tropospheric westerly EMT, positive mid-tropospheric EHT and negative mid-tropospheric EQT.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715000"/>
            <a:ext cx="426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eastward tilted WIGs </a:t>
            </a:r>
            <a:r>
              <a:rPr lang="en-US" altLang="zh-CN" dirty="0" smtClean="0">
                <a:solidFill>
                  <a:srgbClr val="3333FF"/>
                </a:solidFill>
              </a:rPr>
              <a:t>produce opposite Eddy forcing compared with those of EKW!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6488668"/>
            <a:ext cx="2568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Liu and Wang (2012)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2098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>Impact of Eddy Momentum Transfer (EMT) induced by super cloud clusters (MKW) and two-day waves (WIG) on MJO</a:t>
            </a: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7239000" cy="1905000"/>
          </a:xfrm>
        </p:spPr>
        <p:txBody>
          <a:bodyPr/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</a:rPr>
              <a:t>	The contributions of eddy forcing to development and maintenance of MJO critically </a:t>
            </a:r>
            <a:r>
              <a:rPr lang="en-US" altLang="zh-CN" sz="2800" dirty="0" smtClean="0">
                <a:solidFill>
                  <a:srgbClr val="FF0000"/>
                </a:solidFill>
              </a:rPr>
              <a:t>depend on their relative phases of occurrence in MJO convective envelope.</a:t>
            </a:r>
            <a:endParaRPr lang="en-US" altLang="zh-CN" sz="2800" dirty="0" smtClean="0">
              <a:solidFill>
                <a:schemeClr val="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943600"/>
            <a:ext cx="292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Wang and Liu 2011 JAS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2293938" y="1295400"/>
          <a:ext cx="3459162" cy="609600"/>
        </p:xfrm>
        <a:graphic>
          <a:graphicData uri="http://schemas.openxmlformats.org/presentationml/2006/ole">
            <p:oleObj spid="_x0000_s625666" name="公式" r:id="rId3" imgW="2539800" imgH="444240" progId="Equation.3">
              <p:embed/>
            </p:oleObj>
          </a:graphicData>
        </a:graphic>
      </p:graphicFrame>
      <p:graphicFrame>
        <p:nvGraphicFramePr>
          <p:cNvPr id="10243" name="Object 12"/>
          <p:cNvGraphicFramePr>
            <a:graphicFrameLocks noChangeAspect="1"/>
          </p:cNvGraphicFramePr>
          <p:nvPr/>
        </p:nvGraphicFramePr>
        <p:xfrm>
          <a:off x="2362200" y="1981200"/>
          <a:ext cx="1905000" cy="357188"/>
        </p:xfrm>
        <a:graphic>
          <a:graphicData uri="http://schemas.openxmlformats.org/presentationml/2006/ole">
            <p:oleObj spid="_x0000_s625667" name="公式" r:id="rId4" imgW="1282680" imgH="241200" progId="Equation.3">
              <p:embed/>
            </p:oleObj>
          </a:graphicData>
        </a:graphic>
      </p:graphicFrame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2362200" y="2514600"/>
          <a:ext cx="3249613" cy="400050"/>
        </p:xfrm>
        <a:graphic>
          <a:graphicData uri="http://schemas.openxmlformats.org/presentationml/2006/ole">
            <p:oleObj spid="_x0000_s625668" name="公式" r:id="rId5" imgW="2197080" imgH="266400" progId="Equation.3">
              <p:embed/>
            </p:oleObj>
          </a:graphicData>
        </a:graphic>
      </p:graphicFrame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2438400" y="3124200"/>
          <a:ext cx="1820863" cy="381000"/>
        </p:xfrm>
        <a:graphic>
          <a:graphicData uri="http://schemas.openxmlformats.org/presentationml/2006/ole">
            <p:oleObj spid="_x0000_s625669" name="Equation" r:id="rId6" imgW="1231366" imgH="253890" progId="Equation.3">
              <p:embed/>
            </p:oleObj>
          </a:graphicData>
        </a:graphic>
      </p:graphicFrame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2438400" y="3657600"/>
          <a:ext cx="1731962" cy="400050"/>
        </p:xfrm>
        <a:graphic>
          <a:graphicData uri="http://schemas.openxmlformats.org/presentationml/2006/ole">
            <p:oleObj spid="_x0000_s625670" name="公式" r:id="rId7" imgW="1168200" imgH="266400" progId="Equation.3">
              <p:embed/>
            </p:oleObj>
          </a:graphicData>
        </a:graphic>
      </p:graphicFrame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51" name="TextBox 31"/>
          <p:cNvSpPr txBox="1">
            <a:spLocks noChangeArrowheads="1"/>
          </p:cNvSpPr>
          <p:nvPr/>
        </p:nvSpPr>
        <p:spPr bwMode="auto">
          <a:xfrm>
            <a:off x="7086600" y="15240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10252" name="TextBox 32"/>
          <p:cNvSpPr txBox="1">
            <a:spLocks noChangeArrowheads="1"/>
          </p:cNvSpPr>
          <p:nvPr/>
        </p:nvSpPr>
        <p:spPr bwMode="auto">
          <a:xfrm>
            <a:off x="7086600" y="19812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10253" name="TextBox 33"/>
          <p:cNvSpPr txBox="1">
            <a:spLocks noChangeArrowheads="1"/>
          </p:cNvSpPr>
          <p:nvPr/>
        </p:nvSpPr>
        <p:spPr bwMode="auto">
          <a:xfrm>
            <a:off x="7162800" y="36576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(5)</a:t>
            </a:r>
          </a:p>
        </p:txBody>
      </p:sp>
      <p:sp>
        <p:nvSpPr>
          <p:cNvPr id="10254" name="TextBox 34"/>
          <p:cNvSpPr txBox="1">
            <a:spLocks noChangeArrowheads="1"/>
          </p:cNvSpPr>
          <p:nvPr/>
        </p:nvSpPr>
        <p:spPr bwMode="auto">
          <a:xfrm>
            <a:off x="7086600" y="25146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10255" name="TextBox 35"/>
          <p:cNvSpPr txBox="1">
            <a:spLocks noChangeArrowheads="1"/>
          </p:cNvSpPr>
          <p:nvPr/>
        </p:nvSpPr>
        <p:spPr bwMode="auto">
          <a:xfrm>
            <a:off x="7162800" y="30480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(4)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1016504"/>
            <a:chOff x="0" y="0"/>
            <a:chExt cx="5760" cy="384"/>
          </a:xfrm>
        </p:grpSpPr>
        <p:sp>
          <p:nvSpPr>
            <p:cNvPr id="10259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10258" name="Text Box 4"/>
            <p:cNvSpPr txBox="1">
              <a:spLocks noChangeArrowheads="1"/>
            </p:cNvSpPr>
            <p:nvPr/>
          </p:nvSpPr>
          <p:spPr bwMode="auto">
            <a:xfrm>
              <a:off x="624" y="96"/>
              <a:ext cx="449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C00000"/>
                  </a:solidFill>
                </a:rPr>
                <a:t>Two and half layer MJO </a:t>
              </a:r>
              <a:r>
                <a:rPr lang="en-US" altLang="zh-CN" sz="2800" dirty="0">
                  <a:solidFill>
                    <a:srgbClr val="C00000"/>
                  </a:solidFill>
                </a:rPr>
                <a:t>MSI </a:t>
              </a:r>
              <a:r>
                <a:rPr lang="en-US" altLang="zh-CN" sz="2800" dirty="0" smtClean="0">
                  <a:solidFill>
                    <a:srgbClr val="C00000"/>
                  </a:solidFill>
                </a:rPr>
                <a:t>model</a:t>
              </a:r>
              <a:endParaRPr lang="en-US" altLang="zh-CN" sz="28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14695" name="Object 4"/>
          <p:cNvGraphicFramePr>
            <a:graphicFrameLocks noChangeAspect="1"/>
          </p:cNvGraphicFramePr>
          <p:nvPr/>
        </p:nvGraphicFramePr>
        <p:xfrm>
          <a:off x="1828800" y="4648200"/>
          <a:ext cx="4527550" cy="722313"/>
        </p:xfrm>
        <a:graphic>
          <a:graphicData uri="http://schemas.openxmlformats.org/presentationml/2006/ole">
            <p:oleObj spid="_x0000_s625671" name="Equation" r:id="rId8" imgW="2806560" imgH="4442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6432" y="4267200"/>
            <a:ext cx="550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665413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000000"/>
                </a:solidFill>
              </a:rPr>
              <a:t>Parameterization of the EMT of MKW and WIG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57200" y="59436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libri" pitchFamily="34" charset="0"/>
              </a:rPr>
              <a:t>ALPHA: Ratio of deep convective versus total condensation heating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362200" y="54864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Deep convective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10000" y="5029200"/>
            <a:ext cx="15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67200" y="54102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Congestus/Stratiform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267200" y="51054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3657600" y="1219200"/>
            <a:ext cx="1600200" cy="685800"/>
          </a:xfrm>
          <a:prstGeom prst="arc">
            <a:avLst>
              <a:gd name="adj1" fmla="val 16200000"/>
              <a:gd name="adj2" fmla="val 160438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848600" y="4419600"/>
            <a:ext cx="69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Calibri" pitchFamily="34" charset="0"/>
              </a:rPr>
              <a:t>East</a:t>
            </a: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1828800" y="4495800"/>
            <a:ext cx="207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" pitchFamily="34" charset="0"/>
              </a:rPr>
              <a:t>Boundary layer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5715000" y="3429000"/>
            <a:ext cx="2034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2-Day waves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1981200" y="3429000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SCC</a:t>
            </a:r>
          </a:p>
        </p:txBody>
      </p:sp>
      <p:sp>
        <p:nvSpPr>
          <p:cNvPr id="44044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5513" tIns="27757" rIns="55513" bIns="27757" anchor="ctr"/>
          <a:lstStyle/>
          <a:p>
            <a:pPr defTabSz="2665413"/>
            <a:endParaRPr lang="zh-CN" altLang="en-US" sz="5200">
              <a:solidFill>
                <a:srgbClr val="FFFFFF"/>
              </a:solidFill>
            </a:endParaRPr>
          </a:p>
        </p:txBody>
      </p:sp>
      <p:sp>
        <p:nvSpPr>
          <p:cNvPr id="44041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37400" cy="5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513" tIns="27757" rIns="55513" bIns="27757">
            <a:spAutoFit/>
          </a:bodyPr>
          <a:lstStyle/>
          <a:p>
            <a:pPr algn="ctr" defTabSz="2665413"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C00000"/>
                </a:solidFill>
              </a:rPr>
              <a:t>EMT induced instability</a:t>
            </a:r>
          </a:p>
          <a:p>
            <a:pPr algn="ctr" defTabSz="2665413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00"/>
                </a:solidFill>
              </a:rPr>
              <a:t>Eddy </a:t>
            </a:r>
            <a:r>
              <a:rPr lang="en-US" altLang="zh-CN" sz="2000" b="1" dirty="0">
                <a:solidFill>
                  <a:srgbClr val="000000"/>
                </a:solidFill>
              </a:rPr>
              <a:t>forcing of MKW and WIG waves</a:t>
            </a:r>
          </a:p>
        </p:txBody>
      </p:sp>
      <p:pic>
        <p:nvPicPr>
          <p:cNvPr id="44042" name="Picture 40" descr="Kelcmt"/>
          <p:cNvPicPr>
            <a:picLocks noChangeAspect="1" noChangeArrowheads="1"/>
          </p:cNvPicPr>
          <p:nvPr/>
        </p:nvPicPr>
        <p:blipFill>
          <a:blip r:embed="rId3" cstate="print"/>
          <a:srcRect b="65714"/>
          <a:stretch>
            <a:fillRect/>
          </a:stretch>
        </p:blipFill>
        <p:spPr bwMode="auto">
          <a:xfrm>
            <a:off x="1752600" y="5029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37" descr="wigcmt"/>
          <p:cNvPicPr>
            <a:picLocks noChangeAspect="1" noChangeArrowheads="1"/>
          </p:cNvPicPr>
          <p:nvPr/>
        </p:nvPicPr>
        <p:blipFill>
          <a:blip r:embed="rId4" cstate="print"/>
          <a:srcRect r="6349" b="65660"/>
          <a:stretch>
            <a:fillRect/>
          </a:stretch>
        </p:blipFill>
        <p:spPr bwMode="auto">
          <a:xfrm>
            <a:off x="4648200" y="50292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43200" y="990600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MJO convective complex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381000" y="5934075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Calibri" pitchFamily="34" charset="0"/>
              </a:rPr>
              <a:t>The Instability properties of the FCI, CMT and MSI modes for wave-1 as functions of (</a:t>
            </a:r>
            <a:r>
              <a:rPr lang="en-US" altLang="zh-CN" sz="2000" b="1">
                <a:solidFill>
                  <a:srgbClr val="C00000"/>
                </a:solidFill>
                <a:latin typeface="Calibri" pitchFamily="34" charset="0"/>
              </a:rPr>
              <a:t>the ratio of deep convective versus total condensation heating</a:t>
            </a:r>
            <a:r>
              <a:rPr lang="en-US" altLang="zh-CN" sz="2000" b="1">
                <a:solidFill>
                  <a:srgbClr val="000000"/>
                </a:solidFill>
                <a:latin typeface="Calibri" pitchFamily="34" charset="0"/>
              </a:rPr>
              <a:t>). </a:t>
            </a:r>
            <a:endParaRPr lang="zh-CN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5059" name="Picture 5" descr="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1219200" y="6096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0070C0"/>
                </a:solidFill>
              </a:rPr>
              <a:t>Growth rate (day</a:t>
            </a:r>
            <a:r>
              <a:rPr lang="en-US" altLang="zh-TW" sz="2400" baseline="30000">
                <a:solidFill>
                  <a:srgbClr val="0070C0"/>
                </a:solidFill>
              </a:rPr>
              <a:t>-1</a:t>
            </a:r>
            <a:r>
              <a:rPr lang="en-US" altLang="zh-TW" sz="240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1219200" y="3124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0070C0"/>
                </a:solidFill>
              </a:rPr>
              <a:t>Phase speed (m</a:t>
            </a:r>
            <a:r>
              <a:rPr lang="en-US" altLang="zh-CN" sz="2400">
                <a:solidFill>
                  <a:srgbClr val="0070C0"/>
                </a:solidFill>
                <a:ea typeface="PMingLiU" pitchFamily="18" charset="-120"/>
              </a:rPr>
              <a:t> </a:t>
            </a:r>
            <a:r>
              <a:rPr lang="en-US" altLang="zh-TW" sz="2400">
                <a:solidFill>
                  <a:srgbClr val="0070C0"/>
                </a:solidFill>
              </a:rPr>
              <a:t>s</a:t>
            </a:r>
            <a:r>
              <a:rPr lang="en-US" altLang="zh-TW" baseline="30000">
                <a:solidFill>
                  <a:srgbClr val="0070C0"/>
                </a:solidFill>
              </a:rPr>
              <a:t>-1</a:t>
            </a:r>
            <a:r>
              <a:rPr lang="en-US" altLang="zh-TW" sz="240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39763"/>
            <a:chOff x="0" y="0"/>
            <a:chExt cx="5760" cy="403"/>
          </a:xfrm>
        </p:grpSpPr>
        <p:sp>
          <p:nvSpPr>
            <p:cNvPr id="45065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45064" name="Text Box 4"/>
            <p:cNvSpPr txBox="1">
              <a:spLocks noChangeArrowheads="1"/>
            </p:cNvSpPr>
            <p:nvPr/>
          </p:nvSpPr>
          <p:spPr bwMode="auto">
            <a:xfrm>
              <a:off x="624" y="96"/>
              <a:ext cx="449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C00000"/>
                  </a:solidFill>
                </a:rPr>
                <a:t>Growth rate and phase speed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24400" y="685800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Three types of instability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altLang="zh-TW" sz="3600" smtClean="0"/>
              <a:t>Summary</a:t>
            </a: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8915400" cy="5638800"/>
          </a:xfrm>
        </p:spPr>
        <p:txBody>
          <a:bodyPr/>
          <a:lstStyle/>
          <a:p>
            <a:pPr marL="457200" indent="-457200" algn="l">
              <a:buFont typeface="Arial" charset="0"/>
              <a:buAutoNum type="arabicPeriod"/>
            </a:pPr>
            <a:r>
              <a:rPr lang="en-US" altLang="zh-TW" sz="2400" dirty="0" smtClean="0">
                <a:solidFill>
                  <a:srgbClr val="FF0000"/>
                </a:solidFill>
              </a:rPr>
              <a:t>EMT mechanism: </a:t>
            </a:r>
            <a:r>
              <a:rPr lang="en-US" altLang="zh-TW" sz="2400" dirty="0" smtClean="0">
                <a:solidFill>
                  <a:srgbClr val="0070C0"/>
                </a:solidFill>
              </a:rPr>
              <a:t>a stationary 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quadrupole</a:t>
            </a:r>
            <a:r>
              <a:rPr lang="en-US" altLang="zh-TW" sz="2400" dirty="0" smtClean="0">
                <a:solidFill>
                  <a:srgbClr val="0070C0"/>
                </a:solidFill>
              </a:rPr>
              <a:t> mode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 smtClean="0">
                <a:solidFill>
                  <a:srgbClr val="C00000"/>
                </a:solidFill>
              </a:rPr>
              <a:t>enhanced Rossby wave comp.</a:t>
            </a:r>
            <a:r>
              <a:rPr lang="en-US" altLang="zh-TW" sz="2400" dirty="0" smtClean="0">
                <a:solidFill>
                  <a:srgbClr val="FF0000"/>
                </a:solidFill>
              </a:rPr>
              <a:t>); </a:t>
            </a:r>
            <a:r>
              <a:rPr lang="en-US" altLang="zh-TW" sz="2400" dirty="0" smtClean="0">
                <a:solidFill>
                  <a:schemeClr val="tx1"/>
                </a:solidFill>
              </a:rPr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FCI mechanism </a:t>
            </a:r>
            <a:r>
              <a:rPr lang="en-US" altLang="zh-TW" sz="2400" dirty="0" smtClean="0">
                <a:solidFill>
                  <a:schemeClr val="tx1"/>
                </a:solidFill>
              </a:rPr>
              <a:t>favors a </a:t>
            </a:r>
            <a:r>
              <a:rPr lang="en-US" altLang="zh-TW" sz="2400" dirty="0" smtClean="0">
                <a:solidFill>
                  <a:srgbClr val="0070C0"/>
                </a:solidFill>
              </a:rPr>
              <a:t>fast eastward-moving mode </a:t>
            </a:r>
            <a:r>
              <a:rPr lang="en-US" altLang="zh-TW" sz="2400" dirty="0" smtClean="0">
                <a:solidFill>
                  <a:schemeClr val="tx1"/>
                </a:solidFill>
              </a:rPr>
              <a:t>with a Gill-pattern-like structure (</a:t>
            </a:r>
            <a:r>
              <a:rPr lang="en-US" altLang="zh-TW" sz="2400" dirty="0" smtClean="0">
                <a:solidFill>
                  <a:srgbClr val="C00000"/>
                </a:solidFill>
              </a:rPr>
              <a:t>enhanced Kelvin wave comp.</a:t>
            </a:r>
            <a:r>
              <a:rPr lang="en-US" altLang="zh-TW" sz="2400" dirty="0" smtClean="0">
                <a:solidFill>
                  <a:schemeClr val="tx1"/>
                </a:solidFill>
              </a:rPr>
              <a:t>). 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n-US" altLang="zh-TW" sz="2400" dirty="0" smtClean="0">
                <a:solidFill>
                  <a:srgbClr val="FF0000"/>
                </a:solidFill>
              </a:rPr>
              <a:t>MSI instability (</a:t>
            </a:r>
            <a:r>
              <a:rPr lang="en-US" altLang="zh-TW" sz="2400" dirty="0" smtClean="0">
                <a:solidFill>
                  <a:schemeClr val="tx1"/>
                </a:solidFill>
              </a:rPr>
              <a:t>a </a:t>
            </a:r>
            <a:r>
              <a:rPr lang="en-US" altLang="zh-TW" sz="2400" dirty="0" smtClean="0">
                <a:solidFill>
                  <a:srgbClr val="FF0000"/>
                </a:solidFill>
              </a:rPr>
              <a:t>combination of FCI or EMT)</a:t>
            </a:r>
            <a:r>
              <a:rPr lang="en-US" altLang="zh-TW" sz="2400" dirty="0" smtClean="0">
                <a:solidFill>
                  <a:srgbClr val="C00000"/>
                </a:solidFill>
              </a:rPr>
              <a:t> depends on the ratio of deep convective versus stratiform/congestus heating</a:t>
            </a:r>
            <a:r>
              <a:rPr lang="en-US" altLang="zh-TW" sz="2400" dirty="0" smtClean="0">
                <a:solidFill>
                  <a:schemeClr val="tx1"/>
                </a:solidFill>
              </a:rPr>
              <a:t>. With increasing stratiform/congestus heating, the FCI weakens while the CMT becomes more effective. 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n-US" altLang="zh-CN" sz="2400" dirty="0" smtClean="0">
                <a:solidFill>
                  <a:srgbClr val="FF0000"/>
                </a:solidFill>
              </a:rPr>
              <a:t>Instability  occurs only when EMTs of MKW and WIG are located on the rear and front of the MJO, respectively</a:t>
            </a:r>
            <a:r>
              <a:rPr lang="en-US" altLang="zh-CN" sz="24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n-US" altLang="zh-TW" sz="2400" dirty="0" smtClean="0"/>
              <a:t>A growing MSI mode has a </a:t>
            </a:r>
            <a:r>
              <a:rPr lang="en-US" altLang="zh-TW" sz="2400" dirty="0" smtClean="0">
                <a:solidFill>
                  <a:srgbClr val="FF0000"/>
                </a:solidFill>
              </a:rPr>
              <a:t>mixed horizontal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qua</a:t>
            </a:r>
            <a:r>
              <a:rPr lang="en-US" altLang="zh-CN" sz="2400" dirty="0" err="1" smtClean="0">
                <a:solidFill>
                  <a:srgbClr val="FF0000"/>
                </a:solidFill>
                <a:ea typeface="PMingLiU" pitchFamily="18" charset="-120"/>
              </a:rPr>
              <a:t>d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rupole</a:t>
            </a:r>
            <a:r>
              <a:rPr lang="en-US" altLang="zh-TW" sz="2400" dirty="0" smtClean="0">
                <a:solidFill>
                  <a:srgbClr val="FF0000"/>
                </a:solidFill>
              </a:rPr>
              <a:t> structure and prefers slow eastward propagation of wavenumber 1</a:t>
            </a:r>
            <a:r>
              <a:rPr lang="en-US" altLang="zh-TW" sz="2400" dirty="0" smtClean="0"/>
              <a:t>. </a:t>
            </a:r>
            <a:r>
              <a:rPr lang="en-US" altLang="zh-TW" sz="2400" dirty="0" smtClean="0">
                <a:solidFill>
                  <a:srgbClr val="002060"/>
                </a:solidFill>
              </a:rPr>
              <a:t>FCI sets the eastward propagation, CMT slows down the propagation</a:t>
            </a:r>
            <a:r>
              <a:rPr lang="en-US" altLang="zh-TW" sz="2400" dirty="0" smtClean="0"/>
              <a:t>. </a:t>
            </a:r>
          </a:p>
          <a:p>
            <a:pPr marL="457200" indent="-457200" algn="l">
              <a:buFont typeface="Arial" charset="0"/>
              <a:buAutoNum type="arabicPeriod"/>
            </a:pPr>
            <a:endParaRPr lang="en-US" altLang="zh-CN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016504"/>
            <a:chOff x="0" y="0"/>
            <a:chExt cx="5760" cy="384"/>
          </a:xfrm>
        </p:grpSpPr>
        <p:sp>
          <p:nvSpPr>
            <p:cNvPr id="48135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5760" cy="384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5513" tIns="27757" rIns="55513" bIns="27757" anchor="ctr"/>
            <a:lstStyle/>
            <a:p>
              <a:pPr defTabSz="2665413"/>
              <a:endParaRPr lang="zh-CN" altLang="en-US" sz="5200">
                <a:solidFill>
                  <a:srgbClr val="FFFFFF"/>
                </a:solidFill>
              </a:endParaRPr>
            </a:p>
          </p:txBody>
        </p:sp>
        <p:sp>
          <p:nvSpPr>
            <p:cNvPr id="48134" name="Text Box 4"/>
            <p:cNvSpPr txBox="1">
              <a:spLocks noChangeArrowheads="1"/>
            </p:cNvSpPr>
            <p:nvPr/>
          </p:nvSpPr>
          <p:spPr bwMode="auto">
            <a:xfrm>
              <a:off x="144" y="96"/>
              <a:ext cx="547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5513" tIns="27757" rIns="55513" bIns="27757">
              <a:spAutoFit/>
            </a:bodyPr>
            <a:lstStyle/>
            <a:p>
              <a:pPr algn="ctr" defTabSz="2665413">
                <a:spcBef>
                  <a:spcPct val="50000"/>
                </a:spcBef>
              </a:pPr>
              <a:r>
                <a:rPr lang="en-US" altLang="zh-CN" sz="2800" dirty="0" smtClean="0">
                  <a:solidFill>
                    <a:srgbClr val="C00000"/>
                  </a:solidFill>
                </a:rPr>
                <a:t>Role of the upscale eddy momentum transfer</a:t>
              </a:r>
              <a:endParaRPr lang="en-US" altLang="zh-CN" sz="28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0" y="3622675"/>
            <a:ext cx="14795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zh-CN" sz="900">
              <a:latin typeface="Calibri" pitchFamily="34" charset="0"/>
              <a:cs typeface="Times New Roman" pitchFamily="18" charset="0"/>
            </a:endParaRPr>
          </a:p>
          <a:p>
            <a:pPr indent="152400" eaLnBrk="0" hangingPunct="0"/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29" name="Rectangle 27"/>
          <p:cNvSpPr>
            <a:spLocks noChangeArrowheads="1"/>
          </p:cNvSpPr>
          <p:nvPr/>
        </p:nvSpPr>
        <p:spPr bwMode="auto">
          <a:xfrm>
            <a:off x="0" y="5245100"/>
            <a:ext cx="603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30" name="Rectangle 33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31" name="Text Box 56"/>
          <p:cNvSpPr txBox="1">
            <a:spLocks noChangeArrowheads="1"/>
          </p:cNvSpPr>
          <p:nvPr/>
        </p:nvSpPr>
        <p:spPr bwMode="auto">
          <a:xfrm>
            <a:off x="1295400" y="228600"/>
            <a:ext cx="6324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Calibri" pitchFamily="34" charset="0"/>
              </a:rPr>
              <a:t>MJO Skeleton model</a:t>
            </a:r>
          </a:p>
          <a:p>
            <a:pPr algn="ctr"/>
            <a:r>
              <a:rPr lang="en-US" altLang="zh-CN">
                <a:solidFill>
                  <a:srgbClr val="0070C0"/>
                </a:solidFill>
                <a:latin typeface="Calibri" pitchFamily="34" charset="0"/>
              </a:rPr>
              <a:t>(Majda and Stechmann 2009; Liu and Wang 2012)</a:t>
            </a:r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1504950" y="1524000"/>
          <a:ext cx="1333500" cy="434975"/>
        </p:xfrm>
        <a:graphic>
          <a:graphicData uri="http://schemas.openxmlformats.org/presentationml/2006/ole">
            <p:oleObj spid="_x0000_s811010" name="公式" r:id="rId3" imgW="533160" imgH="228600" progId="Equation.3">
              <p:embed/>
            </p:oleObj>
          </a:graphicData>
        </a:graphic>
      </p:graphicFrame>
      <p:sp>
        <p:nvSpPr>
          <p:cNvPr id="5132" name="Text Box 56"/>
          <p:cNvSpPr txBox="1">
            <a:spLocks noChangeArrowheads="1"/>
          </p:cNvSpPr>
          <p:nvPr/>
        </p:nvSpPr>
        <p:spPr bwMode="auto">
          <a:xfrm>
            <a:off x="0" y="1524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0070C0"/>
                </a:solidFill>
                <a:latin typeface="Calibri" pitchFamily="34" charset="0"/>
              </a:rPr>
              <a:t>Assumption: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52450" y="2209800"/>
          <a:ext cx="2081213" cy="569913"/>
        </p:xfrm>
        <a:graphic>
          <a:graphicData uri="http://schemas.openxmlformats.org/presentationml/2006/ole">
            <p:oleObj spid="_x0000_s811011" name="公式" r:id="rId4" imgW="95220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52450" y="2817813"/>
          <a:ext cx="1479550" cy="533400"/>
        </p:xfrm>
        <a:graphic>
          <a:graphicData uri="http://schemas.openxmlformats.org/presentationml/2006/ole">
            <p:oleObj spid="_x0000_s811012" name="公式" r:id="rId5" imgW="711000" imgH="2412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27050" y="3429000"/>
          <a:ext cx="2081213" cy="533400"/>
        </p:xfrm>
        <a:graphic>
          <a:graphicData uri="http://schemas.openxmlformats.org/presentationml/2006/ole">
            <p:oleObj spid="_x0000_s811013" name="公式" r:id="rId6" imgW="1054080" imgH="2412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04800" y="4114800"/>
          <a:ext cx="3376613" cy="561975"/>
        </p:xfrm>
        <a:graphic>
          <a:graphicData uri="http://schemas.openxmlformats.org/presentationml/2006/ole">
            <p:oleObj spid="_x0000_s811014" name="公式" r:id="rId7" imgW="1892160" imgH="266400" progId="Equation.3">
              <p:embed/>
            </p:oleObj>
          </a:graphicData>
        </a:graphic>
      </p:graphicFrame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381000" y="4800600"/>
            <a:ext cx="1371600" cy="381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127" name="Object 33"/>
          <p:cNvGraphicFramePr>
            <a:graphicFrameLocks noChangeAspect="1"/>
          </p:cNvGraphicFramePr>
          <p:nvPr/>
        </p:nvGraphicFramePr>
        <p:xfrm>
          <a:off x="381000" y="4800600"/>
          <a:ext cx="1524000" cy="417513"/>
        </p:xfrm>
        <a:graphic>
          <a:graphicData uri="http://schemas.openxmlformats.org/presentationml/2006/ole">
            <p:oleObj spid="_x0000_s811015" name="公式" r:id="rId8" imgW="533160" imgH="228600" progId="Equation.3">
              <p:embed/>
            </p:oleObj>
          </a:graphicData>
        </a:graphic>
      </p:graphicFrame>
      <p:pic>
        <p:nvPicPr>
          <p:cNvPr id="5134" name="Picture 19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174750"/>
            <a:ext cx="54864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44"/>
          <p:cNvSpPr>
            <a:spLocks noChangeArrowheads="1"/>
          </p:cNvSpPr>
          <p:nvPr/>
        </p:nvSpPr>
        <p:spPr bwMode="auto">
          <a:xfrm>
            <a:off x="2971800" y="4114800"/>
            <a:ext cx="8382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136" name="TextBox 16"/>
          <p:cNvSpPr txBox="1">
            <a:spLocks noChangeArrowheads="1"/>
          </p:cNvSpPr>
          <p:nvPr/>
        </p:nvSpPr>
        <p:spPr bwMode="auto">
          <a:xfrm>
            <a:off x="2362200" y="4876800"/>
            <a:ext cx="1600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alibri" pitchFamily="34" charset="0"/>
              </a:rPr>
              <a:t>Frictional </a:t>
            </a:r>
            <a:r>
              <a:rPr lang="en-US" altLang="zh-CN" sz="2000" dirty="0">
                <a:solidFill>
                  <a:srgbClr val="0070C0"/>
                </a:solidFill>
                <a:latin typeface="Calibri" pitchFamily="34" charset="0"/>
              </a:rPr>
              <a:t>skeleton model</a:t>
            </a:r>
          </a:p>
          <a:p>
            <a:pPr algn="ctr"/>
            <a:r>
              <a:rPr lang="en-US" altLang="zh-CN" sz="2000" dirty="0">
                <a:solidFill>
                  <a:srgbClr val="0070C0"/>
                </a:solidFill>
                <a:latin typeface="Calibri" pitchFamily="34" charset="0"/>
              </a:rPr>
              <a:t>Liu and Wang 2012</a:t>
            </a:r>
          </a:p>
        </p:txBody>
      </p:sp>
      <p:sp>
        <p:nvSpPr>
          <p:cNvPr id="5137" name="TextBox 17"/>
          <p:cNvSpPr txBox="1">
            <a:spLocks noChangeArrowheads="1"/>
          </p:cNvSpPr>
          <p:nvPr/>
        </p:nvSpPr>
        <p:spPr bwMode="auto">
          <a:xfrm>
            <a:off x="0" y="5334000"/>
            <a:ext cx="19573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Calibri" pitchFamily="34" charset="0"/>
              </a:rPr>
              <a:t>Skeleton model</a:t>
            </a:r>
          </a:p>
          <a:p>
            <a:pPr algn="ctr"/>
            <a:r>
              <a:rPr lang="en-US" altLang="zh-CN" dirty="0" err="1">
                <a:solidFill>
                  <a:srgbClr val="0070C0"/>
                </a:solidFill>
                <a:latin typeface="Calibri" pitchFamily="34" charset="0"/>
              </a:rPr>
              <a:t>Majda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en-US" altLang="zh-CN" dirty="0" err="1">
                <a:solidFill>
                  <a:srgbClr val="0070C0"/>
                </a:solidFill>
                <a:latin typeface="Calibri" pitchFamily="34" charset="0"/>
              </a:rPr>
              <a:t>Stechmann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 2009</a:t>
            </a:r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Oval 12"/>
          <p:cNvSpPr>
            <a:spLocks noChangeArrowheads="1"/>
          </p:cNvSpPr>
          <p:nvPr/>
        </p:nvSpPr>
        <p:spPr bwMode="auto">
          <a:xfrm>
            <a:off x="2590800" y="2286000"/>
            <a:ext cx="2819400" cy="7620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  <a:ea typeface="SimSun" pitchFamily="2" charset="-122"/>
              </a:rPr>
              <a:t>Low-Frequency</a:t>
            </a:r>
          </a:p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  <a:ea typeface="SimSun" pitchFamily="2" charset="-122"/>
              </a:rPr>
              <a:t>Equatorial Waves</a:t>
            </a:r>
          </a:p>
        </p:txBody>
      </p:sp>
      <p:sp>
        <p:nvSpPr>
          <p:cNvPr id="1029" name="Line 47"/>
          <p:cNvSpPr>
            <a:spLocks noChangeShapeType="1"/>
          </p:cNvSpPr>
          <p:nvPr/>
        </p:nvSpPr>
        <p:spPr bwMode="auto">
          <a:xfrm flipV="1">
            <a:off x="45720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51"/>
          <p:cNvSpPr>
            <a:spLocks noChangeShapeType="1"/>
          </p:cNvSpPr>
          <p:nvPr/>
        </p:nvSpPr>
        <p:spPr bwMode="auto">
          <a:xfrm flipV="1">
            <a:off x="35052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52"/>
          <p:cNvSpPr>
            <a:spLocks noChangeArrowheads="1"/>
          </p:cNvSpPr>
          <p:nvPr/>
        </p:nvSpPr>
        <p:spPr bwMode="auto">
          <a:xfrm>
            <a:off x="3352800" y="4648200"/>
            <a:ext cx="1219200" cy="6096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  <a:ea typeface="SimSun" pitchFamily="2" charset="-122"/>
              </a:rPr>
              <a:t>Moisture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  <a:ea typeface="SimSun" pitchFamily="2" charset="-122"/>
              </a:rPr>
              <a:t>Distribution</a:t>
            </a:r>
          </a:p>
        </p:txBody>
      </p:sp>
      <p:sp>
        <p:nvSpPr>
          <p:cNvPr id="1032" name="Oval 53"/>
          <p:cNvSpPr>
            <a:spLocks noChangeArrowheads="1"/>
          </p:cNvSpPr>
          <p:nvPr/>
        </p:nvSpPr>
        <p:spPr bwMode="auto">
          <a:xfrm>
            <a:off x="2286000" y="3429000"/>
            <a:ext cx="1447800" cy="914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  <a:ea typeface="SimSun" pitchFamily="2" charset="-122"/>
              </a:rPr>
              <a:t>Convective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  <a:ea typeface="SimSun" pitchFamily="2" charset="-122"/>
              </a:rPr>
              <a:t>Latent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  <a:ea typeface="SimSun" pitchFamily="2" charset="-122"/>
              </a:rPr>
              <a:t>Heating</a:t>
            </a:r>
          </a:p>
        </p:txBody>
      </p:sp>
      <p:sp>
        <p:nvSpPr>
          <p:cNvPr id="1033" name="Line 55"/>
          <p:cNvSpPr>
            <a:spLocks noChangeShapeType="1"/>
          </p:cNvSpPr>
          <p:nvPr/>
        </p:nvSpPr>
        <p:spPr bwMode="auto">
          <a:xfrm flipV="1">
            <a:off x="3962400" y="4267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64"/>
          <p:cNvSpPr>
            <a:spLocks noChangeShapeType="1"/>
          </p:cNvSpPr>
          <p:nvPr/>
        </p:nvSpPr>
        <p:spPr bwMode="auto">
          <a:xfrm flipH="1" flipV="1">
            <a:off x="35052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67"/>
          <p:cNvSpPr>
            <a:spLocks noChangeShapeType="1"/>
          </p:cNvSpPr>
          <p:nvPr/>
        </p:nvSpPr>
        <p:spPr bwMode="auto">
          <a:xfrm flipV="1">
            <a:off x="3733800" y="3886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Oval 32"/>
          <p:cNvSpPr>
            <a:spLocks noChangeArrowheads="1"/>
          </p:cNvSpPr>
          <p:nvPr/>
        </p:nvSpPr>
        <p:spPr bwMode="auto">
          <a:xfrm>
            <a:off x="1828800" y="1905000"/>
            <a:ext cx="4114800" cy="25908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037" name="Text Box 8"/>
          <p:cNvSpPr txBox="1">
            <a:spLocks noChangeArrowheads="1"/>
          </p:cNvSpPr>
          <p:nvPr/>
        </p:nvSpPr>
        <p:spPr bwMode="auto">
          <a:xfrm>
            <a:off x="2033588" y="685800"/>
            <a:ext cx="3681412" cy="954088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Essential Large Scale </a:t>
            </a:r>
          </a:p>
          <a:p>
            <a:pPr algn="ctr" eaLnBrk="0" hangingPunct="0"/>
            <a:r>
              <a:rPr lang="en-US" altLang="zh-CN" sz="2800" b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</a:rPr>
              <a:t>MJO dynamics</a:t>
            </a:r>
          </a:p>
        </p:txBody>
      </p:sp>
      <p:sp>
        <p:nvSpPr>
          <p:cNvPr id="1038" name="Oval 41"/>
          <p:cNvSpPr>
            <a:spLocks noChangeArrowheads="1"/>
          </p:cNvSpPr>
          <p:nvPr/>
        </p:nvSpPr>
        <p:spPr bwMode="auto">
          <a:xfrm>
            <a:off x="4191000" y="3352800"/>
            <a:ext cx="1447800" cy="914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latin typeface="Times New Roman" pitchFamily="18" charset="0"/>
                <a:ea typeface="SimSun" pitchFamily="2" charset="-122"/>
              </a:rPr>
              <a:t>Boundary</a:t>
            </a:r>
          </a:p>
          <a:p>
            <a:pPr algn="ctr"/>
            <a:r>
              <a:rPr lang="en-US" altLang="zh-CN" sz="1600" b="1">
                <a:latin typeface="Times New Roman" pitchFamily="18" charset="0"/>
                <a:ea typeface="SimSun" pitchFamily="2" charset="-122"/>
              </a:rPr>
              <a:t> Layer</a:t>
            </a:r>
          </a:p>
          <a:p>
            <a:pPr algn="ctr"/>
            <a:r>
              <a:rPr lang="en-US" altLang="zh-CN" sz="1600" b="1">
                <a:latin typeface="Times New Roman" pitchFamily="18" charset="0"/>
                <a:ea typeface="SimSun" pitchFamily="2" charset="-122"/>
              </a:rPr>
              <a:t> Dynamics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/>
        </p:nvGraphicFramePr>
        <p:xfrm>
          <a:off x="1066800" y="5562600"/>
          <a:ext cx="5562600" cy="1060704"/>
        </p:xfrm>
        <a:graphic>
          <a:graphicData uri="http://schemas.openxmlformats.org/drawingml/2006/table">
            <a:tbl>
              <a:tblPr/>
              <a:tblGrid>
                <a:gridCol w="1951038"/>
                <a:gridCol w="2025650"/>
                <a:gridCol w="1585912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Land-sea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Climatological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Heat 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217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Lower boundary forcing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1" name="Line 73"/>
          <p:cNvSpPr>
            <a:spLocks noChangeShapeType="1"/>
          </p:cNvSpPr>
          <p:nvPr/>
        </p:nvSpPr>
        <p:spPr bwMode="auto">
          <a:xfrm flipV="1">
            <a:off x="39624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73"/>
          <p:cNvSpPr>
            <a:spLocks noChangeShapeType="1"/>
          </p:cNvSpPr>
          <p:nvPr/>
        </p:nvSpPr>
        <p:spPr bwMode="auto">
          <a:xfrm flipH="1" flipV="1">
            <a:off x="4572000" y="51054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043"/>
          <p:cNvGraphicFramePr>
            <a:graphicFrameLocks noChangeAspect="1"/>
          </p:cNvGraphicFramePr>
          <p:nvPr/>
        </p:nvGraphicFramePr>
        <p:xfrm>
          <a:off x="6629400" y="3810000"/>
          <a:ext cx="2286000" cy="457200"/>
        </p:xfrm>
        <a:graphic>
          <a:graphicData uri="http://schemas.openxmlformats.org/presentationml/2006/ole">
            <p:oleObj spid="_x0000_s801794" name="Equation" r:id="rId4" imgW="825480" imgH="228600" progId="Equation.3">
              <p:embed/>
            </p:oleObj>
          </a:graphicData>
        </a:graphic>
      </p:graphicFrame>
      <p:sp>
        <p:nvSpPr>
          <p:cNvPr id="1053" name="Rectangle 42"/>
          <p:cNvSpPr>
            <a:spLocks noChangeArrowheads="1"/>
          </p:cNvSpPr>
          <p:nvPr/>
        </p:nvSpPr>
        <p:spPr bwMode="auto">
          <a:xfrm>
            <a:off x="6553200" y="3124200"/>
            <a:ext cx="21336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ea typeface="SimSun" pitchFamily="2" charset="-122"/>
              </a:rPr>
              <a:t>SST controls </a:t>
            </a:r>
          </a:p>
          <a:p>
            <a:pPr algn="ctr"/>
            <a:r>
              <a:rPr lang="en-US" altLang="zh-CN" b="1">
                <a:ea typeface="SimSun" pitchFamily="2" charset="-122"/>
              </a:rPr>
              <a:t>Of basic state MSE</a:t>
            </a:r>
          </a:p>
        </p:txBody>
      </p:sp>
      <p:graphicFrame>
        <p:nvGraphicFramePr>
          <p:cNvPr id="1027" name="Object 1042"/>
          <p:cNvGraphicFramePr>
            <a:graphicFrameLocks noChangeAspect="1"/>
          </p:cNvGraphicFramePr>
          <p:nvPr/>
        </p:nvGraphicFramePr>
        <p:xfrm>
          <a:off x="6629400" y="4343400"/>
          <a:ext cx="2286000" cy="909638"/>
        </p:xfrm>
        <a:graphic>
          <a:graphicData uri="http://schemas.openxmlformats.org/presentationml/2006/ole">
            <p:oleObj spid="_x0000_s801795" name="Equation" r:id="rId5" imgW="1892160" imgH="888840" progId="Equation.3">
              <p:embed/>
            </p:oleObj>
          </a:graphicData>
        </a:graphic>
      </p:graphicFrame>
      <p:sp>
        <p:nvSpPr>
          <p:cNvPr id="1054" name="TextBox 10"/>
          <p:cNvSpPr txBox="1">
            <a:spLocks noChangeArrowheads="1"/>
          </p:cNvSpPr>
          <p:nvPr/>
        </p:nvSpPr>
        <p:spPr bwMode="auto">
          <a:xfrm>
            <a:off x="7162800" y="5410200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Wang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46482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a typeface="PMingLiU" pitchFamily="18" charset="-120"/>
              </a:rPr>
              <a:t>1. Theoretical  Framework for Essential Dynamics of MJO</a:t>
            </a:r>
            <a:r>
              <a:rPr lang="en-US" altLang="zh-TW" b="1" dirty="0" smtClean="0">
                <a:solidFill>
                  <a:srgbClr val="FF0000"/>
                </a:solidFill>
                <a:ea typeface="PMingLiU" pitchFamily="18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a typeface="PMingLiU" pitchFamily="18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ea typeface="PMingLiU" pitchFamily="18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a typeface="PMingLiU" pitchFamily="18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 --Wang 2005, 2012: Theory, Chapter 10 in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“Intraseasonal oscillation in the atmosphere and Ocean</a:t>
            </a: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”, Eds. W. Lau and D. Waliser, Praxis-Springer </a:t>
            </a:r>
            <a:b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--Hoskins and Wang 2006: Large scale dynamics, Chapter 9 in </a:t>
            </a:r>
            <a:r>
              <a:rPr lang="en-US" altLang="zh-TW" sz="2400" dirty="0" smtClean="0">
                <a:solidFill>
                  <a:srgbClr val="7030A0"/>
                </a:solidFill>
                <a:ea typeface="PMingLiU" pitchFamily="18" charset="-120"/>
              </a:rPr>
              <a:t>“Asian Monsoon</a:t>
            </a: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”, Ed. B. Wang, Praxis-Springer</a:t>
            </a:r>
            <a:b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</a:br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838200" y="2286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BSISO: Essential Physical Processes </a:t>
            </a:r>
          </a:p>
        </p:txBody>
      </p:sp>
      <p:sp>
        <p:nvSpPr>
          <p:cNvPr id="16387" name="Oval 12"/>
          <p:cNvSpPr>
            <a:spLocks noChangeArrowheads="1"/>
          </p:cNvSpPr>
          <p:nvPr/>
        </p:nvSpPr>
        <p:spPr bwMode="auto">
          <a:xfrm>
            <a:off x="3733800" y="2286000"/>
            <a:ext cx="2819400" cy="7620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</a:rPr>
              <a:t>Low-Frequency</a:t>
            </a:r>
          </a:p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</a:rPr>
              <a:t>Equatorial Waves</a:t>
            </a:r>
          </a:p>
        </p:txBody>
      </p:sp>
      <p:sp>
        <p:nvSpPr>
          <p:cNvPr id="16388" name="AutoShape 25"/>
          <p:cNvSpPr>
            <a:spLocks noChangeArrowheads="1"/>
          </p:cNvSpPr>
          <p:nvPr/>
        </p:nvSpPr>
        <p:spPr bwMode="auto">
          <a:xfrm rot="-5400000">
            <a:off x="647700" y="2628900"/>
            <a:ext cx="3581400" cy="1676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FF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Calibri" pitchFamily="34" charset="0"/>
              </a:rPr>
              <a:t>Background Circulation </a:t>
            </a:r>
          </a:p>
          <a:p>
            <a:pPr algn="ctr"/>
            <a:r>
              <a:rPr lang="en-US" altLang="zh-CN" sz="2000" b="1">
                <a:latin typeface="Calibri" pitchFamily="34" charset="0"/>
              </a:rPr>
              <a:t>(Annual &amp; Interannual </a:t>
            </a:r>
            <a:r>
              <a:rPr lang="en-US" altLang="zh-CN" sz="1400" b="1">
                <a:latin typeface="Calibri" pitchFamily="34" charset="0"/>
              </a:rPr>
              <a:t>)</a:t>
            </a:r>
          </a:p>
        </p:txBody>
      </p:sp>
      <p:sp>
        <p:nvSpPr>
          <p:cNvPr id="16389" name="Line 46"/>
          <p:cNvSpPr>
            <a:spLocks noChangeShapeType="1"/>
          </p:cNvSpPr>
          <p:nvPr/>
        </p:nvSpPr>
        <p:spPr bwMode="auto">
          <a:xfrm flipH="1" flipV="1">
            <a:off x="3124200" y="2667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47"/>
          <p:cNvSpPr>
            <a:spLocks noChangeShapeType="1"/>
          </p:cNvSpPr>
          <p:nvPr/>
        </p:nvSpPr>
        <p:spPr bwMode="auto">
          <a:xfrm flipV="1">
            <a:off x="57150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51"/>
          <p:cNvSpPr>
            <a:spLocks noChangeShapeType="1"/>
          </p:cNvSpPr>
          <p:nvPr/>
        </p:nvSpPr>
        <p:spPr bwMode="auto">
          <a:xfrm flipV="1">
            <a:off x="46482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52"/>
          <p:cNvSpPr>
            <a:spLocks noChangeArrowheads="1"/>
          </p:cNvSpPr>
          <p:nvPr/>
        </p:nvSpPr>
        <p:spPr bwMode="auto">
          <a:xfrm>
            <a:off x="4495800" y="4648200"/>
            <a:ext cx="1219200" cy="6096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</a:rPr>
              <a:t>Moisture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</a:rPr>
              <a:t>Distribution</a:t>
            </a:r>
          </a:p>
        </p:txBody>
      </p:sp>
      <p:sp>
        <p:nvSpPr>
          <p:cNvPr id="16393" name="Oval 53"/>
          <p:cNvSpPr>
            <a:spLocks noChangeArrowheads="1"/>
          </p:cNvSpPr>
          <p:nvPr/>
        </p:nvSpPr>
        <p:spPr bwMode="auto">
          <a:xfrm>
            <a:off x="3429000" y="3429000"/>
            <a:ext cx="1447800" cy="914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Convective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Latent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Heating</a:t>
            </a:r>
          </a:p>
        </p:txBody>
      </p:sp>
      <p:sp>
        <p:nvSpPr>
          <p:cNvPr id="16394" name="Line 55"/>
          <p:cNvSpPr>
            <a:spLocks noChangeShapeType="1"/>
          </p:cNvSpPr>
          <p:nvPr/>
        </p:nvSpPr>
        <p:spPr bwMode="auto">
          <a:xfrm flipV="1">
            <a:off x="5105400" y="4267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64"/>
          <p:cNvSpPr>
            <a:spLocks noChangeShapeType="1"/>
          </p:cNvSpPr>
          <p:nvPr/>
        </p:nvSpPr>
        <p:spPr bwMode="auto">
          <a:xfrm flipH="1" flipV="1">
            <a:off x="46482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67"/>
          <p:cNvSpPr>
            <a:spLocks noChangeShapeType="1"/>
          </p:cNvSpPr>
          <p:nvPr/>
        </p:nvSpPr>
        <p:spPr bwMode="auto">
          <a:xfrm flipV="1">
            <a:off x="4876800" y="3886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Oval 32"/>
          <p:cNvSpPr>
            <a:spLocks noChangeArrowheads="1"/>
          </p:cNvSpPr>
          <p:nvPr/>
        </p:nvSpPr>
        <p:spPr bwMode="auto">
          <a:xfrm>
            <a:off x="3429000" y="1676400"/>
            <a:ext cx="3505200" cy="37338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398" name="Text Box 8"/>
          <p:cNvSpPr txBox="1">
            <a:spLocks noChangeArrowheads="1"/>
          </p:cNvSpPr>
          <p:nvPr/>
        </p:nvSpPr>
        <p:spPr bwMode="auto">
          <a:xfrm>
            <a:off x="3886200" y="914400"/>
            <a:ext cx="2540000" cy="708025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b="1">
                <a:latin typeface="Times New Roman" pitchFamily="18" charset="0"/>
              </a:rPr>
              <a:t>Essential Large scale </a:t>
            </a:r>
          </a:p>
          <a:p>
            <a:pPr algn="ctr" eaLnBrk="0" hangingPunct="0"/>
            <a:r>
              <a:rPr lang="en-US" altLang="zh-CN" sz="2000" b="1">
                <a:latin typeface="Times New Roman" pitchFamily="18" charset="0"/>
              </a:rPr>
              <a:t>MJO dynamics</a:t>
            </a:r>
          </a:p>
        </p:txBody>
      </p:sp>
      <p:sp>
        <p:nvSpPr>
          <p:cNvPr id="16399" name="Oval 41"/>
          <p:cNvSpPr>
            <a:spLocks noChangeArrowheads="1"/>
          </p:cNvSpPr>
          <p:nvPr/>
        </p:nvSpPr>
        <p:spPr bwMode="auto">
          <a:xfrm>
            <a:off x="5334000" y="3429000"/>
            <a:ext cx="1447800" cy="914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latin typeface="Times New Roman" pitchFamily="18" charset="0"/>
              </a:rPr>
              <a:t>Boundary</a:t>
            </a:r>
          </a:p>
          <a:p>
            <a:pPr algn="ctr"/>
            <a:r>
              <a:rPr lang="en-US" altLang="zh-CN" sz="1600" b="1">
                <a:latin typeface="Times New Roman" pitchFamily="18" charset="0"/>
              </a:rPr>
              <a:t> Layer</a:t>
            </a:r>
          </a:p>
          <a:p>
            <a:pPr algn="ctr"/>
            <a:r>
              <a:rPr lang="en-US" altLang="zh-CN" sz="1600" b="1">
                <a:latin typeface="Times New Roman" pitchFamily="18" charset="0"/>
              </a:rPr>
              <a:t> Dynamics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/>
        </p:nvGraphicFramePr>
        <p:xfrm>
          <a:off x="1676400" y="5562600"/>
          <a:ext cx="5562600" cy="1127760"/>
        </p:xfrm>
        <a:graphic>
          <a:graphicData uri="http://schemas.openxmlformats.org/drawingml/2006/table">
            <a:tbl>
              <a:tblPr/>
              <a:tblGrid>
                <a:gridCol w="1951038"/>
                <a:gridCol w="2025650"/>
                <a:gridCol w="1585912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Land-sea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Climatological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Heat 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17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Lower boundary forcing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2" name="Line 72"/>
          <p:cNvSpPr>
            <a:spLocks noChangeShapeType="1"/>
          </p:cNvSpPr>
          <p:nvPr/>
        </p:nvSpPr>
        <p:spPr bwMode="auto">
          <a:xfrm flipV="1">
            <a:off x="28956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73"/>
          <p:cNvSpPr>
            <a:spLocks noChangeShapeType="1"/>
          </p:cNvSpPr>
          <p:nvPr/>
        </p:nvSpPr>
        <p:spPr bwMode="auto">
          <a:xfrm flipV="1">
            <a:off x="51054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75"/>
          <p:cNvSpPr>
            <a:spLocks noChangeShapeType="1"/>
          </p:cNvSpPr>
          <p:nvPr/>
        </p:nvSpPr>
        <p:spPr bwMode="auto">
          <a:xfrm flipH="1" flipV="1">
            <a:off x="6248400" y="4267200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Text Box 8"/>
          <p:cNvSpPr txBox="1">
            <a:spLocks noChangeArrowheads="1"/>
          </p:cNvSpPr>
          <p:nvPr/>
        </p:nvSpPr>
        <p:spPr bwMode="auto">
          <a:xfrm>
            <a:off x="1447800" y="914400"/>
            <a:ext cx="1968500" cy="708025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</a:rPr>
              <a:t>Boreal Summer </a:t>
            </a:r>
          </a:p>
          <a:p>
            <a:pPr algn="ctr" eaLnBrk="0" hangingPunct="0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</a:rPr>
              <a:t>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kumimoji="1" lang="en-US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4903269"/>
              </p:ext>
            </p:extLst>
          </p:nvPr>
        </p:nvGraphicFramePr>
        <p:xfrm>
          <a:off x="8473136" y="2712340"/>
          <a:ext cx="385144" cy="428628"/>
        </p:xfrm>
        <a:graphic>
          <a:graphicData uri="http://schemas.openxmlformats.org/presentationml/2006/ole">
            <p:oleObj spid="_x0000_s808962" name="수식" r:id="rId3" imgW="203112" imgH="228501" progId="Equation.3">
              <p:embed/>
            </p:oleObj>
          </a:graphicData>
        </a:graphic>
      </p:graphicFrame>
      <p:grpSp>
        <p:nvGrpSpPr>
          <p:cNvPr id="3" name="그룹 69"/>
          <p:cNvGrpSpPr/>
          <p:nvPr/>
        </p:nvGrpSpPr>
        <p:grpSpPr>
          <a:xfrm>
            <a:off x="1582738" y="968054"/>
            <a:ext cx="5954712" cy="1308818"/>
            <a:chOff x="1511204" y="4286476"/>
            <a:chExt cx="5954712" cy="1308818"/>
          </a:xfrm>
        </p:grpSpPr>
        <p:graphicFrame>
          <p:nvGraphicFramePr>
            <p:cNvPr id="55" name="Object 12"/>
            <p:cNvGraphicFramePr>
              <a:graphicFrameLocks noChangeAspect="1"/>
            </p:cNvGraphicFramePr>
            <p:nvPr/>
          </p:nvGraphicFramePr>
          <p:xfrm>
            <a:off x="1511204" y="4286476"/>
            <a:ext cx="5954712" cy="890587"/>
          </p:xfrm>
          <a:graphic>
            <a:graphicData uri="http://schemas.openxmlformats.org/presentationml/2006/ole">
              <p:oleObj spid="_x0000_s808963" name="수식" r:id="rId4" imgW="2768600" imgH="419100" progId="Equation.3">
                <p:embed/>
              </p:oleObj>
            </a:graphicData>
          </a:graphic>
        </p:graphicFrame>
        <p:grpSp>
          <p:nvGrpSpPr>
            <p:cNvPr id="4" name="그룹 67"/>
            <p:cNvGrpSpPr/>
            <p:nvPr/>
          </p:nvGrpSpPr>
          <p:grpSpPr>
            <a:xfrm>
              <a:off x="2714612" y="5072074"/>
              <a:ext cx="2714548" cy="523220"/>
              <a:chOff x="2714612" y="5214950"/>
              <a:chExt cx="2714548" cy="523220"/>
            </a:xfrm>
          </p:grpSpPr>
          <p:cxnSp>
            <p:nvCxnSpPr>
              <p:cNvPr id="56" name="직선 연결선 55"/>
              <p:cNvCxnSpPr/>
              <p:nvPr/>
            </p:nvCxnSpPr>
            <p:spPr>
              <a:xfrm>
                <a:off x="2714612" y="5334672"/>
                <a:ext cx="2714548" cy="0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직사각형 57"/>
              <p:cNvSpPr/>
              <p:nvPr/>
            </p:nvSpPr>
            <p:spPr>
              <a:xfrm>
                <a:off x="3813947" y="5214950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b="1" dirty="0" smtClean="0">
                    <a:solidFill>
                      <a:srgbClr val="0070C0"/>
                    </a:solidFill>
                  </a:rPr>
                  <a:t>①</a:t>
                </a:r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그룹 68"/>
            <p:cNvGrpSpPr/>
            <p:nvPr/>
          </p:nvGrpSpPr>
          <p:grpSpPr>
            <a:xfrm>
              <a:off x="5643570" y="5072074"/>
              <a:ext cx="1714512" cy="523220"/>
              <a:chOff x="5714912" y="5214950"/>
              <a:chExt cx="1714512" cy="523220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714912" y="5334672"/>
                <a:ext cx="1714512" cy="0"/>
              </a:xfrm>
              <a:prstGeom prst="line">
                <a:avLst/>
              </a:prstGeom>
              <a:ln w="317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직사각형 58"/>
              <p:cNvSpPr/>
              <p:nvPr/>
            </p:nvSpPr>
            <p:spPr>
              <a:xfrm>
                <a:off x="6314277" y="5214950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b="1" dirty="0" smtClean="0">
                    <a:solidFill>
                      <a:srgbClr val="0070C0"/>
                    </a:solidFill>
                  </a:rPr>
                  <a:t>②</a:t>
                </a:r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33" name="평행 사변형 32"/>
          <p:cNvSpPr>
            <a:spLocks noChangeAspect="1"/>
          </p:cNvSpPr>
          <p:nvPr/>
        </p:nvSpPr>
        <p:spPr>
          <a:xfrm rot="19963653">
            <a:off x="6529212" y="5675595"/>
            <a:ext cx="2164209" cy="450978"/>
          </a:xfrm>
          <a:prstGeom prst="parallelogram">
            <a:avLst>
              <a:gd name="adj" fmla="val 50995"/>
            </a:avLst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>
            <a:spLocks noChangeAspect="1"/>
          </p:cNvSpPr>
          <p:nvPr/>
        </p:nvSpPr>
        <p:spPr>
          <a:xfrm>
            <a:off x="495703" y="6082998"/>
            <a:ext cx="6236537" cy="514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714349" y="6055322"/>
            <a:ext cx="2314591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PBL</a:t>
            </a:r>
            <a:endParaRPr lang="ko-KR" altLang="en-US" sz="2400" b="1" dirty="0"/>
          </a:p>
        </p:txBody>
      </p:sp>
      <p:grpSp>
        <p:nvGrpSpPr>
          <p:cNvPr id="6" name="그룹 104"/>
          <p:cNvGrpSpPr>
            <a:grpSpLocks noChangeAspect="1"/>
          </p:cNvGrpSpPr>
          <p:nvPr/>
        </p:nvGrpSpPr>
        <p:grpSpPr>
          <a:xfrm>
            <a:off x="487980" y="5193177"/>
            <a:ext cx="7972452" cy="900119"/>
            <a:chOff x="285720" y="4214818"/>
            <a:chExt cx="8858280" cy="1000132"/>
          </a:xfrm>
        </p:grpSpPr>
        <p:sp>
          <p:nvSpPr>
            <p:cNvPr id="31" name="평행 사변형 30"/>
            <p:cNvSpPr/>
            <p:nvPr/>
          </p:nvSpPr>
          <p:spPr>
            <a:xfrm>
              <a:off x="285720" y="4214818"/>
              <a:ext cx="8858280" cy="1000132"/>
            </a:xfrm>
            <a:prstGeom prst="parallelogram">
              <a:avLst>
                <a:gd name="adj" fmla="val 19027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5"/>
            <p:cNvSpPr txBox="1"/>
            <p:nvPr/>
          </p:nvSpPr>
          <p:spPr>
            <a:xfrm>
              <a:off x="8358214" y="448842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EQ.</a:t>
              </a:r>
              <a:endParaRPr lang="ko-KR" altLang="en-US" dirty="0"/>
            </a:p>
          </p:txBody>
        </p:sp>
        <p:cxnSp>
          <p:nvCxnSpPr>
            <p:cNvPr id="98" name="직선 연결선 97"/>
            <p:cNvCxnSpPr/>
            <p:nvPr/>
          </p:nvCxnSpPr>
          <p:spPr>
            <a:xfrm flipH="1" flipV="1">
              <a:off x="1470086" y="4592032"/>
              <a:ext cx="6930000" cy="13843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>
            <a:spLocks noChangeAspect="1"/>
          </p:cNvSpPr>
          <p:nvPr/>
        </p:nvSpPr>
        <p:spPr>
          <a:xfrm>
            <a:off x="71407" y="4533099"/>
            <a:ext cx="2314591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Free Atmosphere</a:t>
            </a:r>
            <a:endParaRPr lang="ko-KR" altLang="en-US" sz="2400" b="1" dirty="0"/>
          </a:p>
        </p:txBody>
      </p:sp>
      <p:sp>
        <p:nvSpPr>
          <p:cNvPr id="111" name="오른쪽 화살표 110"/>
          <p:cNvSpPr>
            <a:spLocks noChangeAspect="1"/>
          </p:cNvSpPr>
          <p:nvPr/>
        </p:nvSpPr>
        <p:spPr>
          <a:xfrm flipH="1">
            <a:off x="5652120" y="5445224"/>
            <a:ext cx="1157296" cy="900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19200000" lon="16800000" rev="5100000"/>
            </a:camera>
            <a:lightRig rig="threePt" dir="t"/>
          </a:scene3d>
          <a:sp3d z="63500">
            <a:bevelT h="139700"/>
            <a:bevelB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85"/>
          <p:cNvGrpSpPr>
            <a:grpSpLocks noChangeAspect="1"/>
          </p:cNvGrpSpPr>
          <p:nvPr/>
        </p:nvGrpSpPr>
        <p:grpSpPr>
          <a:xfrm>
            <a:off x="5060591" y="5306908"/>
            <a:ext cx="1671649" cy="642942"/>
            <a:chOff x="5286380" y="4643446"/>
            <a:chExt cx="1857388" cy="714380"/>
          </a:xfrm>
        </p:grpSpPr>
        <p:sp>
          <p:nvSpPr>
            <p:cNvPr id="113" name="위쪽 화살표 112"/>
            <p:cNvSpPr/>
            <p:nvPr/>
          </p:nvSpPr>
          <p:spPr>
            <a:xfrm>
              <a:off x="5286380" y="4643446"/>
              <a:ext cx="1857388" cy="714380"/>
            </a:xfrm>
            <a:prstGeom prst="upArrow">
              <a:avLst/>
            </a:prstGeom>
            <a:solidFill>
              <a:schemeClr val="accent3">
                <a:lumMod val="50000"/>
                <a:alpha val="68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1200000" lon="108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000760" y="4814840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/>
                <a:t>W</a:t>
              </a:r>
              <a:r>
                <a:rPr lang="en-US" altLang="ko-KR" sz="2000" b="1" baseline="-25000" dirty="0" err="1" smtClean="0"/>
                <a:t>b</a:t>
              </a:r>
              <a:endParaRPr lang="ko-KR" altLang="en-US" b="1" baseline="-25000" dirty="0"/>
            </a:p>
          </p:txBody>
        </p:sp>
      </p:grpSp>
      <p:sp>
        <p:nvSpPr>
          <p:cNvPr id="115" name="오른쪽 화살표 114"/>
          <p:cNvSpPr>
            <a:spLocks noChangeAspect="1"/>
          </p:cNvSpPr>
          <p:nvPr/>
        </p:nvSpPr>
        <p:spPr>
          <a:xfrm>
            <a:off x="2869532" y="5481209"/>
            <a:ext cx="1157296" cy="900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19200000" lon="17100000" rev="4800000"/>
            </a:camera>
            <a:lightRig rig="threePt" dir="t"/>
          </a:scene3d>
          <a:sp3d z="63500">
            <a:bevelT h="139700"/>
            <a:bevelB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106"/>
          <p:cNvGrpSpPr>
            <a:grpSpLocks noChangeAspect="1"/>
          </p:cNvGrpSpPr>
          <p:nvPr/>
        </p:nvGrpSpPr>
        <p:grpSpPr>
          <a:xfrm>
            <a:off x="2312849" y="5306908"/>
            <a:ext cx="1671649" cy="642942"/>
            <a:chOff x="2857488" y="5643578"/>
            <a:chExt cx="1857388" cy="714380"/>
          </a:xfrm>
        </p:grpSpPr>
        <p:sp>
          <p:nvSpPr>
            <p:cNvPr id="117" name="위쪽 화살표 116"/>
            <p:cNvSpPr/>
            <p:nvPr/>
          </p:nvSpPr>
          <p:spPr>
            <a:xfrm flipV="1">
              <a:off x="2857488" y="5643578"/>
              <a:ext cx="1857388" cy="714380"/>
            </a:xfrm>
            <a:prstGeom prst="upArrow">
              <a:avLst/>
            </a:prstGeom>
            <a:solidFill>
              <a:schemeClr val="accent3">
                <a:lumMod val="50000"/>
                <a:alpha val="68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1200000" lon="108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46730" y="5807616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/>
                <a:t>W</a:t>
              </a:r>
              <a:r>
                <a:rPr lang="en-US" altLang="ko-KR" sz="2000" b="1" baseline="-25000" dirty="0" err="1" smtClean="0"/>
                <a:t>b</a:t>
              </a:r>
              <a:endParaRPr lang="ko-KR" altLang="en-US" b="1" baseline="-25000" dirty="0"/>
            </a:p>
          </p:txBody>
        </p:sp>
      </p:grpSp>
      <p:grpSp>
        <p:nvGrpSpPr>
          <p:cNvPr id="9" name="그룹 110"/>
          <p:cNvGrpSpPr>
            <a:grpSpLocks noChangeAspect="1"/>
          </p:cNvGrpSpPr>
          <p:nvPr/>
        </p:nvGrpSpPr>
        <p:grpSpPr>
          <a:xfrm>
            <a:off x="5155740" y="4419882"/>
            <a:ext cx="1864532" cy="2033454"/>
            <a:chOff x="1928794" y="2741243"/>
            <a:chExt cx="2071702" cy="2259393"/>
          </a:xfrm>
        </p:grpSpPr>
        <p:sp>
          <p:nvSpPr>
            <p:cNvPr id="103" name="타원 102"/>
            <p:cNvSpPr/>
            <p:nvPr/>
          </p:nvSpPr>
          <p:spPr>
            <a:xfrm>
              <a:off x="1928794" y="4143380"/>
              <a:ext cx="2071702" cy="857256"/>
            </a:xfrm>
            <a:prstGeom prst="ellipse">
              <a:avLst/>
            </a:prstGeom>
            <a:solidFill>
              <a:schemeClr val="accent1">
                <a:lumMod val="75000"/>
                <a:alpha val="45000"/>
              </a:schemeClr>
            </a:solidFill>
            <a:ln>
              <a:noFill/>
            </a:ln>
            <a:scene3d>
              <a:camera prst="orthographicFront">
                <a:rot lat="7800000" lon="0" rev="0"/>
              </a:camera>
              <a:lightRig rig="threePt" dir="t"/>
            </a:scene3d>
            <a:sp3d>
              <a:bevelT h="1390650"/>
              <a:bevelB h="444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31441" y="2741243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L</a:t>
              </a:r>
              <a:endParaRPr lang="ko-KR" altLang="en-US" sz="2400" b="1" dirty="0"/>
            </a:p>
          </p:txBody>
        </p:sp>
      </p:grpSp>
      <p:sp>
        <p:nvSpPr>
          <p:cNvPr id="120" name="오른쪽 화살표 119"/>
          <p:cNvSpPr>
            <a:spLocks noChangeAspect="1"/>
          </p:cNvSpPr>
          <p:nvPr/>
        </p:nvSpPr>
        <p:spPr>
          <a:xfrm>
            <a:off x="5366634" y="5625225"/>
            <a:ext cx="1221590" cy="900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600000" lon="16800000" rev="5400000"/>
            </a:camera>
            <a:lightRig rig="threePt" dir="t"/>
          </a:scene3d>
          <a:sp3d z="63500">
            <a:bevelT h="139700"/>
            <a:bevelB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107"/>
          <p:cNvGrpSpPr>
            <a:grpSpLocks noChangeAspect="1"/>
          </p:cNvGrpSpPr>
          <p:nvPr/>
        </p:nvGrpSpPr>
        <p:grpSpPr>
          <a:xfrm>
            <a:off x="2195736" y="4438339"/>
            <a:ext cx="1864531" cy="2087005"/>
            <a:chOff x="1965951" y="2681741"/>
            <a:chExt cx="2071701" cy="2318895"/>
          </a:xfrm>
        </p:grpSpPr>
        <p:sp>
          <p:nvSpPr>
            <p:cNvPr id="100" name="타원 99"/>
            <p:cNvSpPr/>
            <p:nvPr/>
          </p:nvSpPr>
          <p:spPr>
            <a:xfrm>
              <a:off x="1965951" y="4143380"/>
              <a:ext cx="2071701" cy="857256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>
              <a:noFill/>
            </a:ln>
            <a:scene3d>
              <a:camera prst="orthographicFront">
                <a:rot lat="7800000" lon="0" rev="0"/>
              </a:camera>
              <a:lightRig rig="threePt" dir="t"/>
            </a:scene3d>
            <a:sp3d>
              <a:bevelT h="1435100"/>
              <a:bevelB h="444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57509" y="2681741"/>
              <a:ext cx="50006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/>
                <a:t>H</a:t>
              </a:r>
              <a:endParaRPr lang="ko-KR" altLang="en-US" sz="2400" b="1" dirty="0"/>
            </a:p>
          </p:txBody>
        </p:sp>
      </p:grpSp>
      <p:sp>
        <p:nvSpPr>
          <p:cNvPr id="119" name="오른쪽 화살표 118"/>
          <p:cNvSpPr>
            <a:spLocks noChangeAspect="1"/>
          </p:cNvSpPr>
          <p:nvPr/>
        </p:nvSpPr>
        <p:spPr>
          <a:xfrm flipH="1">
            <a:off x="2592330" y="5697233"/>
            <a:ext cx="1221590" cy="9001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1800000" lon="16800000" rev="5700000"/>
            </a:camera>
            <a:lightRig rig="threePt" dir="t"/>
          </a:scene3d>
          <a:sp3d z="63500">
            <a:bevelT h="139700"/>
            <a:bevelB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89"/>
          <p:cNvGrpSpPr>
            <a:grpSpLocks noChangeAspect="1"/>
          </p:cNvGrpSpPr>
          <p:nvPr/>
        </p:nvGrpSpPr>
        <p:grpSpPr>
          <a:xfrm>
            <a:off x="4788024" y="4813754"/>
            <a:ext cx="2378885" cy="771530"/>
            <a:chOff x="4929190" y="4164896"/>
            <a:chExt cx="2643206" cy="857256"/>
          </a:xfrm>
        </p:grpSpPr>
        <p:sp>
          <p:nvSpPr>
            <p:cNvPr id="94" name="오른쪽 화살표 93"/>
            <p:cNvSpPr/>
            <p:nvPr/>
          </p:nvSpPr>
          <p:spPr>
            <a:xfrm>
              <a:off x="4929190" y="4164896"/>
              <a:ext cx="2643206" cy="85725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>
                <a:rot lat="3000000" lon="18000000" rev="7560000"/>
              </a:camera>
              <a:lightRig rig="threePt" dir="t"/>
            </a:scene3d>
            <a:sp3d z="6350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95" name="Object 7"/>
            <p:cNvGraphicFramePr>
              <a:graphicFrameLocks noChangeAspect="1"/>
            </p:cNvGraphicFramePr>
            <p:nvPr/>
          </p:nvGraphicFramePr>
          <p:xfrm>
            <a:off x="7046930" y="4178623"/>
            <a:ext cx="378241" cy="536261"/>
          </p:xfrm>
          <a:graphic>
            <a:graphicData uri="http://schemas.openxmlformats.org/presentationml/2006/ole">
              <p:oleObj spid="_x0000_s808964" name="수식" r:id="rId5" imgW="152268" imgH="215713" progId="Equation.3">
                <p:embed/>
              </p:oleObj>
            </a:graphicData>
          </a:graphic>
        </p:graphicFrame>
      </p:grpSp>
      <p:grpSp>
        <p:nvGrpSpPr>
          <p:cNvPr id="12" name="그룹 90"/>
          <p:cNvGrpSpPr>
            <a:grpSpLocks noChangeAspect="1"/>
          </p:cNvGrpSpPr>
          <p:nvPr/>
        </p:nvGrpSpPr>
        <p:grpSpPr>
          <a:xfrm>
            <a:off x="2169973" y="4771410"/>
            <a:ext cx="2186003" cy="771530"/>
            <a:chOff x="2000232" y="4143380"/>
            <a:chExt cx="2428892" cy="857256"/>
          </a:xfrm>
        </p:grpSpPr>
        <p:sp>
          <p:nvSpPr>
            <p:cNvPr id="88" name="오른쪽 화살표 87"/>
            <p:cNvSpPr/>
            <p:nvPr/>
          </p:nvSpPr>
          <p:spPr>
            <a:xfrm flipH="1">
              <a:off x="2000232" y="4143380"/>
              <a:ext cx="2428892" cy="85725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>
                <a:rot lat="3000000" lon="18000000" rev="7560000"/>
              </a:camera>
              <a:lightRig rig="threePt" dir="t"/>
            </a:scene3d>
            <a:sp3d z="8890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91" name="Object 4"/>
            <p:cNvGraphicFramePr>
              <a:graphicFrameLocks noChangeAspect="1"/>
            </p:cNvGraphicFramePr>
            <p:nvPr/>
          </p:nvGraphicFramePr>
          <p:xfrm>
            <a:off x="2214546" y="4181480"/>
            <a:ext cx="357190" cy="506019"/>
          </p:xfrm>
          <a:graphic>
            <a:graphicData uri="http://schemas.openxmlformats.org/presentationml/2006/ole">
              <p:oleObj spid="_x0000_s808965" name="수식" r:id="rId6" imgW="152268" imgH="215713" progId="Equation.3">
                <p:embed/>
              </p:oleObj>
            </a:graphicData>
          </a:graphic>
        </p:graphicFrame>
      </p:grpSp>
      <p:pic>
        <p:nvPicPr>
          <p:cNvPr id="131" name="Picture 16" descr="D:\Msahn\실험실\PPT\MJO\cumulus-2.png"/>
          <p:cNvPicPr>
            <a:picLocks noChangeAspect="1" noChangeArrowheads="1"/>
          </p:cNvPicPr>
          <p:nvPr/>
        </p:nvPicPr>
        <p:blipFill>
          <a:blip r:embed="rId7" cstate="print">
            <a:lum bright="-4000" contrast="3000"/>
          </a:blip>
          <a:srcRect/>
          <a:stretch>
            <a:fillRect/>
          </a:stretch>
        </p:blipFill>
        <p:spPr bwMode="auto">
          <a:xfrm>
            <a:off x="3419872" y="2917193"/>
            <a:ext cx="3262363" cy="244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6" descr="D:\Msahn\실험실\PPT\MJO\cumulus-2.png"/>
          <p:cNvPicPr>
            <a:picLocks noChangeAspect="1" noChangeArrowheads="1"/>
          </p:cNvPicPr>
          <p:nvPr/>
        </p:nvPicPr>
        <p:blipFill>
          <a:blip r:embed="rId7" cstate="print">
            <a:lum bright="-4000" contrast="3000"/>
          </a:blip>
          <a:srcRect r="36935"/>
          <a:stretch>
            <a:fillRect/>
          </a:stretch>
        </p:blipFill>
        <p:spPr bwMode="auto">
          <a:xfrm>
            <a:off x="3419872" y="2917193"/>
            <a:ext cx="2057414" cy="2443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그룹 94"/>
          <p:cNvGrpSpPr>
            <a:grpSpLocks noChangeAspect="1"/>
          </p:cNvGrpSpPr>
          <p:nvPr/>
        </p:nvGrpSpPr>
        <p:grpSpPr>
          <a:xfrm>
            <a:off x="4283968" y="3565265"/>
            <a:ext cx="642942" cy="1735943"/>
            <a:chOff x="4346928" y="2714620"/>
            <a:chExt cx="714380" cy="1928826"/>
          </a:xfrm>
        </p:grpSpPr>
        <p:sp>
          <p:nvSpPr>
            <p:cNvPr id="80" name="위쪽 화살표 79"/>
            <p:cNvSpPr/>
            <p:nvPr/>
          </p:nvSpPr>
          <p:spPr>
            <a:xfrm>
              <a:off x="4346928" y="2714620"/>
              <a:ext cx="714380" cy="1928826"/>
            </a:xfrm>
            <a:prstGeom prst="upArrow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89804" y="2814576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/>
                <a:t>W</a:t>
              </a:r>
              <a:endParaRPr lang="ko-KR" altLang="en-US" b="1" dirty="0"/>
            </a:p>
          </p:txBody>
        </p:sp>
      </p:grpSp>
      <p:grpSp>
        <p:nvGrpSpPr>
          <p:cNvPr id="14" name="그룹 129"/>
          <p:cNvGrpSpPr>
            <a:grpSpLocks noChangeAspect="1"/>
          </p:cNvGrpSpPr>
          <p:nvPr/>
        </p:nvGrpSpPr>
        <p:grpSpPr>
          <a:xfrm>
            <a:off x="6098551" y="6133935"/>
            <a:ext cx="2652772" cy="646331"/>
            <a:chOff x="2849181" y="5857894"/>
            <a:chExt cx="2947525" cy="718145"/>
          </a:xfrm>
        </p:grpSpPr>
        <p:sp>
          <p:nvSpPr>
            <p:cNvPr id="121" name="TextBox 120"/>
            <p:cNvSpPr txBox="1"/>
            <p:nvPr/>
          </p:nvSpPr>
          <p:spPr>
            <a:xfrm>
              <a:off x="3934188" y="5857894"/>
              <a:ext cx="1862518" cy="7181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</a:rPr>
                <a:t>Frictional </a:t>
              </a:r>
            </a:p>
            <a:p>
              <a:r>
                <a:rPr lang="en-US" altLang="ko-KR" b="1" dirty="0" smtClean="0">
                  <a:solidFill>
                    <a:schemeClr val="accent6">
                      <a:lumMod val="75000"/>
                    </a:schemeClr>
                  </a:solidFill>
                </a:rPr>
                <a:t>Convergence</a:t>
              </a:r>
            </a:p>
          </p:txBody>
        </p:sp>
        <p:cxnSp>
          <p:nvCxnSpPr>
            <p:cNvPr id="122" name="직선 연결선 121"/>
            <p:cNvCxnSpPr>
              <a:stCxn id="121" idx="1"/>
            </p:cNvCxnSpPr>
            <p:nvPr/>
          </p:nvCxnSpPr>
          <p:spPr>
            <a:xfrm flipH="1" flipV="1">
              <a:off x="2849181" y="6001379"/>
              <a:ext cx="1085007" cy="21558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직선 연결선 75"/>
          <p:cNvCxnSpPr>
            <a:cxnSpLocks noChangeAspect="1"/>
          </p:cNvCxnSpPr>
          <p:nvPr/>
        </p:nvCxnSpPr>
        <p:spPr>
          <a:xfrm>
            <a:off x="507278" y="6104871"/>
            <a:ext cx="6236537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142844" y="2569464"/>
            <a:ext cx="855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70C0"/>
                </a:solidFill>
              </a:rPr>
              <a:t>②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PBL </a:t>
            </a:r>
            <a:r>
              <a:rPr lang="en-US" altLang="ko-KR" sz="2000" dirty="0" smtClean="0"/>
              <a:t>Moisture convergence generates moisture leading convection</a:t>
            </a:r>
            <a:endParaRPr lang="ko-KR" altLang="en-US" sz="2000" dirty="0"/>
          </a:p>
        </p:txBody>
      </p:sp>
      <p:sp>
        <p:nvSpPr>
          <p:cNvPr id="42" name="직사각형 41"/>
          <p:cNvSpPr/>
          <p:nvPr/>
        </p:nvSpPr>
        <p:spPr>
          <a:xfrm>
            <a:off x="142844" y="2069398"/>
            <a:ext cx="8772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70C0"/>
                </a:solidFill>
              </a:rPr>
              <a:t>①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Free tropospheric moisture convergence reduce effective static stability</a:t>
            </a:r>
            <a:endParaRPr lang="ko-KR" altLang="en-US" sz="2000" dirty="0"/>
          </a:p>
        </p:txBody>
      </p:sp>
      <p:grpSp>
        <p:nvGrpSpPr>
          <p:cNvPr id="15" name="그룹 101"/>
          <p:cNvGrpSpPr>
            <a:grpSpLocks noChangeAspect="1"/>
          </p:cNvGrpSpPr>
          <p:nvPr/>
        </p:nvGrpSpPr>
        <p:grpSpPr>
          <a:xfrm>
            <a:off x="2081366" y="4437112"/>
            <a:ext cx="5154930" cy="1165748"/>
            <a:chOff x="2006600" y="3645024"/>
            <a:chExt cx="5727700" cy="1295276"/>
          </a:xfrm>
        </p:grpSpPr>
        <p:sp>
          <p:nvSpPr>
            <p:cNvPr id="99" name="자유형 98"/>
            <p:cNvSpPr/>
            <p:nvPr/>
          </p:nvSpPr>
          <p:spPr>
            <a:xfrm>
              <a:off x="2006600" y="4023783"/>
              <a:ext cx="5727700" cy="916517"/>
            </a:xfrm>
            <a:custGeom>
              <a:avLst/>
              <a:gdLst>
                <a:gd name="connsiteX0" fmla="*/ 0 w 5727700"/>
                <a:gd name="connsiteY0" fmla="*/ 345017 h 916517"/>
                <a:gd name="connsiteX1" fmla="*/ 1092200 w 5727700"/>
                <a:gd name="connsiteY1" fmla="*/ 865717 h 916517"/>
                <a:gd name="connsiteX2" fmla="*/ 3149600 w 5727700"/>
                <a:gd name="connsiteY2" fmla="*/ 40217 h 916517"/>
                <a:gd name="connsiteX3" fmla="*/ 5727700 w 5727700"/>
                <a:gd name="connsiteY3" fmla="*/ 624417 h 9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7700" h="916517">
                  <a:moveTo>
                    <a:pt x="0" y="345017"/>
                  </a:moveTo>
                  <a:cubicBezTo>
                    <a:pt x="283633" y="630767"/>
                    <a:pt x="567267" y="916517"/>
                    <a:pt x="1092200" y="865717"/>
                  </a:cubicBezTo>
                  <a:cubicBezTo>
                    <a:pt x="1617133" y="814917"/>
                    <a:pt x="2377017" y="80434"/>
                    <a:pt x="3149600" y="40217"/>
                  </a:cubicBezTo>
                  <a:cubicBezTo>
                    <a:pt x="3922183" y="0"/>
                    <a:pt x="5190067" y="501650"/>
                    <a:pt x="5727700" y="624417"/>
                  </a:cubicBezTo>
                </a:path>
              </a:pathLst>
            </a:cu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10" name="Object 6"/>
            <p:cNvGraphicFramePr>
              <a:graphicFrameLocks noChangeAspect="1"/>
            </p:cNvGraphicFramePr>
            <p:nvPr/>
          </p:nvGraphicFramePr>
          <p:xfrm>
            <a:off x="5253211" y="3645024"/>
            <a:ext cx="542925" cy="542925"/>
          </p:xfrm>
          <a:graphic>
            <a:graphicData uri="http://schemas.openxmlformats.org/presentationml/2006/ole">
              <p:oleObj spid="_x0000_s808966" name="수식" r:id="rId8" imgW="241195" imgH="241195" progId="Equation.3">
                <p:embed/>
              </p:oleObj>
            </a:graphicData>
          </a:graphic>
        </p:graphicFrame>
      </p:grpSp>
      <p:sp>
        <p:nvSpPr>
          <p:cNvPr id="2" name="직사각형 1"/>
          <p:cNvSpPr/>
          <p:nvPr/>
        </p:nvSpPr>
        <p:spPr>
          <a:xfrm>
            <a:off x="254902" y="179929"/>
            <a:ext cx="863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Calibri" pitchFamily="34" charset="0"/>
              </a:rPr>
              <a:t>PBL moistening creates moisture-convection phase lead</a:t>
            </a:r>
            <a:endParaRPr lang="ko-KR" alt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1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0" grpId="0"/>
      <p:bldP spid="65" grpId="0"/>
      <p:bldP spid="111" grpId="0" animBg="1"/>
      <p:bldP spid="115" grpId="0" animBg="1"/>
      <p:bldP spid="120" grpId="0" animBg="1"/>
      <p:bldP spid="1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ISO13_wang31_f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288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Why MJO has a planetary zonal scale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 Role of nonlinear heating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3600" y="1828800"/>
            <a:ext cx="2971800" cy="42671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A portion of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the eddy available potential energy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 is carried away from the core convective regions by fast moving,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dry Kelvin and Rossby waves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, which spread perturbed circulation around the globe. This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energy dispersion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accounts for the planetary circulation scale of the MJO.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248400"/>
            <a:ext cx="225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Wang and Li 1994</a:t>
            </a:r>
            <a:endParaRPr 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3716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Multi-scale  structure of the convective complex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17220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Nakazawa 1988</a:t>
            </a: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2439" b="32135"/>
          <a:stretch/>
        </p:blipFill>
        <p:spPr>
          <a:xfrm>
            <a:off x="0" y="91440"/>
            <a:ext cx="6382514" cy="667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2513" y="277585"/>
            <a:ext cx="27614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1 </a:t>
            </a:r>
            <a:r>
              <a:rPr lang="en-US" dirty="0"/>
              <a:t>Composite </a:t>
            </a:r>
            <a:r>
              <a:rPr lang="en-US" b="1" dirty="0">
                <a:solidFill>
                  <a:srgbClr val="FF0000"/>
                </a:solidFill>
              </a:rPr>
              <a:t>precipitation</a:t>
            </a:r>
            <a:r>
              <a:rPr lang="en-US" dirty="0"/>
              <a:t> </a:t>
            </a:r>
            <a:r>
              <a:rPr lang="en-US" dirty="0" smtClean="0"/>
              <a:t>(mm/day) (left panels)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SLP </a:t>
            </a:r>
            <a:r>
              <a:rPr lang="en-US" dirty="0" smtClean="0"/>
              <a:t>(shading) and </a:t>
            </a:r>
            <a:r>
              <a:rPr lang="en-US" b="1" dirty="0" smtClean="0">
                <a:solidFill>
                  <a:srgbClr val="FF0000"/>
                </a:solidFill>
              </a:rPr>
              <a:t>925 </a:t>
            </a:r>
            <a:r>
              <a:rPr lang="en-US" b="1" dirty="0" err="1">
                <a:solidFill>
                  <a:srgbClr val="FF0000"/>
                </a:solidFill>
              </a:rPr>
              <a:t>hPa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winds</a:t>
            </a:r>
            <a:r>
              <a:rPr lang="en-US" dirty="0" smtClean="0"/>
              <a:t> (m/s, vector) (right panels) </a:t>
            </a:r>
            <a:r>
              <a:rPr lang="en-US" dirty="0"/>
              <a:t>fields with reference to the MJO wet phase in the equatorial Indian Ocean(EIO) for (a</a:t>
            </a:r>
            <a:r>
              <a:rPr lang="en-US" dirty="0" smtClean="0"/>
              <a:t>)(d) </a:t>
            </a:r>
            <a:r>
              <a:rPr lang="en-US" dirty="0"/>
              <a:t>Observation (EC Interim), (b</a:t>
            </a:r>
            <a:r>
              <a:rPr lang="en-US" dirty="0" smtClean="0"/>
              <a:t>)(e) </a:t>
            </a:r>
            <a:r>
              <a:rPr lang="en-US" dirty="0"/>
              <a:t>Propagating MJO (model), and (c</a:t>
            </a:r>
            <a:r>
              <a:rPr lang="en-US" dirty="0" smtClean="0"/>
              <a:t>)(f) </a:t>
            </a:r>
            <a:r>
              <a:rPr lang="en-US" dirty="0"/>
              <a:t>Standing MJO (model). The EIO wet phase is defined by the precipitation averaged in the region (5S-5N, 70-90E) reaches maximum.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6113" y="4049477"/>
            <a:ext cx="2469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In left panels, 925-hPa </a:t>
            </a:r>
            <a:r>
              <a:rPr lang="en-US" sz="1600" dirty="0" err="1" smtClean="0">
                <a:solidFill>
                  <a:schemeClr val="accent5"/>
                </a:solidFill>
              </a:rPr>
              <a:t>geopotential</a:t>
            </a:r>
            <a:r>
              <a:rPr lang="en-US" sz="1600" dirty="0" smtClean="0">
                <a:solidFill>
                  <a:schemeClr val="accent5"/>
                </a:solidFill>
              </a:rPr>
              <a:t> height has been plotted instead of SLP. I will change to SLP when Dr. Jiang send SLP data.</a:t>
            </a: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15" r="5409"/>
          <a:stretch>
            <a:fillRect/>
          </a:stretch>
        </p:blipFill>
        <p:spPr>
          <a:xfrm>
            <a:off x="538089" y="3094893"/>
            <a:ext cx="6425419" cy="26306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0111" y="5870343"/>
            <a:ext cx="677681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 Comparison of the composite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Q’T’ (A) and W’T’ (B) fields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500 hPa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observation and theoretical model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2589" b="69077"/>
          <a:stretch/>
        </p:blipFill>
        <p:spPr>
          <a:xfrm>
            <a:off x="182754" y="259997"/>
            <a:ext cx="6652260" cy="2750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145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1523" y="6128570"/>
            <a:ext cx="66229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vertical pressure velocity at 850 hPa (900 hPa) and 500 hPa for observation and theoretical model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4609464" cy="2992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6475" t="12591" b="70557"/>
          <a:stretch/>
        </p:blipFill>
        <p:spPr>
          <a:xfrm>
            <a:off x="1143000" y="228600"/>
            <a:ext cx="5334000" cy="289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1600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DJF mean state</a:t>
            </a:r>
          </a:p>
          <a:p>
            <a:r>
              <a:rPr lang="en-US" dirty="0" smtClean="0"/>
              <a:t>Convection center is located at </a:t>
            </a:r>
          </a:p>
          <a:p>
            <a:r>
              <a:rPr lang="en-US" dirty="0" smtClean="0"/>
              <a:t>(5S-5N,  70E-90E)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9624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Shading: 900 hPa</a:t>
            </a:r>
          </a:p>
          <a:p>
            <a:r>
              <a:rPr lang="en-US" dirty="0" smtClean="0"/>
              <a:t>Contours: 500 hPa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922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7239000" cy="2568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2439" b="69047"/>
          <a:stretch/>
        </p:blipFill>
        <p:spPr>
          <a:xfrm>
            <a:off x="914400" y="457200"/>
            <a:ext cx="6383216" cy="2750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943600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Comparison of Observation and theoretical model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594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6613525" y="457200"/>
            <a:ext cx="22256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Interaction between moist Rossby wave and the vertical shear of the mean monsoon </a:t>
            </a:r>
            <a:r>
              <a:rPr lang="en-US" sz="2400" dirty="0" smtClean="0">
                <a:solidFill>
                  <a:srgbClr val="002060"/>
                </a:solidFill>
              </a:rPr>
              <a:t>provides a mechanism for the formation of the slanted ISO rain band.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2549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</a:rPr>
              <a:t>Mean flows removed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</a:rPr>
              <a:t>Uniform SST</a:t>
            </a:r>
          </a:p>
        </p:txBody>
      </p:sp>
      <p:sp>
        <p:nvSpPr>
          <p:cNvPr id="119813" name="Text Box 7"/>
          <p:cNvSpPr txBox="1">
            <a:spLocks noChangeArrowheads="1"/>
          </p:cNvSpPr>
          <p:nvPr/>
        </p:nvSpPr>
        <p:spPr bwMode="auto">
          <a:xfrm>
            <a:off x="3352800" y="6035675"/>
            <a:ext cx="2791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</a:rPr>
              <a:t>Only Monsoon vertical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</a:rPr>
              <a:t>Shear included</a:t>
            </a:r>
          </a:p>
        </p:txBody>
      </p:sp>
      <p:sp>
        <p:nvSpPr>
          <p:cNvPr id="119814" name="TextBox 5"/>
          <p:cNvSpPr txBox="1">
            <a:spLocks noChangeArrowheads="1"/>
          </p:cNvSpPr>
          <p:nvPr/>
        </p:nvSpPr>
        <p:spPr bwMode="auto">
          <a:xfrm>
            <a:off x="6162675" y="6457950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Drbohlav and Wang 2005</a:t>
            </a:r>
            <a:endParaRPr 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48823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590800" y="228600"/>
            <a:ext cx="369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July-August mean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914400" y="152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Physical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+mn-cs"/>
              </a:rPr>
              <a:t>Processes </a:t>
            </a:r>
          </a:p>
        </p:txBody>
      </p:sp>
      <p:sp>
        <p:nvSpPr>
          <p:cNvPr id="4103" name="Oval 12"/>
          <p:cNvSpPr>
            <a:spLocks noChangeArrowheads="1"/>
          </p:cNvSpPr>
          <p:nvPr/>
        </p:nvSpPr>
        <p:spPr bwMode="auto">
          <a:xfrm>
            <a:off x="2590800" y="2286000"/>
            <a:ext cx="2819400" cy="7620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</a:rPr>
              <a:t>Low-Frequency</a:t>
            </a:r>
          </a:p>
          <a:p>
            <a:pPr algn="ctr"/>
            <a:r>
              <a:rPr lang="en-US" altLang="zh-CN" sz="1600" b="1">
                <a:solidFill>
                  <a:schemeClr val="folHlink"/>
                </a:solidFill>
                <a:latin typeface="Times New Roman" pitchFamily="18" charset="0"/>
              </a:rPr>
              <a:t>Equatorial Waves</a:t>
            </a:r>
          </a:p>
        </p:txBody>
      </p:sp>
      <p:sp>
        <p:nvSpPr>
          <p:cNvPr id="4106" name="AutoShape 23"/>
          <p:cNvSpPr>
            <a:spLocks noChangeArrowheads="1"/>
          </p:cNvSpPr>
          <p:nvPr/>
        </p:nvSpPr>
        <p:spPr bwMode="auto">
          <a:xfrm>
            <a:off x="5867400" y="2209800"/>
            <a:ext cx="1524000" cy="990600"/>
          </a:xfrm>
          <a:prstGeom prst="cloudCallout">
            <a:avLst>
              <a:gd name="adj1" fmla="val 54065"/>
              <a:gd name="adj2" fmla="val -125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 sz="1500" b="1">
                <a:latin typeface="Times New Roman" pitchFamily="18" charset="0"/>
              </a:rPr>
              <a:t>Cloud</a:t>
            </a:r>
          </a:p>
          <a:p>
            <a:pPr algn="ctr"/>
            <a:r>
              <a:rPr lang="en-US" altLang="zh-CN" sz="1500" b="1">
                <a:latin typeface="Times New Roman" pitchFamily="18" charset="0"/>
              </a:rPr>
              <a:t>Radiation</a:t>
            </a:r>
          </a:p>
        </p:txBody>
      </p:sp>
      <p:sp>
        <p:nvSpPr>
          <p:cNvPr id="4107" name="AutoShape 25"/>
          <p:cNvSpPr>
            <a:spLocks noChangeArrowheads="1"/>
          </p:cNvSpPr>
          <p:nvPr/>
        </p:nvSpPr>
        <p:spPr bwMode="auto">
          <a:xfrm rot="-5400000">
            <a:off x="-495300" y="2628900"/>
            <a:ext cx="3581400" cy="1676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FF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 b="1" dirty="0">
                <a:latin typeface="Calibri" pitchFamily="34" charset="0"/>
              </a:rPr>
              <a:t>Background Circulation </a:t>
            </a:r>
          </a:p>
          <a:p>
            <a:pPr algn="ctr"/>
            <a:r>
              <a:rPr lang="en-US" altLang="zh-CN" sz="2000" b="1" dirty="0">
                <a:latin typeface="Calibri" pitchFamily="34" charset="0"/>
              </a:rPr>
              <a:t>(Annual &amp; Interannual </a:t>
            </a:r>
            <a:r>
              <a:rPr lang="en-US" altLang="zh-CN" sz="1400" b="1" dirty="0" smtClean="0">
                <a:latin typeface="Calibri" pitchFamily="34" charset="0"/>
              </a:rPr>
              <a:t>)</a:t>
            </a:r>
            <a:endParaRPr lang="en-US" altLang="zh-CN" sz="1400" b="1" dirty="0">
              <a:latin typeface="Calibri" pitchFamily="34" charset="0"/>
            </a:endParaRPr>
          </a:p>
        </p:txBody>
      </p:sp>
      <p:sp>
        <p:nvSpPr>
          <p:cNvPr id="4109" name="Oval 41"/>
          <p:cNvSpPr>
            <a:spLocks noChangeArrowheads="1"/>
          </p:cNvSpPr>
          <p:nvPr/>
        </p:nvSpPr>
        <p:spPr bwMode="auto">
          <a:xfrm>
            <a:off x="5867400" y="3352800"/>
            <a:ext cx="1447800" cy="8382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8000"/>
                </a:solidFill>
                <a:latin typeface="Times New Roman" pitchFamily="18" charset="0"/>
              </a:rPr>
              <a:t>Meso-Synoptic</a:t>
            </a:r>
          </a:p>
          <a:p>
            <a:pPr algn="ctr"/>
            <a:r>
              <a:rPr lang="en-US" altLang="zh-CN" sz="1600" b="1">
                <a:solidFill>
                  <a:srgbClr val="008000"/>
                </a:solidFill>
                <a:latin typeface="Times New Roman" pitchFamily="18" charset="0"/>
              </a:rPr>
              <a:t>Disturbances</a:t>
            </a:r>
          </a:p>
        </p:txBody>
      </p:sp>
      <p:sp>
        <p:nvSpPr>
          <p:cNvPr id="4110" name="Line 44"/>
          <p:cNvSpPr>
            <a:spLocks noChangeShapeType="1"/>
          </p:cNvSpPr>
          <p:nvPr/>
        </p:nvSpPr>
        <p:spPr bwMode="auto">
          <a:xfrm flipH="1" flipV="1">
            <a:off x="5410200" y="2667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45"/>
          <p:cNvSpPr>
            <a:spLocks noChangeShapeType="1"/>
          </p:cNvSpPr>
          <p:nvPr/>
        </p:nvSpPr>
        <p:spPr bwMode="auto">
          <a:xfrm>
            <a:off x="7391400" y="27432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46"/>
          <p:cNvSpPr>
            <a:spLocks noChangeShapeType="1"/>
          </p:cNvSpPr>
          <p:nvPr/>
        </p:nvSpPr>
        <p:spPr bwMode="auto">
          <a:xfrm flipH="1" flipV="1">
            <a:off x="1981200" y="2667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47"/>
          <p:cNvSpPr>
            <a:spLocks noChangeShapeType="1"/>
          </p:cNvSpPr>
          <p:nvPr/>
        </p:nvSpPr>
        <p:spPr bwMode="auto">
          <a:xfrm flipV="1">
            <a:off x="45720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48"/>
          <p:cNvSpPr>
            <a:spLocks noChangeShapeType="1"/>
          </p:cNvSpPr>
          <p:nvPr/>
        </p:nvSpPr>
        <p:spPr bwMode="auto">
          <a:xfrm flipH="1" flipV="1">
            <a:off x="5334000" y="28194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51"/>
          <p:cNvSpPr>
            <a:spLocks noChangeShapeType="1"/>
          </p:cNvSpPr>
          <p:nvPr/>
        </p:nvSpPr>
        <p:spPr bwMode="auto">
          <a:xfrm flipV="1">
            <a:off x="3505200" y="3048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Rectangle 52"/>
          <p:cNvSpPr>
            <a:spLocks noChangeArrowheads="1"/>
          </p:cNvSpPr>
          <p:nvPr/>
        </p:nvSpPr>
        <p:spPr bwMode="auto">
          <a:xfrm>
            <a:off x="3352800" y="4648200"/>
            <a:ext cx="1219200" cy="6096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</a:rPr>
              <a:t>Moisture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  <a:latin typeface="Times New Roman" pitchFamily="18" charset="0"/>
              </a:rPr>
              <a:t>Distribution</a:t>
            </a:r>
          </a:p>
        </p:txBody>
      </p:sp>
      <p:sp>
        <p:nvSpPr>
          <p:cNvPr id="4117" name="Oval 53"/>
          <p:cNvSpPr>
            <a:spLocks noChangeArrowheads="1"/>
          </p:cNvSpPr>
          <p:nvPr/>
        </p:nvSpPr>
        <p:spPr bwMode="auto">
          <a:xfrm>
            <a:off x="2286000" y="3429000"/>
            <a:ext cx="1447800" cy="914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Convective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Latent</a:t>
            </a:r>
          </a:p>
          <a:p>
            <a:pPr algn="ctr"/>
            <a:r>
              <a:rPr lang="en-US" altLang="zh-CN" sz="1600" b="1">
                <a:solidFill>
                  <a:srgbClr val="FF3300"/>
                </a:solidFill>
                <a:latin typeface="Times New Roman" pitchFamily="18" charset="0"/>
              </a:rPr>
              <a:t>Heating</a:t>
            </a:r>
          </a:p>
        </p:txBody>
      </p:sp>
      <p:sp>
        <p:nvSpPr>
          <p:cNvPr id="4119" name="Line 55"/>
          <p:cNvSpPr>
            <a:spLocks noChangeShapeType="1"/>
          </p:cNvSpPr>
          <p:nvPr/>
        </p:nvSpPr>
        <p:spPr bwMode="auto">
          <a:xfrm flipV="1">
            <a:off x="3962400" y="4267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64"/>
          <p:cNvSpPr>
            <a:spLocks noChangeShapeType="1"/>
          </p:cNvSpPr>
          <p:nvPr/>
        </p:nvSpPr>
        <p:spPr bwMode="auto">
          <a:xfrm flipH="1" flipV="1">
            <a:off x="35052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67"/>
          <p:cNvSpPr>
            <a:spLocks noChangeShapeType="1"/>
          </p:cNvSpPr>
          <p:nvPr/>
        </p:nvSpPr>
        <p:spPr bwMode="auto">
          <a:xfrm flipV="1">
            <a:off x="3733800" y="3886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5" name="Oval 32"/>
          <p:cNvSpPr>
            <a:spLocks noChangeArrowheads="1"/>
          </p:cNvSpPr>
          <p:nvPr/>
        </p:nvSpPr>
        <p:spPr bwMode="auto">
          <a:xfrm>
            <a:off x="2209800" y="1676400"/>
            <a:ext cx="3429000" cy="37338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26" name="Oval 33"/>
          <p:cNvSpPr>
            <a:spLocks noChangeArrowheads="1"/>
          </p:cNvSpPr>
          <p:nvPr/>
        </p:nvSpPr>
        <p:spPr bwMode="auto">
          <a:xfrm>
            <a:off x="5638800" y="1676400"/>
            <a:ext cx="2209800" cy="3733800"/>
          </a:xfrm>
          <a:prstGeom prst="ellipse">
            <a:avLst/>
          </a:prstGeom>
          <a:solidFill>
            <a:srgbClr val="FF99CC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27" name="Text Box 8"/>
          <p:cNvSpPr txBox="1">
            <a:spLocks noChangeArrowheads="1"/>
          </p:cNvSpPr>
          <p:nvPr/>
        </p:nvSpPr>
        <p:spPr bwMode="auto">
          <a:xfrm>
            <a:off x="2667000" y="914400"/>
            <a:ext cx="2286000" cy="641350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>
                <a:latin typeface="Times New Roman" pitchFamily="18" charset="0"/>
              </a:rPr>
              <a:t>Essential Large scale </a:t>
            </a:r>
          </a:p>
          <a:p>
            <a:pPr algn="ctr" eaLnBrk="0" hangingPunct="0"/>
            <a:r>
              <a:rPr lang="en-US" altLang="zh-CN" b="1" dirty="0">
                <a:latin typeface="Times New Roman" pitchFamily="18" charset="0"/>
              </a:rPr>
              <a:t>MJO dynamics</a:t>
            </a:r>
          </a:p>
        </p:txBody>
      </p:sp>
      <p:sp>
        <p:nvSpPr>
          <p:cNvPr id="4128" name="Line 44"/>
          <p:cNvSpPr>
            <a:spLocks noChangeShapeType="1"/>
          </p:cNvSpPr>
          <p:nvPr/>
        </p:nvSpPr>
        <p:spPr bwMode="auto">
          <a:xfrm flipH="1" flipV="1">
            <a:off x="5638800" y="3886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0" name="Text Box 8"/>
          <p:cNvSpPr txBox="1">
            <a:spLocks noChangeArrowheads="1"/>
          </p:cNvSpPr>
          <p:nvPr/>
        </p:nvSpPr>
        <p:spPr bwMode="auto">
          <a:xfrm>
            <a:off x="6096000" y="990600"/>
            <a:ext cx="1212850" cy="641350"/>
          </a:xfrm>
          <a:prstGeom prst="rect">
            <a:avLst/>
          </a:prstGeom>
          <a:solidFill>
            <a:srgbClr val="FF99CC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>
                <a:latin typeface="Times New Roman" pitchFamily="18" charset="0"/>
              </a:rPr>
              <a:t>Important</a:t>
            </a:r>
          </a:p>
          <a:p>
            <a:pPr algn="ctr" eaLnBrk="0" hangingPunct="0"/>
            <a:r>
              <a:rPr lang="en-US" altLang="zh-CN" b="1">
                <a:latin typeface="Times New Roman" pitchFamily="18" charset="0"/>
              </a:rPr>
              <a:t>Feedbacks</a:t>
            </a:r>
          </a:p>
        </p:txBody>
      </p:sp>
      <p:sp>
        <p:nvSpPr>
          <p:cNvPr id="4132" name="Line 44"/>
          <p:cNvSpPr>
            <a:spLocks noChangeShapeType="1"/>
          </p:cNvSpPr>
          <p:nvPr/>
        </p:nvSpPr>
        <p:spPr bwMode="auto">
          <a:xfrm flipH="1" flipV="1">
            <a:off x="5486400" y="41910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Oval 41"/>
          <p:cNvSpPr>
            <a:spLocks noChangeArrowheads="1"/>
          </p:cNvSpPr>
          <p:nvPr/>
        </p:nvSpPr>
        <p:spPr bwMode="auto">
          <a:xfrm>
            <a:off x="4191000" y="3429000"/>
            <a:ext cx="1447800" cy="914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latin typeface="Times New Roman" pitchFamily="18" charset="0"/>
              </a:rPr>
              <a:t>Boundary</a:t>
            </a:r>
          </a:p>
          <a:p>
            <a:pPr algn="ctr"/>
            <a:r>
              <a:rPr lang="en-US" altLang="zh-CN" sz="1600" b="1">
                <a:latin typeface="Times New Roman" pitchFamily="18" charset="0"/>
              </a:rPr>
              <a:t> Layer</a:t>
            </a:r>
          </a:p>
          <a:p>
            <a:pPr algn="ctr"/>
            <a:r>
              <a:rPr lang="en-US" altLang="zh-CN" sz="1600" b="1">
                <a:latin typeface="Times New Roman" pitchFamily="18" charset="0"/>
              </a:rPr>
              <a:t> Dynamics</a:t>
            </a:r>
          </a:p>
        </p:txBody>
      </p:sp>
      <p:sp>
        <p:nvSpPr>
          <p:cNvPr id="4134" name="Oval 41"/>
          <p:cNvSpPr>
            <a:spLocks noChangeArrowheads="1"/>
          </p:cNvSpPr>
          <p:nvPr/>
        </p:nvSpPr>
        <p:spPr bwMode="auto">
          <a:xfrm>
            <a:off x="6096000" y="4419600"/>
            <a:ext cx="1447800" cy="7620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chemeClr val="hlink"/>
                </a:solidFill>
                <a:latin typeface="Times New Roman" pitchFamily="18" charset="0"/>
              </a:rPr>
              <a:t>Air-Sea</a:t>
            </a:r>
          </a:p>
          <a:p>
            <a:pPr algn="ctr"/>
            <a:r>
              <a:rPr lang="en-US" altLang="zh-CN" sz="1600" b="1">
                <a:solidFill>
                  <a:schemeClr val="hlink"/>
                </a:solidFill>
                <a:latin typeface="Times New Roman" pitchFamily="18" charset="0"/>
              </a:rPr>
              <a:t>Interaction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/>
        </p:nvGraphicFramePr>
        <p:xfrm>
          <a:off x="1524000" y="5562600"/>
          <a:ext cx="5562600" cy="1060704"/>
        </p:xfrm>
        <a:graphic>
          <a:graphicData uri="http://schemas.openxmlformats.org/drawingml/2006/table">
            <a:tbl>
              <a:tblPr/>
              <a:tblGrid>
                <a:gridCol w="1951038"/>
                <a:gridCol w="2025650"/>
                <a:gridCol w="1585912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Land-sea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Climatological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Surface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Heat Flux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174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Lower boundary forcing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68" name="Line 72"/>
          <p:cNvSpPr>
            <a:spLocks noChangeShapeType="1"/>
          </p:cNvSpPr>
          <p:nvPr/>
        </p:nvSpPr>
        <p:spPr bwMode="auto">
          <a:xfrm flipV="1">
            <a:off x="17526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 flipV="1">
            <a:off x="39624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 flipH="1" flipV="1">
            <a:off x="5181600" y="4267200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73" name="Text Box 8"/>
          <p:cNvSpPr txBox="1">
            <a:spLocks noChangeArrowheads="1"/>
          </p:cNvSpPr>
          <p:nvPr/>
        </p:nvSpPr>
        <p:spPr bwMode="auto">
          <a:xfrm>
            <a:off x="381000" y="1066800"/>
            <a:ext cx="1784350" cy="641350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>
                <a:latin typeface="Times New Roman" pitchFamily="18" charset="0"/>
              </a:rPr>
              <a:t>Boreal Summer </a:t>
            </a:r>
          </a:p>
          <a:p>
            <a:pPr algn="ctr" eaLnBrk="0" hangingPunct="0"/>
            <a:r>
              <a:rPr lang="en-US" altLang="zh-CN" b="1" dirty="0">
                <a:latin typeface="Times New Roman" pitchFamily="18" charset="0"/>
              </a:rPr>
              <a:t>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914400"/>
          </a:xfrm>
        </p:spPr>
        <p:txBody>
          <a:bodyPr/>
          <a:lstStyle/>
          <a:p>
            <a:r>
              <a:rPr lang="en-US" sz="3600" dirty="0" smtClean="0"/>
              <a:t>Three types of instability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6400800" cy="4800600"/>
          </a:xfrm>
        </p:spPr>
        <p:txBody>
          <a:bodyPr/>
          <a:lstStyle/>
          <a:p>
            <a:pPr marL="514350" indent="-51435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Planetary scale motion: FCI: </a:t>
            </a:r>
            <a:r>
              <a:rPr lang="en-US" sz="2800" dirty="0" smtClean="0">
                <a:solidFill>
                  <a:srgbClr val="0070C0"/>
                </a:solidFill>
              </a:rPr>
              <a:t>Frictional convergence instability </a:t>
            </a:r>
            <a:r>
              <a:rPr lang="en-US" sz="2800" dirty="0" smtClean="0">
                <a:solidFill>
                  <a:srgbClr val="FF0000"/>
                </a:solidFill>
              </a:rPr>
              <a:t>(Coupled Kelvin-Rossby waves by BL convergence</a:t>
            </a:r>
          </a:p>
          <a:p>
            <a:pPr marL="514350" indent="-51435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EMT instability </a:t>
            </a:r>
            <a:r>
              <a:rPr lang="en-US" sz="2800" dirty="0" smtClean="0">
                <a:solidFill>
                  <a:srgbClr val="FF0000"/>
                </a:solidFill>
              </a:rPr>
              <a:t>induced by Synoptic eddy forcing</a:t>
            </a:r>
          </a:p>
          <a:p>
            <a:pPr marL="514350" indent="-514350" algn="l">
              <a:buFont typeface="Calibri" pitchFamily="34" charset="0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MSI</a:t>
            </a:r>
            <a:r>
              <a:rPr lang="en-US" sz="2800" dirty="0" smtClean="0">
                <a:solidFill>
                  <a:srgbClr val="FF0000"/>
                </a:solidFill>
              </a:rPr>
              <a:t>: Instability resulting from Multi-scale Interaction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34925" y="1557338"/>
            <a:ext cx="9036050" cy="4535487"/>
          </a:xfrm>
          <a:prstGeom prst="rect">
            <a:avLst/>
          </a:prstGeom>
          <a:gradFill rotWithShape="1">
            <a:gsLst>
              <a:gs pos="0">
                <a:srgbClr val="2C4B90"/>
              </a:gs>
              <a:gs pos="100000">
                <a:srgbClr val="000066"/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071" y="1949300"/>
            <a:ext cx="3996024" cy="1068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0000"/>
                </a:solidFill>
              </a:rPr>
              <a:t>20 Yr Climatological Simulations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(1991-2010 if AGCM)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6-hr, Global Output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Vertical Structure, Physical Tendencies </a:t>
            </a:r>
          </a:p>
        </p:txBody>
      </p:sp>
      <p:sp>
        <p:nvSpPr>
          <p:cNvPr id="92165" name="TextBox 6"/>
          <p:cNvSpPr txBox="1">
            <a:spLocks noChangeArrowheads="1"/>
          </p:cNvSpPr>
          <p:nvPr/>
        </p:nvSpPr>
        <p:spPr bwMode="auto">
          <a:xfrm>
            <a:off x="3213100" y="5622925"/>
            <a:ext cx="623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charset="0"/>
              </a:rPr>
              <a:t>Commitments: About 30 Modeling Groups with AGCM and/or CGCM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1893" y="1949300"/>
            <a:ext cx="2971800" cy="10687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Model MJO Fidelity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Vertical structure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Multi-scale Interactions: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(e.g., TCs, Monsoon, ENSO)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22572" y="1949300"/>
            <a:ext cx="1682496" cy="10687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0000"/>
                </a:solidFill>
              </a:rPr>
              <a:t>UCLA/JPL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X. Jiang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D. Waliser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1071" y="3207771"/>
            <a:ext cx="3996024" cy="1068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0000"/>
                </a:solidFill>
              </a:rPr>
              <a:t>2-Day MJO Hindcasts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YOTC MJO Cases E &amp; F (winter 2009)*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Time Step, Indo-Pacific Domain Output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66"/>
                </a:solidFill>
              </a:rPr>
              <a:t>Very Detailed Physical/Model Processes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41894" y="3207771"/>
            <a:ext cx="2963892" cy="10687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Heat and moisture budgets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Model Physics Evaluation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(e.g. Convection/Cloud/BL)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smtClean="0">
                <a:solidFill>
                  <a:srgbClr val="000000"/>
                </a:solidFill>
              </a:rPr>
              <a:t>Short range Degradation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21792" y="3207771"/>
            <a:ext cx="1661706" cy="10687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0000"/>
                </a:solidFill>
              </a:rPr>
              <a:t>Met Office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P. Xavier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J. Petch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624" y="4471602"/>
            <a:ext cx="3996024" cy="10687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20-Day MJO Hindcasts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YOTC MJO Cases E &amp; F (winter 2009)*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3-hr, Global Output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66"/>
                </a:solidFill>
              </a:rPr>
              <a:t>Elements of I &amp; II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10446" y="4471602"/>
            <a:ext cx="2971800" cy="10687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MJO Forecast Skill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State Evolution/Degradation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</a:rPr>
              <a:t>Elements of I &amp; 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93923" y="4471602"/>
            <a:ext cx="1749650" cy="10687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smtClean="0">
                <a:solidFill>
                  <a:srgbClr val="000000"/>
                </a:solidFill>
              </a:rPr>
              <a:t>NCAS/Walker in.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N. Klingaman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1F497D"/>
                </a:solidFill>
              </a:rPr>
              <a:t>S. Woolnough</a:t>
            </a:r>
          </a:p>
        </p:txBody>
      </p:sp>
      <p:sp>
        <p:nvSpPr>
          <p:cNvPr id="92190" name="Rectangle 20"/>
          <p:cNvSpPr>
            <a:spLocks noChangeArrowheads="1"/>
          </p:cNvSpPr>
          <p:nvPr/>
        </p:nvSpPr>
        <p:spPr bwMode="auto">
          <a:xfrm>
            <a:off x="250825" y="5622925"/>
            <a:ext cx="1952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*DYNAMO Case TBD </a:t>
            </a:r>
          </a:p>
        </p:txBody>
      </p:sp>
      <p:sp>
        <p:nvSpPr>
          <p:cNvPr id="92191" name="TextBox 21"/>
          <p:cNvSpPr txBox="1">
            <a:spLocks noChangeArrowheads="1"/>
          </p:cNvSpPr>
          <p:nvPr/>
        </p:nvSpPr>
        <p:spPr bwMode="auto">
          <a:xfrm>
            <a:off x="142875" y="19494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aseline="0" smtClean="0">
                <a:solidFill>
                  <a:srgbClr val="000000"/>
                </a:solidFill>
                <a:latin typeface="Calibri" charset="0"/>
              </a:rPr>
              <a:t>I.</a:t>
            </a:r>
          </a:p>
        </p:txBody>
      </p:sp>
      <p:sp>
        <p:nvSpPr>
          <p:cNvPr id="92192" name="TextBox 22"/>
          <p:cNvSpPr txBox="1">
            <a:spLocks noChangeArrowheads="1"/>
          </p:cNvSpPr>
          <p:nvPr/>
        </p:nvSpPr>
        <p:spPr bwMode="auto">
          <a:xfrm>
            <a:off x="120650" y="3195638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aseline="0" smtClean="0">
                <a:solidFill>
                  <a:srgbClr val="000000"/>
                </a:solidFill>
                <a:latin typeface="Arial" charset="0"/>
              </a:rPr>
              <a:t>II.</a:t>
            </a:r>
          </a:p>
        </p:txBody>
      </p:sp>
      <p:sp>
        <p:nvSpPr>
          <p:cNvPr id="92193" name="TextBox 23"/>
          <p:cNvSpPr txBox="1">
            <a:spLocks noChangeArrowheads="1"/>
          </p:cNvSpPr>
          <p:nvPr/>
        </p:nvSpPr>
        <p:spPr bwMode="auto">
          <a:xfrm>
            <a:off x="93663" y="44719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aseline="0" smtClean="0">
                <a:solidFill>
                  <a:srgbClr val="000000"/>
                </a:solidFill>
                <a:latin typeface="Arial" charset="0"/>
              </a:rPr>
              <a:t>III.</a:t>
            </a:r>
          </a:p>
        </p:txBody>
      </p:sp>
      <p:sp>
        <p:nvSpPr>
          <p:cNvPr id="92194" name="TextBox 24"/>
          <p:cNvSpPr txBox="1">
            <a:spLocks noChangeArrowheads="1"/>
          </p:cNvSpPr>
          <p:nvPr/>
        </p:nvSpPr>
        <p:spPr bwMode="auto">
          <a:xfrm>
            <a:off x="1182688" y="1579563"/>
            <a:ext cx="171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</a:rPr>
              <a:t>Model Experiment</a:t>
            </a:r>
          </a:p>
        </p:txBody>
      </p:sp>
      <p:sp>
        <p:nvSpPr>
          <p:cNvPr id="92195" name="TextBox 25"/>
          <p:cNvSpPr txBox="1">
            <a:spLocks noChangeArrowheads="1"/>
          </p:cNvSpPr>
          <p:nvPr/>
        </p:nvSpPr>
        <p:spPr bwMode="auto">
          <a:xfrm>
            <a:off x="4867275" y="1579563"/>
            <a:ext cx="142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</a:rPr>
              <a:t>Science Focus</a:t>
            </a:r>
          </a:p>
        </p:txBody>
      </p:sp>
      <p:sp>
        <p:nvSpPr>
          <p:cNvPr id="92196" name="TextBox 26"/>
          <p:cNvSpPr txBox="1">
            <a:spLocks noChangeArrowheads="1"/>
          </p:cNvSpPr>
          <p:nvPr/>
        </p:nvSpPr>
        <p:spPr bwMode="auto">
          <a:xfrm>
            <a:off x="7580313" y="1579563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 eaLnBrk="0" hangingPunct="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baseline="0" smtClean="0">
                <a:solidFill>
                  <a:srgbClr val="FFFFFF"/>
                </a:solidFill>
                <a:latin typeface="Arial" charset="0"/>
              </a:rPr>
              <a:t>Exp. POC</a:t>
            </a:r>
          </a:p>
        </p:txBody>
      </p:sp>
      <p:sp>
        <p:nvSpPr>
          <p:cNvPr id="92197" name="Rectangle 3"/>
          <p:cNvSpPr>
            <a:spLocks noChangeArrowheads="1"/>
          </p:cNvSpPr>
          <p:nvPr/>
        </p:nvSpPr>
        <p:spPr bwMode="auto">
          <a:xfrm>
            <a:off x="152400" y="38100"/>
            <a:ext cx="4537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Vertical Structure and </a:t>
            </a:r>
            <a:r>
              <a:rPr lang="en-US" b="1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Diabatic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Processes of 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MJO:</a:t>
            </a:r>
            <a:r>
              <a:rPr lang="en-US" b="1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Global Model Evaluation Project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80"/>
                </a:solidFill>
                <a:latin typeface="Calibri" charset="0"/>
                <a:ea typeface="ＭＳ Ｐゴシック" charset="0"/>
                <a:cs typeface="ＭＳ Ｐゴシック" charset="0"/>
              </a:rPr>
              <a:t>MJO Task Force/YOTC and GASS</a:t>
            </a:r>
          </a:p>
        </p:txBody>
      </p:sp>
      <p:pic>
        <p:nvPicPr>
          <p:cNvPr id="9219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14300"/>
            <a:ext cx="4114800" cy="825500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9" name="Rectangle 5"/>
          <p:cNvSpPr>
            <a:spLocks noChangeArrowheads="1"/>
          </p:cNvSpPr>
          <p:nvPr/>
        </p:nvSpPr>
        <p:spPr bwMode="auto">
          <a:xfrm>
            <a:off x="2667000" y="1143000"/>
            <a:ext cx="3267075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www.ucar.edu/yotc/mjodiab.html</a:t>
            </a:r>
          </a:p>
        </p:txBody>
      </p:sp>
      <p:pic>
        <p:nvPicPr>
          <p:cNvPr id="92200" name="Picture 1821" descr="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75375"/>
            <a:ext cx="6842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1" name="Picture 1825" descr="JPL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13488"/>
            <a:ext cx="7556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2" name="Picture 1826" descr="ncas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51" b="23418"/>
          <a:stretch>
            <a:fillRect/>
          </a:stretch>
        </p:blipFill>
        <p:spPr bwMode="auto">
          <a:xfrm>
            <a:off x="5638800" y="6313488"/>
            <a:ext cx="8270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3" name="Picture 179" descr="ind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3" t="20776" r="10648" b="27626"/>
          <a:stretch>
            <a:fillRect/>
          </a:stretch>
        </p:blipFill>
        <p:spPr bwMode="auto">
          <a:xfrm>
            <a:off x="4724400" y="6313488"/>
            <a:ext cx="8270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193" y="1850572"/>
            <a:ext cx="8953949" cy="12751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2003132"/>
              </p:ext>
            </p:extLst>
          </p:nvPr>
        </p:nvGraphicFramePr>
        <p:xfrm>
          <a:off x="222250" y="533400"/>
          <a:ext cx="8616950" cy="6229353"/>
        </p:xfrm>
        <a:graphic>
          <a:graphicData uri="http://schemas.openxmlformats.org/drawingml/2006/table">
            <a:tbl>
              <a:tblPr/>
              <a:tblGrid>
                <a:gridCol w="392113"/>
                <a:gridCol w="2362200"/>
                <a:gridCol w="1824037"/>
                <a:gridCol w="685800"/>
                <a:gridCol w="2362200"/>
                <a:gridCol w="990600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Model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Horizontal Resolution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Vertical Resolution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Cumulus Scheme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Notes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01_NASAGMAO_GEOS5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0.625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lon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x 0.5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lat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72 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RAS (RAS; Moorthi &amp; Suarez 1992)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03a_SPCCSM (CAM3 + POP)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T42 (~2.8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5AA4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Super-parameterization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Khairoutdinov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&amp; Randall 2003)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03b_SPCAMP_AMIP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T42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Khairoutdinov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&amp; Randall 2001)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1986-2003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04_GISS_ModelE2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2.75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lon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x 2.2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lat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40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ulim" pitchFamily="34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Kim et al. (2012), Del Geino et al. (2012) 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5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05_EC_GEM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~1.4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64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6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07_MIROC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T85 (~1.5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40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Chikira scheme  (Chikira and Sugiyama 2010)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AMIP SST 1986-2005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7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10_MRI-GCM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T159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48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(Pan and Randall 1998) 	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8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11_CWB_GFS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T119 (~1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40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(RAS; 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Moorthi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&amp; Suarez 1992)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9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14_PNU_CFSv1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T62 (~2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64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(RAS; 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Moorthi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&amp; Suarez 1992)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16_MPI_ECHAM6 (ECHAM6 + MPIOM)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T63 ( ~2</a:t>
                      </a:r>
                      <a:r>
                        <a:rPr kumimoji="0" lang="fr-F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(Tiedtke 1989; Nordeng 1994)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17_MetUM_GA3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12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21_NCAR_CAM5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22_NRL_NAVGEMv.01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T359 (37km)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42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(Hong and Pan 1996; Han and Pan 2011)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24_UCSD_CAM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T42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(~ 2.8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(Zhang &amp; McFarlane 1995)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15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27_NCEPCPC_CFSv2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T126 (~ 1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64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(Hong &amp; Pan 1998)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16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31a_CNRM_AM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T127 (~1.4</a:t>
                      </a:r>
                      <a:r>
                        <a:rPr kumimoji="0" lang="en-GB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Bougeault</a:t>
                      </a:r>
                      <a:r>
                        <a:rPr kumimoji="1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(1985)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Gulim" pitchFamily="34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17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31b_CNRM_CM (CNRM_AM+ NEMO)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18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31c_CNRM_ACM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19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34_CCCma_CanCM4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T63(?)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35(?)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(Zhang &amp; McFarlane 1995)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20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35_BCCAGCM2.1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T42 (~2.8 deg)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(Wu et al 2011)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36_FGOALS2.0-s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R42 (2.8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lonx1.6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o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lat)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26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Tiedtke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1989; 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Nordeng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1994)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22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37_NCHU_ECHAM5-SIT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T63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Tiedtke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1989; </a:t>
                      </a:r>
                      <a:r>
                        <a:rPr kumimoji="1" lang="es-E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Nordeng</a:t>
                      </a: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1994)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37b_NCHU_AGCM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s-E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ulim" pitchFamily="34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39_TAMU_Modi-CAM4 (CCSM4)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2.5 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lon x 1.9 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lat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26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 (</a:t>
                      </a: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Zhang &amp; McFarlane 1995)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Idealized tilted heating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25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40_ACCESS (modified METUM)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1.875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lon x 1.25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lat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ＭＳ Ｐゴシック" pitchFamily="34" charset="-128"/>
                        </a:rPr>
                        <a:t>85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(Gregory and Rowntree 1990)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43_ISUGCM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T42 (~ 2.8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(Zhang &amp; McFarlane 1995)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44_LLNL_CAM5ZMMicro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s-E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Gulim" pitchFamily="34" charset="-127"/>
                        <a:cs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C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45_SMHI_ecearth3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T255(80km)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91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s-E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Gulim" pitchFamily="34" charset="-127"/>
                          <a:cs typeface="ＭＳ Ｐゴシック" pitchFamily="34" charset="-128"/>
                        </a:rPr>
                        <a:t>IFS cy36r4</a:t>
                      </a: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23410" marR="234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</a:tr>
            </a:tbl>
          </a:graphicData>
        </a:graphic>
      </p:graphicFrame>
      <p:sp>
        <p:nvSpPr>
          <p:cNvPr id="67786" name="TextBox 3"/>
          <p:cNvSpPr txBox="1">
            <a:spLocks noChangeArrowheads="1"/>
          </p:cNvSpPr>
          <p:nvPr/>
        </p:nvSpPr>
        <p:spPr bwMode="auto">
          <a:xfrm>
            <a:off x="176213" y="65088"/>
            <a:ext cx="7523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Participating GCMs for Climate Simulation (</a:t>
            </a:r>
            <a:r>
              <a:rPr lang="en-US" sz="2000" b="1" dirty="0" smtClean="0">
                <a:latin typeface="Calibri" pitchFamily="34" charset="0"/>
              </a:rPr>
              <a:t>Experiment </a:t>
            </a:r>
            <a:r>
              <a:rPr lang="en-US" sz="2000" b="1" dirty="0">
                <a:latin typeface="Calibri" pitchFamily="34" charset="0"/>
              </a:rPr>
              <a:t>Component 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ChangeArrowheads="1"/>
          </p:cNvSpPr>
          <p:nvPr/>
        </p:nvSpPr>
        <p:spPr bwMode="auto">
          <a:xfrm>
            <a:off x="6172200" y="1219200"/>
            <a:ext cx="2362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r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(1)</a:t>
            </a:r>
          </a:p>
          <a:p>
            <a:pPr indent="457200" algn="r"/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(2)</a:t>
            </a:r>
          </a:p>
          <a:p>
            <a:pPr indent="457200" algn="r" eaLnBrk="0" hangingPunct="0"/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(3)</a:t>
            </a:r>
          </a:p>
          <a:p>
            <a:pPr indent="457200" algn="r" eaLnBrk="0" hangingPunct="0"/>
            <a:endParaRPr lang="en-US" altLang="zh-CN" sz="32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(4)</a:t>
            </a:r>
          </a:p>
          <a:p>
            <a:pPr indent="457200" algn="r" eaLnBrk="0" hangingPunct="0"/>
            <a:endParaRPr lang="en-US" altLang="zh-CN" sz="3200">
              <a:solidFill>
                <a:srgbClr val="000000"/>
              </a:solidFill>
              <a:latin typeface="Times New Roman" pitchFamily="18" charset="0"/>
            </a:endParaRPr>
          </a:p>
          <a:p>
            <a:pPr indent="457200" algn="r" eaLnBrk="0" hangingPunct="0"/>
            <a:r>
              <a:rPr lang="en-US" altLang="zh-CN" sz="2300">
                <a:solidFill>
                  <a:srgbClr val="000000"/>
                </a:solidFill>
                <a:latin typeface="Times New Roman" pitchFamily="18" charset="0"/>
              </a:rPr>
              <a:t>(5)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62200" y="1600200"/>
          <a:ext cx="4362450" cy="838200"/>
        </p:xfrm>
        <a:graphic>
          <a:graphicData uri="http://schemas.openxmlformats.org/presentationml/2006/ole">
            <p:oleObj spid="_x0000_s729090" name="公式" r:id="rId3" imgW="2197080" imgH="41904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362200" y="2514600"/>
          <a:ext cx="2362200" cy="696913"/>
        </p:xfrm>
        <a:graphic>
          <a:graphicData uri="http://schemas.openxmlformats.org/presentationml/2006/ole">
            <p:oleObj spid="_x0000_s729091" name="公式" r:id="rId4" imgW="1765080" imgH="55872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905000" y="3200400"/>
          <a:ext cx="5562600" cy="914400"/>
        </p:xfrm>
        <a:graphic>
          <a:graphicData uri="http://schemas.openxmlformats.org/presentationml/2006/ole">
            <p:oleObj spid="_x0000_s729092" name="公式" r:id="rId5" imgW="3492360" imgH="469800" progId="Equation.3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1143000" y="4191000"/>
          <a:ext cx="6537325" cy="914400"/>
        </p:xfrm>
        <a:graphic>
          <a:graphicData uri="http://schemas.openxmlformats.org/presentationml/2006/ole">
            <p:oleObj spid="_x0000_s729093" name="Equation" r:id="rId6" imgW="4165560" imgH="457200" progId="Equation.3">
              <p:embed/>
            </p:oleObj>
          </a:graphicData>
        </a:graphic>
      </p:graphicFrame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2351088" y="838200"/>
          <a:ext cx="4746625" cy="762000"/>
        </p:xfrm>
        <a:graphic>
          <a:graphicData uri="http://schemas.openxmlformats.org/presentationml/2006/ole">
            <p:oleObj spid="_x0000_s729094" name="公式" r:id="rId7" imgW="2234880" imgH="393480" progId="Equation.3">
              <p:embed/>
            </p:oleObj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" y="2428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202E2"/>
                </a:solidFill>
                <a:latin typeface="Calibri" pitchFamily="34" charset="0"/>
              </a:rPr>
              <a:t>Governing </a:t>
            </a:r>
            <a:r>
              <a:rPr lang="en-US" altLang="zh-TW" sz="2800" b="1" dirty="0">
                <a:solidFill>
                  <a:srgbClr val="0202E2"/>
                </a:solidFill>
                <a:latin typeface="Calibri" pitchFamily="34" charset="0"/>
              </a:rPr>
              <a:t>Equations on equatorial beta-plane</a:t>
            </a:r>
          </a:p>
        </p:txBody>
      </p:sp>
      <p:graphicFrame>
        <p:nvGraphicFramePr>
          <p:cNvPr id="1031" name="Object 1042"/>
          <p:cNvGraphicFramePr>
            <a:graphicFrameLocks noChangeAspect="1"/>
          </p:cNvGraphicFramePr>
          <p:nvPr/>
        </p:nvGraphicFramePr>
        <p:xfrm>
          <a:off x="1981200" y="5486400"/>
          <a:ext cx="2286000" cy="910024"/>
        </p:xfrm>
        <a:graphic>
          <a:graphicData uri="http://schemas.openxmlformats.org/presentationml/2006/ole">
            <p:oleObj spid="_x0000_s729095" name="Equation" r:id="rId8" imgW="1892160" imgH="888840" progId="Equation.3">
              <p:embed/>
            </p:oleObj>
          </a:graphicData>
        </a:graphic>
      </p:graphicFrame>
      <p:graphicFrame>
        <p:nvGraphicFramePr>
          <p:cNvPr id="1032" name="Object 1043"/>
          <p:cNvGraphicFramePr>
            <a:graphicFrameLocks noChangeAspect="1"/>
          </p:cNvGraphicFramePr>
          <p:nvPr/>
        </p:nvGraphicFramePr>
        <p:xfrm>
          <a:off x="4572000" y="5791200"/>
          <a:ext cx="2286000" cy="457200"/>
        </p:xfrm>
        <a:graphic>
          <a:graphicData uri="http://schemas.openxmlformats.org/presentationml/2006/ole">
            <p:oleObj spid="_x0000_s729096" name="Equation" r:id="rId9" imgW="825480" imgH="228600" progId="Equation.3">
              <p:embed/>
            </p:oleObj>
          </a:graphicData>
        </a:graphic>
      </p:graphicFrame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6934200" y="6248400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" pitchFamily="34" charset="0"/>
              </a:rPr>
              <a:t>Wang 1988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572000" y="990600"/>
            <a:ext cx="9906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4419600" y="17526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800600" y="3276600"/>
            <a:ext cx="990600" cy="762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5715000" y="9144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9"/>
          <p:cNvSpPr>
            <a:spLocks noChangeArrowheads="1"/>
          </p:cNvSpPr>
          <p:nvPr/>
        </p:nvSpPr>
        <p:spPr bwMode="auto">
          <a:xfrm>
            <a:off x="5486400" y="16764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9"/>
          <p:cNvSpPr>
            <a:spLocks noChangeArrowheads="1"/>
          </p:cNvSpPr>
          <p:nvPr/>
        </p:nvSpPr>
        <p:spPr bwMode="auto">
          <a:xfrm>
            <a:off x="6019800" y="3200400"/>
            <a:ext cx="762000" cy="914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162800" y="4343400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6858000" y="5638800"/>
            <a:ext cx="14478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 smtClean="0"/>
              <a:t>SST control </a:t>
            </a:r>
          </a:p>
          <a:p>
            <a:pPr algn="ctr"/>
            <a:r>
              <a:rPr lang="en-US" altLang="zh-CN" b="1" dirty="0" smtClean="0"/>
              <a:t>Of MSE</a:t>
            </a:r>
            <a:endParaRPr lang="en-US" altLang="zh-CN" b="1" dirty="0"/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228600" y="1143000"/>
            <a:ext cx="14478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/>
              <a:t>Mean flow</a:t>
            </a:r>
          </a:p>
          <a:p>
            <a:pPr algn="ctr"/>
            <a:r>
              <a:rPr lang="en-US" altLang="zh-CN" b="1" dirty="0" smtClean="0"/>
              <a:t>Effects: MISO</a:t>
            </a:r>
            <a:endParaRPr lang="en-US" altLang="zh-CN" b="1" dirty="0"/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381000" y="5638800"/>
            <a:ext cx="14478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 smtClean="0"/>
              <a:t>Basic-state </a:t>
            </a:r>
          </a:p>
          <a:p>
            <a:pPr algn="ctr"/>
            <a:r>
              <a:rPr lang="en-US" altLang="zh-CN" b="1" dirty="0" smtClean="0"/>
              <a:t>MSE</a:t>
            </a:r>
            <a:endParaRPr lang="en-US" altLang="zh-CN" b="1" dirty="0"/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381000" y="2133600"/>
            <a:ext cx="1676400" cy="838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 smtClean="0"/>
              <a:t>Scale</a:t>
            </a:r>
            <a:endParaRPr lang="en-US" altLang="zh-CN" b="1" dirty="0"/>
          </a:p>
          <a:p>
            <a:pPr algn="ctr"/>
            <a:r>
              <a:rPr lang="en-US" altLang="zh-CN" b="1" dirty="0"/>
              <a:t>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52600" y="1447800"/>
            <a:ext cx="5562600" cy="3429000"/>
            <a:chOff x="1392" y="1008"/>
            <a:chExt cx="2829" cy="1706"/>
          </a:xfrm>
        </p:grpSpPr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>
              <a:off x="1584" y="1200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9"/>
            <p:cNvSpPr>
              <a:spLocks noChangeShapeType="1"/>
            </p:cNvSpPr>
            <p:nvPr/>
          </p:nvSpPr>
          <p:spPr bwMode="auto">
            <a:xfrm>
              <a:off x="1584" y="177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30"/>
            <p:cNvSpPr>
              <a:spLocks noChangeShapeType="1"/>
            </p:cNvSpPr>
            <p:nvPr/>
          </p:nvSpPr>
          <p:spPr bwMode="auto">
            <a:xfrm>
              <a:off x="1776" y="1488"/>
              <a:ext cx="1536" cy="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31"/>
            <p:cNvSpPr>
              <a:spLocks noChangeShapeType="1"/>
            </p:cNvSpPr>
            <p:nvPr/>
          </p:nvSpPr>
          <p:spPr bwMode="auto">
            <a:xfrm>
              <a:off x="1776" y="2064"/>
              <a:ext cx="15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1584" y="2640"/>
              <a:ext cx="20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1584" y="2352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7" name="Object 34"/>
            <p:cNvGraphicFramePr>
              <a:graphicFrameLocks noChangeAspect="1"/>
            </p:cNvGraphicFramePr>
            <p:nvPr/>
          </p:nvGraphicFramePr>
          <p:xfrm>
            <a:off x="3648" y="2256"/>
            <a:ext cx="528" cy="170"/>
          </p:xfrm>
          <a:graphic>
            <a:graphicData uri="http://schemas.openxmlformats.org/presentationml/2006/ole">
              <p:oleObj spid="_x0000_s730117" name="Equation" r:id="rId3" imgW="749160" imgH="228600" progId="Equation.3">
                <p:embed/>
              </p:oleObj>
            </a:graphicData>
          </a:graphic>
        </p:graphicFrame>
        <p:graphicFrame>
          <p:nvGraphicFramePr>
            <p:cNvPr id="3078" name="Object 35"/>
            <p:cNvGraphicFramePr>
              <a:graphicFrameLocks noChangeAspect="1"/>
            </p:cNvGraphicFramePr>
            <p:nvPr/>
          </p:nvGraphicFramePr>
          <p:xfrm>
            <a:off x="3648" y="1152"/>
            <a:ext cx="528" cy="167"/>
          </p:xfrm>
          <a:graphic>
            <a:graphicData uri="http://schemas.openxmlformats.org/presentationml/2006/ole">
              <p:oleObj spid="_x0000_s730118" name="Equation" r:id="rId4" imgW="761760" imgH="241200" progId="Equation.3">
                <p:embed/>
              </p:oleObj>
            </a:graphicData>
          </a:graphic>
        </p:graphicFrame>
        <p:graphicFrame>
          <p:nvGraphicFramePr>
            <p:cNvPr id="3079" name="Object 36"/>
            <p:cNvGraphicFramePr>
              <a:graphicFrameLocks noChangeAspect="1"/>
            </p:cNvGraphicFramePr>
            <p:nvPr/>
          </p:nvGraphicFramePr>
          <p:xfrm>
            <a:off x="3648" y="1440"/>
            <a:ext cx="480" cy="168"/>
          </p:xfrm>
          <a:graphic>
            <a:graphicData uri="http://schemas.openxmlformats.org/presentationml/2006/ole">
              <p:oleObj spid="_x0000_s730119" name="Equation" r:id="rId5" imgW="749160" imgH="241200" progId="Equation.3">
                <p:embed/>
              </p:oleObj>
            </a:graphicData>
          </a:graphic>
        </p:graphicFrame>
        <p:graphicFrame>
          <p:nvGraphicFramePr>
            <p:cNvPr id="3080" name="Object 37"/>
            <p:cNvGraphicFramePr>
              <a:graphicFrameLocks noChangeAspect="1"/>
            </p:cNvGraphicFramePr>
            <p:nvPr/>
          </p:nvGraphicFramePr>
          <p:xfrm>
            <a:off x="2448" y="1584"/>
            <a:ext cx="192" cy="181"/>
          </p:xfrm>
          <a:graphic>
            <a:graphicData uri="http://schemas.openxmlformats.org/presentationml/2006/ole">
              <p:oleObj spid="_x0000_s730120" name="Equation" r:id="rId6" imgW="190440" imgH="215640" progId="Equation.3">
                <p:embed/>
              </p:oleObj>
            </a:graphicData>
          </a:graphic>
        </p:graphicFrame>
        <p:graphicFrame>
          <p:nvGraphicFramePr>
            <p:cNvPr id="3081" name="Object 38"/>
            <p:cNvGraphicFramePr>
              <a:graphicFrameLocks noChangeAspect="1"/>
            </p:cNvGraphicFramePr>
            <p:nvPr/>
          </p:nvGraphicFramePr>
          <p:xfrm>
            <a:off x="2448" y="1008"/>
            <a:ext cx="229" cy="192"/>
          </p:xfrm>
          <a:graphic>
            <a:graphicData uri="http://schemas.openxmlformats.org/presentationml/2006/ole">
              <p:oleObj spid="_x0000_s730121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3082" name="Object 39"/>
            <p:cNvGraphicFramePr>
              <a:graphicFrameLocks noChangeAspect="1"/>
            </p:cNvGraphicFramePr>
            <p:nvPr/>
          </p:nvGraphicFramePr>
          <p:xfrm>
            <a:off x="2304" y="1296"/>
            <a:ext cx="480" cy="187"/>
          </p:xfrm>
          <a:graphic>
            <a:graphicData uri="http://schemas.openxmlformats.org/presentationml/2006/ole">
              <p:oleObj spid="_x0000_s730122" name="Equation" r:id="rId8" imgW="482400" imgH="215640" progId="Equation.3">
                <p:embed/>
              </p:oleObj>
            </a:graphicData>
          </a:graphic>
        </p:graphicFrame>
        <p:graphicFrame>
          <p:nvGraphicFramePr>
            <p:cNvPr id="3083" name="Object 40"/>
            <p:cNvGraphicFramePr>
              <a:graphicFrameLocks noChangeAspect="1"/>
            </p:cNvGraphicFramePr>
            <p:nvPr/>
          </p:nvGraphicFramePr>
          <p:xfrm>
            <a:off x="2448" y="2160"/>
            <a:ext cx="240" cy="170"/>
          </p:xfrm>
          <a:graphic>
            <a:graphicData uri="http://schemas.openxmlformats.org/presentationml/2006/ole">
              <p:oleObj spid="_x0000_s730123" name="Equation" r:id="rId9" imgW="190440" imgH="228600" progId="Equation.3">
                <p:embed/>
              </p:oleObj>
            </a:graphicData>
          </a:graphic>
        </p:graphicFrame>
        <p:graphicFrame>
          <p:nvGraphicFramePr>
            <p:cNvPr id="3084" name="Object 41"/>
            <p:cNvGraphicFramePr>
              <a:graphicFrameLocks noChangeAspect="1"/>
            </p:cNvGraphicFramePr>
            <p:nvPr/>
          </p:nvGraphicFramePr>
          <p:xfrm>
            <a:off x="2496" y="2400"/>
            <a:ext cx="336" cy="222"/>
          </p:xfrm>
          <a:graphic>
            <a:graphicData uri="http://schemas.openxmlformats.org/presentationml/2006/ole">
              <p:oleObj spid="_x0000_s730124" name="Equation" r:id="rId10" imgW="355320" imgH="228600" progId="Equation.3">
                <p:embed/>
              </p:oleObj>
            </a:graphicData>
          </a:graphic>
        </p:graphicFrame>
        <p:sp>
          <p:nvSpPr>
            <p:cNvPr id="3104" name="Text Box 42"/>
            <p:cNvSpPr txBox="1">
              <a:spLocks noChangeArrowheads="1"/>
            </p:cNvSpPr>
            <p:nvPr/>
          </p:nvSpPr>
          <p:spPr bwMode="auto">
            <a:xfrm>
              <a:off x="1392" y="2414"/>
              <a:ext cx="33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>
                  <a:solidFill>
                    <a:srgbClr val="000000"/>
                  </a:solidFill>
                  <a:latin typeface="Calibri" pitchFamily="34" charset="0"/>
                </a:rPr>
                <a:t>PBL</a:t>
              </a:r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>
              <a:off x="1650" y="17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1650" y="12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5" name="Object 45"/>
            <p:cNvGraphicFramePr>
              <a:graphicFrameLocks noChangeAspect="1"/>
            </p:cNvGraphicFramePr>
            <p:nvPr/>
          </p:nvGraphicFramePr>
          <p:xfrm>
            <a:off x="1440" y="1440"/>
            <a:ext cx="144" cy="136"/>
          </p:xfrm>
          <a:graphic>
            <a:graphicData uri="http://schemas.openxmlformats.org/presentationml/2006/ole">
              <p:oleObj spid="_x0000_s730125" name="Equation" r:id="rId11" imgW="215640" imgH="203040" progId="Equation.3">
                <p:embed/>
              </p:oleObj>
            </a:graphicData>
          </a:graphic>
        </p:graphicFrame>
        <p:graphicFrame>
          <p:nvGraphicFramePr>
            <p:cNvPr id="3086" name="Object 46"/>
            <p:cNvGraphicFramePr>
              <a:graphicFrameLocks noChangeAspect="1"/>
            </p:cNvGraphicFramePr>
            <p:nvPr/>
          </p:nvGraphicFramePr>
          <p:xfrm>
            <a:off x="3360" y="1392"/>
            <a:ext cx="135" cy="171"/>
          </p:xfrm>
          <a:graphic>
            <a:graphicData uri="http://schemas.openxmlformats.org/presentationml/2006/ole">
              <p:oleObj spid="_x0000_s730126" name="Equation" r:id="rId12" imgW="152280" imgH="215640" progId="Equation.3">
                <p:embed/>
              </p:oleObj>
            </a:graphicData>
          </a:graphic>
        </p:graphicFrame>
        <p:graphicFrame>
          <p:nvGraphicFramePr>
            <p:cNvPr id="3087" name="Object 47"/>
            <p:cNvGraphicFramePr>
              <a:graphicFrameLocks noChangeAspect="1"/>
            </p:cNvGraphicFramePr>
            <p:nvPr/>
          </p:nvGraphicFramePr>
          <p:xfrm>
            <a:off x="1440" y="1968"/>
            <a:ext cx="144" cy="136"/>
          </p:xfrm>
          <a:graphic>
            <a:graphicData uri="http://schemas.openxmlformats.org/presentationml/2006/ole">
              <p:oleObj spid="_x0000_s730127" name="Equation" r:id="rId13" imgW="215640" imgH="203040" progId="Equation.3">
                <p:embed/>
              </p:oleObj>
            </a:graphicData>
          </a:graphic>
        </p:graphicFrame>
        <p:graphicFrame>
          <p:nvGraphicFramePr>
            <p:cNvPr id="3088" name="Object 48"/>
            <p:cNvGraphicFramePr>
              <a:graphicFrameLocks noChangeAspect="1"/>
            </p:cNvGraphicFramePr>
            <p:nvPr/>
          </p:nvGraphicFramePr>
          <p:xfrm>
            <a:off x="3648" y="1728"/>
            <a:ext cx="496" cy="168"/>
          </p:xfrm>
          <a:graphic>
            <a:graphicData uri="http://schemas.openxmlformats.org/presentationml/2006/ole">
              <p:oleObj spid="_x0000_s730128" name="Equation" r:id="rId14" imgW="774360" imgH="241200" progId="Equation.3">
                <p:embed/>
              </p:oleObj>
            </a:graphicData>
          </a:graphic>
        </p:graphicFrame>
        <p:graphicFrame>
          <p:nvGraphicFramePr>
            <p:cNvPr id="3089" name="Object 49"/>
            <p:cNvGraphicFramePr>
              <a:graphicFrameLocks noChangeAspect="1"/>
            </p:cNvGraphicFramePr>
            <p:nvPr/>
          </p:nvGraphicFramePr>
          <p:xfrm>
            <a:off x="3648" y="2016"/>
            <a:ext cx="528" cy="170"/>
          </p:xfrm>
          <a:graphic>
            <a:graphicData uri="http://schemas.openxmlformats.org/presentationml/2006/ole">
              <p:oleObj spid="_x0000_s730129" name="Equation" r:id="rId15" imgW="749160" imgH="228600" progId="Equation.3">
                <p:embed/>
              </p:oleObj>
            </a:graphicData>
          </a:graphic>
        </p:graphicFrame>
        <p:graphicFrame>
          <p:nvGraphicFramePr>
            <p:cNvPr id="3090" name="Object 50"/>
            <p:cNvGraphicFramePr>
              <a:graphicFrameLocks noChangeAspect="1"/>
            </p:cNvGraphicFramePr>
            <p:nvPr/>
          </p:nvGraphicFramePr>
          <p:xfrm>
            <a:off x="3648" y="2544"/>
            <a:ext cx="573" cy="170"/>
          </p:xfrm>
          <a:graphic>
            <a:graphicData uri="http://schemas.openxmlformats.org/presentationml/2006/ole">
              <p:oleObj spid="_x0000_s730130" name="Equation" r:id="rId16" imgW="812520" imgH="228600" progId="Equation.3">
                <p:embed/>
              </p:oleObj>
            </a:graphicData>
          </a:graphic>
        </p:graphicFrame>
        <p:graphicFrame>
          <p:nvGraphicFramePr>
            <p:cNvPr id="3091" name="Object 51"/>
            <p:cNvGraphicFramePr>
              <a:graphicFrameLocks noChangeAspect="1"/>
            </p:cNvGraphicFramePr>
            <p:nvPr/>
          </p:nvGraphicFramePr>
          <p:xfrm>
            <a:off x="3360" y="1968"/>
            <a:ext cx="146" cy="181"/>
          </p:xfrm>
          <a:graphic>
            <a:graphicData uri="http://schemas.openxmlformats.org/presentationml/2006/ole">
              <p:oleObj spid="_x0000_s730131" name="Equation" r:id="rId17" imgW="164880" imgH="228600" progId="Equation.3">
                <p:embed/>
              </p:oleObj>
            </a:graphicData>
          </a:graphic>
        </p:graphicFrame>
        <p:graphicFrame>
          <p:nvGraphicFramePr>
            <p:cNvPr id="3092" name="Object 52"/>
            <p:cNvGraphicFramePr>
              <a:graphicFrameLocks noChangeAspect="1"/>
            </p:cNvGraphicFramePr>
            <p:nvPr/>
          </p:nvGraphicFramePr>
          <p:xfrm>
            <a:off x="3360" y="2400"/>
            <a:ext cx="146" cy="182"/>
          </p:xfrm>
          <a:graphic>
            <a:graphicData uri="http://schemas.openxmlformats.org/presentationml/2006/ole">
              <p:oleObj spid="_x0000_s730132" name="Equation" r:id="rId18" imgW="164880" imgH="228600" progId="Equation.3">
                <p:embed/>
              </p:oleObj>
            </a:graphicData>
          </a:graphic>
        </p:graphicFrame>
        <p:graphicFrame>
          <p:nvGraphicFramePr>
            <p:cNvPr id="3093" name="Object 53"/>
            <p:cNvGraphicFramePr>
              <a:graphicFrameLocks noChangeAspect="1"/>
            </p:cNvGraphicFramePr>
            <p:nvPr/>
          </p:nvGraphicFramePr>
          <p:xfrm>
            <a:off x="2333" y="1867"/>
            <a:ext cx="518" cy="198"/>
          </p:xfrm>
          <a:graphic>
            <a:graphicData uri="http://schemas.openxmlformats.org/presentationml/2006/ole">
              <p:oleObj spid="_x0000_s730133" name="Equation" r:id="rId19" imgW="520560" imgH="228600" progId="Equation.3">
                <p:embed/>
              </p:oleObj>
            </a:graphicData>
          </a:graphic>
        </p:graphicFrame>
      </p:grpSp>
      <p:sp>
        <p:nvSpPr>
          <p:cNvPr id="3095" name="Text Box 56"/>
          <p:cNvSpPr txBox="1">
            <a:spLocks noChangeArrowheads="1"/>
          </p:cNvSpPr>
          <p:nvPr/>
        </p:nvSpPr>
        <p:spPr bwMode="auto">
          <a:xfrm>
            <a:off x="1143000" y="6096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Calibri" pitchFamily="34" charset="0"/>
              </a:rPr>
              <a:t>Two-layer free atmosphere with a PBL</a:t>
            </a:r>
          </a:p>
        </p:txBody>
      </p:sp>
      <p:sp>
        <p:nvSpPr>
          <p:cNvPr id="3096" name="Rectangle 1040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074" name="Object 35"/>
          <p:cNvGraphicFramePr>
            <a:graphicFrameLocks noChangeAspect="1"/>
          </p:cNvGraphicFramePr>
          <p:nvPr/>
        </p:nvGraphicFramePr>
        <p:xfrm>
          <a:off x="2819400" y="4953000"/>
          <a:ext cx="2433638" cy="490538"/>
        </p:xfrm>
        <a:graphic>
          <a:graphicData uri="http://schemas.openxmlformats.org/presentationml/2006/ole">
            <p:oleObj spid="_x0000_s730114" name="公式" r:id="rId20" imgW="1130040" imgH="228600" progId="Equation.3">
              <p:embed/>
            </p:oleObj>
          </a:graphicData>
        </a:graphic>
      </p:graphicFrame>
      <p:graphicFrame>
        <p:nvGraphicFramePr>
          <p:cNvPr id="3075" name="Object 34"/>
          <p:cNvGraphicFramePr>
            <a:graphicFrameLocks noChangeAspect="1"/>
          </p:cNvGraphicFramePr>
          <p:nvPr/>
        </p:nvGraphicFramePr>
        <p:xfrm>
          <a:off x="2819400" y="5486400"/>
          <a:ext cx="2155825" cy="498475"/>
        </p:xfrm>
        <a:graphic>
          <a:graphicData uri="http://schemas.openxmlformats.org/presentationml/2006/ole">
            <p:oleObj spid="_x0000_s730115" name="公式" r:id="rId21" imgW="1028520" imgH="241200" progId="Equation.3">
              <p:embed/>
            </p:oleObj>
          </a:graphicData>
        </a:graphic>
      </p:graphicFrame>
      <p:graphicFrame>
        <p:nvGraphicFramePr>
          <p:cNvPr id="3076" name="Object 33"/>
          <p:cNvGraphicFramePr>
            <a:graphicFrameLocks noChangeAspect="1"/>
          </p:cNvGraphicFramePr>
          <p:nvPr/>
        </p:nvGraphicFramePr>
        <p:xfrm>
          <a:off x="2895600" y="6019800"/>
          <a:ext cx="2209800" cy="685800"/>
        </p:xfrm>
        <a:graphic>
          <a:graphicData uri="http://schemas.openxmlformats.org/presentationml/2006/ole">
            <p:oleObj spid="_x0000_s730116" name="公式" r:id="rId22" imgW="1396800" imgH="431640" progId="Equation.3">
              <p:embed/>
            </p:oleObj>
          </a:graphicData>
        </a:graphic>
      </p:graphicFrame>
      <p:sp>
        <p:nvSpPr>
          <p:cNvPr id="3097" name="Rectangle 36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72200" y="5638800"/>
            <a:ext cx="165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PBL equations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1395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1219200"/>
          <a:ext cx="4699000" cy="644525"/>
        </p:xfrm>
        <a:graphic>
          <a:graphicData uri="http://schemas.openxmlformats.org/presentationml/2006/ole">
            <p:oleObj spid="_x0000_s731138" name="Equation" r:id="rId3" imgW="1904760" imgH="241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62200" y="2057400"/>
          <a:ext cx="1752600" cy="596900"/>
        </p:xfrm>
        <a:graphic>
          <a:graphicData uri="http://schemas.openxmlformats.org/presentationml/2006/ole">
            <p:oleObj spid="_x0000_s731139" name="公式" r:id="rId4" imgW="71100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28800" y="2819400"/>
          <a:ext cx="5227638" cy="695325"/>
        </p:xfrm>
        <a:graphic>
          <a:graphicData uri="http://schemas.openxmlformats.org/presentationml/2006/ole">
            <p:oleObj spid="_x0000_s731140" name="Equation" r:id="rId5" imgW="2145960" imgH="2538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33400" y="3886200"/>
          <a:ext cx="6548438" cy="714375"/>
        </p:xfrm>
        <a:graphic>
          <a:graphicData uri="http://schemas.openxmlformats.org/presentationml/2006/ole">
            <p:oleObj spid="_x0000_s731141" name="Equation" r:id="rId6" imgW="2755800" imgH="266400" progId="Equation.3">
              <p:embed/>
            </p:oleObj>
          </a:graphicData>
        </a:graphic>
      </p:graphicFrame>
      <p:sp>
        <p:nvSpPr>
          <p:cNvPr id="1032" name="Rectangle 25"/>
          <p:cNvSpPr>
            <a:spLocks noChangeArrowheads="1"/>
          </p:cNvSpPr>
          <p:nvPr/>
        </p:nvSpPr>
        <p:spPr bwMode="auto">
          <a:xfrm>
            <a:off x="0" y="3622675"/>
            <a:ext cx="14795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2400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altLang="zh-CN" sz="900">
              <a:latin typeface="Calibri" pitchFamily="34" charset="0"/>
              <a:cs typeface="Times New Roman" pitchFamily="18" charset="0"/>
            </a:endParaRPr>
          </a:p>
          <a:p>
            <a:pPr indent="152400" eaLnBrk="0" hangingPunct="0"/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0" y="5245100"/>
            <a:ext cx="603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4" name="Text Box 31"/>
          <p:cNvSpPr txBox="1">
            <a:spLocks noChangeArrowheads="1"/>
          </p:cNvSpPr>
          <p:nvPr/>
        </p:nvSpPr>
        <p:spPr bwMode="auto">
          <a:xfrm>
            <a:off x="1524000" y="4800600"/>
            <a:ext cx="62531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Calibri" pitchFamily="34" charset="0"/>
              </a:rPr>
              <a:t>Boundary layer Ekman Pumping: </a:t>
            </a:r>
            <a:r>
              <a:rPr lang="en-US" altLang="zh-CN" sz="2000">
                <a:latin typeface="Calibri" pitchFamily="34" charset="0"/>
              </a:rPr>
              <a:t>    (Wang and Rui 1990)</a:t>
            </a:r>
          </a:p>
        </p:txBody>
      </p:sp>
      <p:sp>
        <p:nvSpPr>
          <p:cNvPr id="1035" name="Rectangle 33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2209800" y="5257800"/>
          <a:ext cx="3998913" cy="906463"/>
        </p:xfrm>
        <a:graphic>
          <a:graphicData uri="http://schemas.openxmlformats.org/presentationml/2006/ole">
            <p:oleObj spid="_x0000_s731142" name="公式" r:id="rId7" imgW="1892160" imgH="431640" progId="Equation.3">
              <p:embed/>
            </p:oleObj>
          </a:graphicData>
        </a:graphic>
      </p:graphicFrame>
      <p:sp>
        <p:nvSpPr>
          <p:cNvPr id="1036" name="Text Box 56"/>
          <p:cNvSpPr txBox="1">
            <a:spLocks noChangeArrowheads="1"/>
          </p:cNvSpPr>
          <p:nvPr/>
        </p:nvSpPr>
        <p:spPr bwMode="auto">
          <a:xfrm>
            <a:off x="1143000" y="152400"/>
            <a:ext cx="632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</a:rPr>
              <a:t>Theoretical Framework for ISO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Two and half layer model for ISV (</a:t>
            </a:r>
            <a:r>
              <a:rPr lang="en-US" altLang="zh-CN" sz="2400" dirty="0" err="1">
                <a:solidFill>
                  <a:srgbClr val="FF0000"/>
                </a:solidFill>
                <a:latin typeface="Calibri" pitchFamily="34" charset="0"/>
              </a:rPr>
              <a:t>nondimensional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37" name="Text Box 56"/>
          <p:cNvSpPr txBox="1">
            <a:spLocks noChangeArrowheads="1"/>
          </p:cNvSpPr>
          <p:nvPr/>
        </p:nvSpPr>
        <p:spPr bwMode="auto">
          <a:xfrm>
            <a:off x="152400" y="2057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Long wave </a:t>
            </a:r>
          </a:p>
          <a:p>
            <a:pPr algn="ctr"/>
            <a:r>
              <a:rPr lang="en-US" altLang="zh-CN" sz="2000">
                <a:solidFill>
                  <a:srgbClr val="0070C0"/>
                </a:solidFill>
                <a:latin typeface="Calibri" pitchFamily="34" charset="0"/>
              </a:rPr>
              <a:t>approximation</a:t>
            </a:r>
          </a:p>
        </p:txBody>
      </p:sp>
      <p:sp>
        <p:nvSpPr>
          <p:cNvPr id="1038" name="Oval 37"/>
          <p:cNvSpPr>
            <a:spLocks noChangeArrowheads="1"/>
          </p:cNvSpPr>
          <p:nvPr/>
        </p:nvSpPr>
        <p:spPr bwMode="auto">
          <a:xfrm>
            <a:off x="7315200" y="3733800"/>
            <a:ext cx="1447800" cy="685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/>
              <a:t>Scale</a:t>
            </a:r>
          </a:p>
          <a:p>
            <a:pPr algn="ctr"/>
            <a:r>
              <a:rPr lang="en-US" altLang="zh-CN" b="1"/>
              <a:t> interaction</a:t>
            </a:r>
          </a:p>
        </p:txBody>
      </p:sp>
      <p:sp>
        <p:nvSpPr>
          <p:cNvPr id="1039" name="Line 38"/>
          <p:cNvSpPr>
            <a:spLocks noChangeShapeType="1"/>
          </p:cNvSpPr>
          <p:nvPr/>
        </p:nvSpPr>
        <p:spPr bwMode="auto">
          <a:xfrm flipH="1">
            <a:off x="41910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0" name="Oval 39"/>
          <p:cNvSpPr>
            <a:spLocks noChangeArrowheads="1"/>
          </p:cNvSpPr>
          <p:nvPr/>
        </p:nvSpPr>
        <p:spPr bwMode="auto">
          <a:xfrm>
            <a:off x="6477000" y="121920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Oval 40"/>
          <p:cNvSpPr>
            <a:spLocks noChangeArrowheads="1"/>
          </p:cNvSpPr>
          <p:nvPr/>
        </p:nvSpPr>
        <p:spPr bwMode="auto">
          <a:xfrm>
            <a:off x="6477000" y="2819400"/>
            <a:ext cx="6858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Oval 41"/>
          <p:cNvSpPr>
            <a:spLocks noChangeArrowheads="1"/>
          </p:cNvSpPr>
          <p:nvPr/>
        </p:nvSpPr>
        <p:spPr bwMode="auto">
          <a:xfrm>
            <a:off x="6477000" y="388620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42"/>
          <p:cNvSpPr>
            <a:spLocks noChangeArrowheads="1"/>
          </p:cNvSpPr>
          <p:nvPr/>
        </p:nvSpPr>
        <p:spPr bwMode="auto">
          <a:xfrm>
            <a:off x="7391400" y="2819400"/>
            <a:ext cx="1295400" cy="609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/>
              <a:t>Mean flow</a:t>
            </a:r>
          </a:p>
          <a:p>
            <a:pPr algn="ctr"/>
            <a:r>
              <a:rPr lang="en-US" altLang="zh-CN" b="1"/>
              <a:t>effects</a:t>
            </a:r>
          </a:p>
        </p:txBody>
      </p:sp>
      <p:sp>
        <p:nvSpPr>
          <p:cNvPr id="1044" name="Rectangle 43"/>
          <p:cNvSpPr>
            <a:spLocks noChangeArrowheads="1"/>
          </p:cNvSpPr>
          <p:nvPr/>
        </p:nvSpPr>
        <p:spPr bwMode="auto">
          <a:xfrm>
            <a:off x="5257800" y="1295400"/>
            <a:ext cx="9906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44"/>
          <p:cNvSpPr>
            <a:spLocks noChangeArrowheads="1"/>
          </p:cNvSpPr>
          <p:nvPr/>
        </p:nvSpPr>
        <p:spPr bwMode="auto">
          <a:xfrm>
            <a:off x="5334000" y="28956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45"/>
          <p:cNvSpPr>
            <a:spLocks noChangeArrowheads="1"/>
          </p:cNvSpPr>
          <p:nvPr/>
        </p:nvSpPr>
        <p:spPr bwMode="auto">
          <a:xfrm>
            <a:off x="5410200" y="4038600"/>
            <a:ext cx="914400" cy="457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2"/>
          <p:cNvSpPr>
            <a:spLocks noChangeArrowheads="1"/>
          </p:cNvSpPr>
          <p:nvPr/>
        </p:nvSpPr>
        <p:spPr bwMode="auto">
          <a:xfrm>
            <a:off x="457200" y="4038600"/>
            <a:ext cx="457200" cy="442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6248400"/>
            <a:ext cx="852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Basic MJO model:  neglects scale interaction and mean flow effects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2824</Words>
  <Application>Microsoft Office PowerPoint</Application>
  <PresentationFormat>On-screen Show (4:3)</PresentationFormat>
  <Paragraphs>624</Paragraphs>
  <Slides>62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Office Theme</vt:lpstr>
      <vt:lpstr>Default Design</vt:lpstr>
      <vt:lpstr>公式</vt:lpstr>
      <vt:lpstr>Equation</vt:lpstr>
      <vt:lpstr>수식</vt:lpstr>
      <vt:lpstr>Microsoft 公式 3.0</vt:lpstr>
      <vt:lpstr>Slide 1</vt:lpstr>
      <vt:lpstr>Slide 2</vt:lpstr>
      <vt:lpstr>Slide 3</vt:lpstr>
      <vt:lpstr>Outline  1. Theoretical framework 2. MJO: Frictionally coupled miost K-R  wave theory 3. BSISO: Modified MJO mode by seasonal  mean flows  4. Effects of Multi-Scale Interaction   </vt:lpstr>
      <vt:lpstr>1. Theoretical  Framework for Essential Dynamics of MJO   --Wang 2005, 2012: Theory, Chapter 10 in “Intraseasonal oscillation in the atmosphere and Ocean”, Eds. W. Lau and D. Waliser, Praxis-Springer  --Hoskins and Wang 2006: Large scale dynamics, Chapter 9 in “Asian Monsoon”, Ed. B. Wang, Praxis-Springer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A central question for MJO theory  What mechanism couples the convective complex and Kelvin-Rossby waves and Why does it move eastward slowly?  Boundary layer moisture convergence  </vt:lpstr>
      <vt:lpstr>Equatorial boundary layer convergence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3. BSISO:  Modified MJO mode by seasonal mean circulation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4. Multi-scale interaction in MJO dynamics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 Impact of Eddy Momentum Transfer (EMT) induced by super cloud clusters (MKW) and two-day waves (WIG) on MJO</vt:lpstr>
      <vt:lpstr>Slide 42</vt:lpstr>
      <vt:lpstr>Slide 43</vt:lpstr>
      <vt:lpstr>Slide 44</vt:lpstr>
      <vt:lpstr>Summary</vt:lpstr>
      <vt:lpstr>Slide 46</vt:lpstr>
      <vt:lpstr>Thank you!</vt:lpstr>
      <vt:lpstr>Supporting figures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Three types of instability</vt:lpstr>
      <vt:lpstr>Slide 61</vt:lpstr>
      <vt:lpstr>Slide 62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wangbin</dc:creator>
  <cp:lastModifiedBy>wangbinhawaii.edu</cp:lastModifiedBy>
  <cp:revision>32</cp:revision>
  <dcterms:created xsi:type="dcterms:W3CDTF">2013-02-19T16:20:08Z</dcterms:created>
  <dcterms:modified xsi:type="dcterms:W3CDTF">2014-01-14T17:22:27Z</dcterms:modified>
</cp:coreProperties>
</file>