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5.gif" ContentType="image/gif"/>
  <Override PartName="/ppt/media/image36.gif" ContentType="image/gif"/>
  <Override PartName="/ppt/media/image37.gif" ContentType="image/gif"/>
  <Override PartName="/ppt/media/image38.gif" ContentType="image/gif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85" r:id="rId3"/>
    <p:sldId id="300" r:id="rId4"/>
    <p:sldId id="258" r:id="rId5"/>
    <p:sldId id="304" r:id="rId6"/>
    <p:sldId id="301" r:id="rId7"/>
    <p:sldId id="261" r:id="rId8"/>
    <p:sldId id="280" r:id="rId9"/>
    <p:sldId id="283" r:id="rId10"/>
    <p:sldId id="284" r:id="rId11"/>
    <p:sldId id="281" r:id="rId12"/>
    <p:sldId id="262" r:id="rId13"/>
    <p:sldId id="263" r:id="rId14"/>
    <p:sldId id="264" r:id="rId15"/>
    <p:sldId id="292" r:id="rId16"/>
    <p:sldId id="274" r:id="rId17"/>
    <p:sldId id="268" r:id="rId18"/>
    <p:sldId id="269" r:id="rId19"/>
    <p:sldId id="270" r:id="rId20"/>
    <p:sldId id="293" r:id="rId21"/>
    <p:sldId id="276" r:id="rId22"/>
    <p:sldId id="282" r:id="rId23"/>
    <p:sldId id="279" r:id="rId24"/>
    <p:sldId id="294" r:id="rId25"/>
    <p:sldId id="298" r:id="rId26"/>
    <p:sldId id="295" r:id="rId27"/>
    <p:sldId id="297" r:id="rId28"/>
    <p:sldId id="296" r:id="rId29"/>
    <p:sldId id="278" r:id="rId30"/>
    <p:sldId id="287" r:id="rId31"/>
    <p:sldId id="302" r:id="rId32"/>
    <p:sldId id="303" r:id="rId33"/>
    <p:sldId id="288" r:id="rId34"/>
    <p:sldId id="291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2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AB48E-1EE4-ED45-BD5C-6693B23FB12B}" type="datetimeFigureOut">
              <a:rPr lang="en-US" smtClean="0"/>
              <a:t>1/16/14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7AC48-1DF4-9846-8A9F-8A0DC6664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6417AC-A8BC-F04E-834C-F8BB81CF2E5D}" type="slidenum">
              <a:rPr lang="en-US"/>
              <a:pPr/>
              <a:t>2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F076B-751B-AD4D-8EA2-60F6589D7D44}" type="slidenum">
              <a:rPr lang="en-US"/>
              <a:pPr/>
              <a:t>3</a:t>
            </a:fld>
            <a:endParaRPr lang="en-US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At meeting in Brussels in 1970 it was decided that due to the availability of resources (ships, satellite), the preferred location for </a:t>
            </a:r>
            <a:r>
              <a:rPr lang="ja-JP" altLang="en-US">
                <a:latin typeface="Arial"/>
              </a:rPr>
              <a:t>“</a:t>
            </a:r>
            <a:r>
              <a:rPr lang="en-US"/>
              <a:t>GATE</a:t>
            </a:r>
            <a:r>
              <a:rPr lang="ja-JP" altLang="en-US">
                <a:latin typeface="Arial"/>
              </a:rPr>
              <a:t>”</a:t>
            </a:r>
            <a:r>
              <a:rPr lang="en-US"/>
              <a:t> – the western Pacific – had to be given up, with the third choice (the eastern Pacific was 2</a:t>
            </a:r>
            <a:r>
              <a:rPr lang="en-US" baseline="30000"/>
              <a:t>nd</a:t>
            </a:r>
            <a:r>
              <a:rPr lang="en-US"/>
              <a:t>), the eastern Atlantic being selected.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498CC0-7C15-D94F-ADC8-C1E1860E617D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5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7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6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1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9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22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2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8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0B49C-6C0F-6C44-B998-51C251DA80D7}" type="datetimeFigureOut">
              <a:rPr lang="en-US" smtClean="0"/>
              <a:t>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2AED2-C5FF-E94A-A623-FF465DD8B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08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670" y="1320306"/>
            <a:ext cx="8872742" cy="520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Richard H. Johnson</a:t>
            </a: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Paul E.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Ciesielski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James H.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Ruppert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, Jr.</a:t>
            </a:r>
          </a:p>
          <a:p>
            <a:r>
              <a:rPr lang="en-US" sz="2800" i="1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Colorado State University</a:t>
            </a:r>
          </a:p>
          <a:p>
            <a:endParaRPr lang="en-US" sz="2800" i="1" dirty="0" smtClean="0">
              <a:solidFill>
                <a:srgbClr val="CCFFCC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Masaki Katsumata</a:t>
            </a:r>
          </a:p>
          <a:p>
            <a:r>
              <a:rPr lang="en-US" sz="2800" i="1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JAMSTEC, Japan</a:t>
            </a: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Zhe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Feng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r>
              <a:rPr lang="en-US" sz="3200" i="1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PNNL</a:t>
            </a: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3200" b="1" i="1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474" y="99177"/>
            <a:ext cx="890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0090"/>
                </a:solidFill>
                <a:effectLst>
                  <a:outerShdw blurRad="50800" dist="50800" dir="5400000" algn="tl" rotWithShape="0">
                    <a:schemeClr val="bg1">
                      <a:alpha val="0"/>
                    </a:schemeClr>
                  </a:outerShdw>
                </a:effectLst>
              </a:rPr>
              <a:t>MJO Moistening Processes Deduced from DYNAMO Sounding (and Radar) Data</a:t>
            </a:r>
            <a:endParaRPr lang="en-US" sz="3600" b="1" i="1" dirty="0">
              <a:solidFill>
                <a:srgbClr val="000090"/>
              </a:solidFill>
              <a:effectLst>
                <a:outerShdw blurRad="50800" dist="50800" dir="5400000" algn="tl" rotWithShape="0">
                  <a:schemeClr val="bg1">
                    <a:alpha val="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467" y="5689892"/>
            <a:ext cx="2124533" cy="11014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4474" y="6122072"/>
            <a:ext cx="470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Tropical Dynamics Workshop, East-West Center, University of Hawaii, 14-16 January 2014</a:t>
            </a:r>
            <a:endParaRPr lang="en-US" i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967" y="5281834"/>
            <a:ext cx="1511300" cy="150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6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214" y="0"/>
            <a:ext cx="51630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456" y="315766"/>
            <a:ext cx="3289177" cy="655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EDF2CF"/>
                </a:solidFill>
              </a:rPr>
              <a:t>Virts</a:t>
            </a:r>
            <a:r>
              <a:rPr lang="en-US" sz="2800" i="1" dirty="0">
                <a:solidFill>
                  <a:srgbClr val="EDF2CF"/>
                </a:solidFill>
              </a:rPr>
              <a:t> </a:t>
            </a:r>
            <a:r>
              <a:rPr lang="en-US" sz="2800" i="1" dirty="0" smtClean="0">
                <a:solidFill>
                  <a:srgbClr val="EDF2CF"/>
                </a:solidFill>
              </a:rPr>
              <a:t>and Wallace(2010)</a:t>
            </a:r>
          </a:p>
          <a:p>
            <a:endParaRPr lang="en-US" sz="2800" i="1" dirty="0">
              <a:solidFill>
                <a:schemeClr val="bg1">
                  <a:lumMod val="95000"/>
                </a:schemeClr>
              </a:solidFill>
              <a:sym typeface="Wingdings"/>
            </a:endParaRP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 C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ALIPSO (3 years) height-dependent cloud index regressed onto phases of MJO </a:t>
            </a: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sym typeface="Wingdings"/>
              </a:rPr>
              <a:t> C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irrus 30° in advance of deep convection due to gravity/Kelvin wave excited by MJO convective envelope</a:t>
            </a: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in Phase 3?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503551" y="3956398"/>
            <a:ext cx="394154" cy="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24717" y="3737410"/>
            <a:ext cx="175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Congestus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?</a:t>
            </a:r>
            <a:endParaRPr lang="en-US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3765" y="6574119"/>
            <a:ext cx="1718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CLOUD INDEX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546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103" y="0"/>
            <a:ext cx="43361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037" y="928934"/>
            <a:ext cx="27296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EDF2CF"/>
                </a:solidFill>
              </a:rPr>
              <a:t>Del </a:t>
            </a:r>
            <a:r>
              <a:rPr lang="en-US" sz="2800" i="1" dirty="0" err="1" smtClean="0">
                <a:solidFill>
                  <a:srgbClr val="EDF2CF"/>
                </a:solidFill>
              </a:rPr>
              <a:t>Genio</a:t>
            </a:r>
            <a:r>
              <a:rPr lang="en-US" sz="2800" i="1" dirty="0" smtClean="0">
                <a:solidFill>
                  <a:srgbClr val="EDF2CF"/>
                </a:solidFill>
              </a:rPr>
              <a:t> et al.(2012)</a:t>
            </a:r>
          </a:p>
          <a:p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CloudSat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/CALIPSO ten MJO composite: found shallow-to-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-deep transition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92621" y="5554648"/>
            <a:ext cx="492861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65359" y="5138313"/>
            <a:ext cx="492861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58220" y="3845388"/>
            <a:ext cx="959179" cy="227805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70163" y="4909850"/>
            <a:ext cx="175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Congestus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2630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0330" y="47040"/>
            <a:ext cx="510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2F2F2"/>
                </a:solidFill>
              </a:rPr>
              <a:t>Cloud population analysis (</a:t>
            </a:r>
            <a:r>
              <a:rPr lang="en-US" sz="2400" i="1" dirty="0" err="1" smtClean="0">
                <a:solidFill>
                  <a:srgbClr val="F2F2F2"/>
                </a:solidFill>
              </a:rPr>
              <a:t>Zhe</a:t>
            </a:r>
            <a:r>
              <a:rPr lang="en-US" sz="2400" i="1" dirty="0" smtClean="0">
                <a:solidFill>
                  <a:srgbClr val="F2F2F2"/>
                </a:solidFill>
              </a:rPr>
              <a:t> </a:t>
            </a:r>
            <a:r>
              <a:rPr lang="en-US" sz="2400" i="1" dirty="0" err="1" smtClean="0">
                <a:solidFill>
                  <a:srgbClr val="F2F2F2"/>
                </a:solidFill>
              </a:rPr>
              <a:t>Feng</a:t>
            </a:r>
            <a:r>
              <a:rPr lang="en-US" sz="2400" i="1" dirty="0" smtClean="0">
                <a:solidFill>
                  <a:srgbClr val="F2F2F2"/>
                </a:solidFill>
              </a:rPr>
              <a:t>)</a:t>
            </a:r>
            <a:endParaRPr lang="en-US" sz="2400" i="1" dirty="0">
              <a:solidFill>
                <a:srgbClr val="F2F2F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330" y="501757"/>
            <a:ext cx="51007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RHI scans in northeast sector at 15-min intervals</a:t>
            </a:r>
          </a:p>
          <a:p>
            <a:pPr marL="342900" indent="-342900">
              <a:buAutoNum type="arabicPeriod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C/S separation using Steiner et al. (1995)</a:t>
            </a:r>
          </a:p>
          <a:p>
            <a:pPr marL="342900" indent="-342900">
              <a:buAutoNum type="arabicPeriod"/>
            </a:pP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0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dBZ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 top of convective echoes obtained working from bottom up</a:t>
            </a:r>
          </a:p>
          <a:p>
            <a:pPr marL="342900" indent="-342900">
              <a:buAutoNum type="arabicPeriod"/>
            </a:pP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Acknowlegment</a:t>
            </a:r>
            <a:r>
              <a:rPr lang="en-US" sz="2000" i="1" dirty="0" smtClean="0">
                <a:solidFill>
                  <a:schemeClr val="bg1">
                    <a:lumMod val="95000"/>
                  </a:schemeClr>
                </a:solidFill>
              </a:rPr>
              <a:t>: Bob </a:t>
            </a:r>
            <a:r>
              <a:rPr lang="en-US" sz="2000" i="1" dirty="0" err="1" smtClean="0">
                <a:solidFill>
                  <a:schemeClr val="bg1">
                    <a:lumMod val="95000"/>
                  </a:schemeClr>
                </a:solidFill>
              </a:rPr>
              <a:t>Houze</a:t>
            </a:r>
            <a:endParaRPr lang="en-US" sz="20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Picture 7" descr="spol_rhi_mask_map_latlon_secto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90" y="47040"/>
            <a:ext cx="2776417" cy="2776417"/>
          </a:xfrm>
          <a:prstGeom prst="rect">
            <a:avLst/>
          </a:prstGeom>
        </p:spPr>
      </p:pic>
      <p:pic>
        <p:nvPicPr>
          <p:cNvPr id="2" name="Picture 1" descr="rh_nfil_gan_oct-1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85"/>
            <a:ext cx="9110470" cy="3452980"/>
          </a:xfrm>
          <a:prstGeom prst="rect">
            <a:avLst/>
          </a:prstGeom>
        </p:spPr>
      </p:pic>
      <p:pic>
        <p:nvPicPr>
          <p:cNvPr id="5" name="Picture 4" descr="Screen shot 2013-11-18 at 4.23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" y="3415070"/>
            <a:ext cx="9041130" cy="34975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12239" y="182101"/>
            <a:ext cx="1437970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998133" y="2391083"/>
            <a:ext cx="999067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352799" y="1849220"/>
            <a:ext cx="999067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46597" y="557633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4134" y="4724406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68802" y="3877739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6748" y="2336308"/>
            <a:ext cx="2101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SHALLOW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27476" y="1803188"/>
            <a:ext cx="1285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MID</a:t>
            </a:r>
            <a:endParaRPr lang="en-US" sz="1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4984029" y="1066234"/>
            <a:ext cx="159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DEEP</a:t>
            </a:r>
            <a:endParaRPr lang="en-US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97560" y="1189345"/>
            <a:ext cx="106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01622" y="1999344"/>
            <a:ext cx="106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MOIST</a:t>
            </a:r>
            <a:endParaRPr lang="en-US" b="1" i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43583" y="391913"/>
            <a:ext cx="2917516" cy="378565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~One-week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 coincident with mid-tropospheric moistening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Stepwise pattern to moistening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Diurnal cycle important (</a:t>
            </a:r>
            <a:r>
              <a:rPr lang="en-US" sz="2400" i="1" dirty="0" err="1" smtClean="0"/>
              <a:t>Ruppert</a:t>
            </a:r>
            <a:r>
              <a:rPr lang="en-US" sz="2400" i="1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7180" y="3717150"/>
            <a:ext cx="1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October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84029" y="435710"/>
            <a:ext cx="1059554" cy="33647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03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0" grpId="0"/>
      <p:bldP spid="11" grpId="0"/>
      <p:bldP spid="15" grpId="0"/>
      <p:bldP spid="3" grpId="0"/>
      <p:bldP spid="17" grpId="0"/>
      <p:bldP spid="18" grpId="0"/>
      <p:bldP spid="19" grpId="0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22 at 1.1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-1387"/>
            <a:ext cx="8792016" cy="3488137"/>
          </a:xfrm>
          <a:prstGeom prst="rect">
            <a:avLst/>
          </a:prstGeom>
        </p:spPr>
      </p:pic>
      <p:pic>
        <p:nvPicPr>
          <p:cNvPr id="5" name="Picture 4" descr="Screen shot 2013-11-18 at 4.2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" y="3454469"/>
            <a:ext cx="9041130" cy="3497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597" y="557633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4134" y="4724406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68802" y="3877739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19194" y="501758"/>
            <a:ext cx="2650996" cy="156966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Increasing area coverage of shallow convection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056914" y="72995"/>
            <a:ext cx="262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(&lt; 5 km tops)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794001" y="229141"/>
            <a:ext cx="1337732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07180" y="3717150"/>
            <a:ext cx="1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October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.12.54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135771"/>
            <a:ext cx="8746647" cy="3377576"/>
          </a:xfrm>
          <a:prstGeom prst="rect">
            <a:avLst/>
          </a:prstGeom>
        </p:spPr>
      </p:pic>
      <p:pic>
        <p:nvPicPr>
          <p:cNvPr id="5" name="Picture 4" descr="Screen shot 2013-11-18 at 4.2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" y="3454469"/>
            <a:ext cx="9041130" cy="3497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597" y="557633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4134" y="4724406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68802" y="3877739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3590" y="768316"/>
            <a:ext cx="2505277" cy="156966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Increasing area coverage of deep convection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23346" y="102193"/>
            <a:ext cx="262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(&gt; 5 km tops)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2794001" y="229141"/>
            <a:ext cx="1337732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7180" y="3717150"/>
            <a:ext cx="1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October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40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07 at 9.45.03 A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1" y="181883"/>
            <a:ext cx="8695669" cy="3685687"/>
          </a:xfrm>
          <a:prstGeom prst="rect">
            <a:avLst/>
          </a:prstGeom>
        </p:spPr>
      </p:pic>
      <p:pic>
        <p:nvPicPr>
          <p:cNvPr id="5" name="Picture 4" descr="Screen shot 2013-11-18 at 4.2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" y="3454469"/>
            <a:ext cx="9041130" cy="3497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6597" y="557633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014134" y="4724406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368802" y="3877739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1067" y="283974"/>
            <a:ext cx="2505277" cy="230832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Increasing area coverage of </a:t>
            </a:r>
            <a:r>
              <a:rPr lang="en-US" sz="2400" i="1" dirty="0" err="1" smtClean="0"/>
              <a:t>stratiform</a:t>
            </a:r>
            <a:r>
              <a:rPr lang="en-US" sz="2400" i="1" dirty="0" smtClean="0"/>
              <a:t> precipitation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2794001" y="283974"/>
            <a:ext cx="1337732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207180" y="3717150"/>
            <a:ext cx="129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October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0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03792" y="3766608"/>
            <a:ext cx="193267" cy="29210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78697" y="15679"/>
            <a:ext cx="360511" cy="4145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s_rain+q2_oct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2" y="15679"/>
            <a:ext cx="6861625" cy="3998379"/>
          </a:xfrm>
          <a:prstGeom prst="rect">
            <a:avLst/>
          </a:prstGeom>
        </p:spPr>
      </p:pic>
      <p:pic>
        <p:nvPicPr>
          <p:cNvPr id="5" name="Picture 4" descr="Screen shot 2013-11-18 at 4.23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79" y="3999459"/>
            <a:ext cx="6986629" cy="27027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72823" y="166421"/>
            <a:ext cx="1058910" cy="6340989"/>
          </a:xfrm>
          <a:prstGeom prst="rect">
            <a:avLst/>
          </a:prstGeom>
          <a:solidFill>
            <a:srgbClr val="FFFF00">
              <a:alpha val="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50333" y="297918"/>
            <a:ext cx="24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TRMM Rainfall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339342" y="5017571"/>
            <a:ext cx="94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9" name="Oval 8"/>
          <p:cNvSpPr/>
          <p:nvPr/>
        </p:nvSpPr>
        <p:spPr>
          <a:xfrm>
            <a:off x="2947402" y="2571505"/>
            <a:ext cx="1363956" cy="78399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3590" y="768316"/>
            <a:ext cx="2654218" cy="2677656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Negative Q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: Low-to-midlevel moistening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  <a:p>
            <a:pPr marL="342900" indent="-342900">
              <a:buFont typeface="Wingdings" charset="2"/>
              <a:buChar char="Ø"/>
            </a:pPr>
            <a:r>
              <a:rPr lang="en-US" sz="2400" i="1" dirty="0"/>
              <a:t>S</a:t>
            </a:r>
            <a:r>
              <a:rPr lang="en-US" sz="2400" i="1" dirty="0" smtClean="0"/>
              <a:t>udden onset of drying follows</a:t>
            </a:r>
            <a:endParaRPr lang="en-US" sz="2400" i="1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4280002" y="2107144"/>
            <a:ext cx="1503588" cy="6211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4433" y="407674"/>
            <a:ext cx="120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Congestus</a:t>
            </a:r>
            <a:r>
              <a:rPr lang="en-US" i="1" dirty="0" smtClean="0"/>
              <a:t> period: very little rain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1834287" y="1997384"/>
            <a:ext cx="438975" cy="4001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Q</a:t>
            </a:r>
            <a:r>
              <a:rPr lang="en-US" sz="2000" i="1" baseline="-25000" dirty="0" smtClean="0"/>
              <a:t>2</a:t>
            </a:r>
            <a:endParaRPr lang="en-US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56170" y="306588"/>
            <a:ext cx="198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October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05713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h_nfil_gan_nov-1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02"/>
            <a:ext cx="9113310" cy="3454056"/>
          </a:xfrm>
          <a:prstGeom prst="rect">
            <a:avLst/>
          </a:prstGeom>
        </p:spPr>
      </p:pic>
      <p:pic>
        <p:nvPicPr>
          <p:cNvPr id="8" name="Picture 7" descr="Screen shot 2013-11-18 at 4.36.57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3335801"/>
            <a:ext cx="8788399" cy="35221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6469" y="229141"/>
            <a:ext cx="1755648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167463" y="2590801"/>
            <a:ext cx="999067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962387" y="2116670"/>
            <a:ext cx="999067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31999" y="541867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4453" y="4655408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6539" y="3782370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7179" y="3720939"/>
            <a:ext cx="162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November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0175" y="2560694"/>
            <a:ext cx="139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SHALLOW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176334" y="2146068"/>
            <a:ext cx="139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MID</a:t>
            </a:r>
            <a:endParaRPr lang="en-US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54965" y="1369853"/>
            <a:ext cx="139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DEEP</a:t>
            </a:r>
            <a:endParaRPr lang="en-US" sz="1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32614" y="330394"/>
            <a:ext cx="2917516" cy="3046988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~One-week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 coincident with mid-tropospheric moistening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/>
              <a:t>Again, stepwise pattern to moistening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07179" y="758253"/>
            <a:ext cx="162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November</a:t>
            </a:r>
            <a:endParaRPr lang="en-US" sz="2400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3290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22 at 1.2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-32295"/>
            <a:ext cx="8748661" cy="3473968"/>
          </a:xfrm>
          <a:prstGeom prst="rect">
            <a:avLst/>
          </a:prstGeom>
        </p:spPr>
      </p:pic>
      <p:pic>
        <p:nvPicPr>
          <p:cNvPr id="8" name="Picture 7" descr="Screen shot 2013-11-18 at 4.36.57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3335801"/>
            <a:ext cx="8788399" cy="3522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99" y="541867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4453" y="4655408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6539" y="3782370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7582" y="533117"/>
            <a:ext cx="2650996" cy="156966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Increased area coverage of shallow convection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7179" y="3720939"/>
            <a:ext cx="162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November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56914" y="29198"/>
            <a:ext cx="262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(&lt; 5 km tops)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56469" y="229141"/>
            <a:ext cx="1755648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8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22 at 1.25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-8437"/>
            <a:ext cx="8788399" cy="3371550"/>
          </a:xfrm>
          <a:prstGeom prst="rect">
            <a:avLst/>
          </a:prstGeom>
        </p:spPr>
      </p:pic>
      <p:pic>
        <p:nvPicPr>
          <p:cNvPr id="8" name="Picture 7" descr="Screen shot 2013-11-18 at 4.36.57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3335801"/>
            <a:ext cx="8788399" cy="3522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99" y="541867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4453" y="4655408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6539" y="3782370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4" y="417933"/>
            <a:ext cx="2505277" cy="1569660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Increasing area coverage of deep convection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7179" y="3720939"/>
            <a:ext cx="162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November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3056469" y="229141"/>
            <a:ext cx="1755648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81738" y="-72995"/>
            <a:ext cx="2623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(&gt; 5 km tops)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715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icture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41325"/>
            <a:ext cx="8696325" cy="59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83930" y="60325"/>
            <a:ext cx="8102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1" dirty="0" smtClean="0"/>
              <a:t>AMS/WMO Symposium on Tropical Meteorology, </a:t>
            </a:r>
            <a:r>
              <a:rPr lang="en-US" sz="2000" i="1" dirty="0"/>
              <a:t>1-6 June 1970, Honolulu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934200" y="3520049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Takio</a:t>
            </a:r>
            <a:r>
              <a:rPr lang="en-US" sz="1200" b="1" i="1" dirty="0">
                <a:solidFill>
                  <a:srgbClr val="3366FF"/>
                </a:solidFill>
              </a:rPr>
              <a:t> Murakami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381500" y="2504120"/>
            <a:ext cx="685800" cy="457200"/>
          </a:xfrm>
          <a:prstGeom prst="rect">
            <a:avLst/>
          </a:prstGeom>
          <a:noFill/>
          <a:ln>
            <a:noFill/>
          </a:ln>
          <a:effectLst>
            <a:outerShdw blurRad="63500" dist="29783" dir="1514402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Jim Sadler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2590800" y="388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FF0000"/>
                </a:solidFill>
              </a:rPr>
              <a:t>Colin </a:t>
            </a:r>
            <a:r>
              <a:rPr lang="en-US" sz="1200" b="1" i="1" dirty="0" err="1">
                <a:solidFill>
                  <a:srgbClr val="FF0000"/>
                </a:solidFill>
              </a:rPr>
              <a:t>Ramage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7467600" y="23923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Holton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7010400" y="2286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Zipser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2590800" y="3714679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Krish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5715000" y="1524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Reed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3009900" y="3012193"/>
            <a:ext cx="759514" cy="461665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J. Simpson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429000" y="33829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R. Simpson</a:t>
            </a:r>
          </a:p>
        </p:txBody>
      </p:sp>
      <p:sp>
        <p:nvSpPr>
          <p:cNvPr id="4121" name="Text Box 25"/>
          <p:cNvSpPr txBox="1">
            <a:spLocks noChangeArrowheads="1"/>
          </p:cNvSpPr>
          <p:nvPr/>
        </p:nvSpPr>
        <p:spPr bwMode="auto">
          <a:xfrm>
            <a:off x="4419600" y="1905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Gray</a:t>
            </a:r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5029200" y="3230563"/>
            <a:ext cx="1371600" cy="27463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N. Frank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3124200" y="26670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>
                <a:solidFill>
                  <a:srgbClr val="3366FF"/>
                </a:solidFill>
              </a:rPr>
              <a:t>Hastenrath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743200" y="20574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Madden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3491566" y="2148681"/>
            <a:ext cx="775634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La </a:t>
            </a:r>
            <a:r>
              <a:rPr lang="en-US" sz="1200" b="1" i="1" dirty="0" err="1">
                <a:solidFill>
                  <a:srgbClr val="3366FF"/>
                </a:solidFill>
              </a:rPr>
              <a:t>Seur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2743200" y="13716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van Loon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3200400" y="1600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Julian</a:t>
            </a:r>
          </a:p>
        </p:txBody>
      </p:sp>
      <p:sp>
        <p:nvSpPr>
          <p:cNvPr id="4128" name="Text Box 32"/>
          <p:cNvSpPr txBox="1">
            <a:spLocks noChangeArrowheads="1"/>
          </p:cNvSpPr>
          <p:nvPr/>
        </p:nvSpPr>
        <p:spPr bwMode="auto">
          <a:xfrm>
            <a:off x="5334000" y="14478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Dunn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5943600" y="13716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Spengler</a:t>
            </a: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1981200" y="3886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>
                <a:solidFill>
                  <a:srgbClr val="3366FF"/>
                </a:solidFill>
              </a:rPr>
              <a:t>V. Oliver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3733800" y="3733800"/>
            <a:ext cx="1371600" cy="276999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W. Sam Houston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4724400" y="3886200"/>
            <a:ext cx="1371600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E. </a:t>
            </a:r>
            <a:r>
              <a:rPr lang="en-US" sz="1200" b="1" i="1" dirty="0" err="1">
                <a:solidFill>
                  <a:srgbClr val="3366FF"/>
                </a:solidFill>
              </a:rPr>
              <a:t>Bollay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3200400" y="4114800"/>
            <a:ext cx="1371600" cy="276999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>
                <a:solidFill>
                  <a:srgbClr val="3366FF"/>
                </a:solidFill>
              </a:rPr>
              <a:t>P. </a:t>
            </a:r>
            <a:r>
              <a:rPr lang="en-US" sz="1200" b="1" i="1" dirty="0" err="1">
                <a:solidFill>
                  <a:srgbClr val="3366FF"/>
                </a:solidFill>
              </a:rPr>
              <a:t>Kutschenreuter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35" name="Text Box 21"/>
          <p:cNvSpPr txBox="1">
            <a:spLocks noChangeArrowheads="1"/>
          </p:cNvSpPr>
          <p:nvPr/>
        </p:nvSpPr>
        <p:spPr bwMode="auto">
          <a:xfrm>
            <a:off x="1260929" y="3555407"/>
            <a:ext cx="599744" cy="274638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3366FF"/>
                </a:solidFill>
              </a:rPr>
              <a:t>Jenne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2743197" y="2037056"/>
            <a:ext cx="652422" cy="624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116992" y="1524000"/>
            <a:ext cx="652422" cy="624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628439" y="2409626"/>
            <a:ext cx="762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i="1" dirty="0" err="1" smtClean="0">
                <a:solidFill>
                  <a:srgbClr val="3366FF"/>
                </a:solidFill>
              </a:rPr>
              <a:t>Ruprecht</a:t>
            </a:r>
            <a:endParaRPr lang="en-US" sz="1200" b="1" i="1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357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3" grpId="0"/>
      <p:bldP spid="29" grpId="0" animBg="1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1-07 at 9.50.41 A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2096"/>
            <a:ext cx="8718713" cy="3656750"/>
          </a:xfrm>
          <a:prstGeom prst="rect">
            <a:avLst/>
          </a:prstGeom>
        </p:spPr>
      </p:pic>
      <p:pic>
        <p:nvPicPr>
          <p:cNvPr id="8" name="Picture 7" descr="Screen shot 2013-11-18 at 4.36.57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9" y="3335801"/>
            <a:ext cx="8788399" cy="3522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1999" y="5418673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Cu</a:t>
            </a:r>
            <a:endParaRPr lang="en-US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564453" y="4655408"/>
            <a:ext cx="79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Cg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36539" y="3782370"/>
            <a:ext cx="1202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Deep</a:t>
            </a:r>
            <a:endParaRPr lang="en-US" sz="2400" i="1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32933" y="5389286"/>
            <a:ext cx="6688667" cy="0"/>
          </a:xfrm>
          <a:prstGeom prst="line">
            <a:avLst/>
          </a:prstGeom>
          <a:ln w="28575" cmpd="sng"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733" y="5184805"/>
            <a:ext cx="72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0°C</a:t>
            </a:r>
            <a:endParaRPr lang="en-US" i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39796" y="388736"/>
            <a:ext cx="2505277" cy="230832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Increasing area coverage of </a:t>
            </a:r>
            <a:r>
              <a:rPr lang="en-US" sz="2400" i="1" dirty="0" err="1" smtClean="0"/>
              <a:t>stratiform</a:t>
            </a:r>
            <a:r>
              <a:rPr lang="en-US" sz="2400" i="1" dirty="0" smtClean="0"/>
              <a:t> precipitation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</a:t>
            </a:r>
            <a:endParaRPr lang="en-US" sz="2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7179" y="3720939"/>
            <a:ext cx="162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November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5452" y="525575"/>
            <a:ext cx="2291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Area Coverage</a:t>
            </a:r>
            <a:endParaRPr lang="en-US" sz="2400" b="1" i="1" dirty="0"/>
          </a:p>
        </p:txBody>
      </p:sp>
      <p:sp>
        <p:nvSpPr>
          <p:cNvPr id="9" name="Rectangle 8"/>
          <p:cNvSpPr/>
          <p:nvPr/>
        </p:nvSpPr>
        <p:spPr>
          <a:xfrm>
            <a:off x="3056469" y="229141"/>
            <a:ext cx="1755648" cy="634098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58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3-11-18 at 4.36.57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64" y="3976502"/>
            <a:ext cx="6798510" cy="2724695"/>
          </a:xfrm>
          <a:prstGeom prst="rect">
            <a:avLst/>
          </a:prstGeom>
        </p:spPr>
      </p:pic>
      <p:pic>
        <p:nvPicPr>
          <p:cNvPr id="2" name="Picture 1" descr="ts_rain+q2_nov-1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20" y="-203841"/>
            <a:ext cx="6905647" cy="42456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76637" y="166421"/>
            <a:ext cx="1383861" cy="6340989"/>
          </a:xfrm>
          <a:prstGeom prst="rect">
            <a:avLst/>
          </a:prstGeom>
          <a:solidFill>
            <a:srgbClr val="FFFF00">
              <a:alpha val="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22609" y="239522"/>
            <a:ext cx="244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TRMM Rainfall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715614" y="4986211"/>
            <a:ext cx="94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9" name="Oval 8"/>
          <p:cNvSpPr/>
          <p:nvPr/>
        </p:nvSpPr>
        <p:spPr>
          <a:xfrm>
            <a:off x="3339341" y="2571505"/>
            <a:ext cx="1536413" cy="92511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034438" y="705596"/>
            <a:ext cx="2505277" cy="2308324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Negative Q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: Low-to-midlevel moistening during </a:t>
            </a:r>
            <a:r>
              <a:rPr lang="en-US" sz="2400" i="1" dirty="0" err="1" smtClean="0"/>
              <a:t>congestus</a:t>
            </a:r>
            <a:r>
              <a:rPr lang="en-US" sz="2400" i="1" dirty="0" smtClean="0"/>
              <a:t> period, followed by onset of drying</a:t>
            </a:r>
            <a:endParaRPr lang="en-US" sz="2400" i="1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4530850" y="1859758"/>
            <a:ext cx="1503588" cy="8058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02061" y="431991"/>
            <a:ext cx="1207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Congestus</a:t>
            </a:r>
            <a:r>
              <a:rPr lang="en-US" i="1" dirty="0" smtClean="0"/>
              <a:t> period: very little rain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664203" y="1632085"/>
            <a:ext cx="1591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</a:rPr>
              <a:t>Revelle</a:t>
            </a:r>
            <a:r>
              <a:rPr lang="en-US" sz="1400" i="1" dirty="0" smtClean="0">
                <a:solidFill>
                  <a:srgbClr val="FF0000"/>
                </a:solidFill>
              </a:rPr>
              <a:t> port call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1099" y="4188107"/>
            <a:ext cx="1620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chemeClr val="bg1"/>
                </a:solidFill>
              </a:rPr>
              <a:t>November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5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" y="0"/>
            <a:ext cx="7790996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85367" y="1970899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15280" y="1583126"/>
            <a:ext cx="51005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79339" y="1948106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94654" y="1595940"/>
            <a:ext cx="75269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96956" y="-58388"/>
            <a:ext cx="1135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‘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087550" y="1094944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</a:rPr>
              <a:t>DRY</a:t>
            </a:r>
            <a:endParaRPr lang="en-US" sz="1600" b="1" i="1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29892" y="4196393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977150" y="4188201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852219" y="6357082"/>
            <a:ext cx="715315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74849" y="3691826"/>
            <a:ext cx="35721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11441" y="3823221"/>
            <a:ext cx="78188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46517" y="5983911"/>
            <a:ext cx="3147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74063" y="6003133"/>
            <a:ext cx="84846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364024" y="330429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722527" y="267043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75698" y="2599722"/>
            <a:ext cx="715315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693328" y="2512128"/>
            <a:ext cx="838518" cy="18516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949310" y="3159845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63462" y="5451930"/>
            <a:ext cx="1167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rgbClr val="FFFFFF"/>
                </a:solidFill>
              </a:rPr>
              <a:t>DRY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680" y="338771"/>
            <a:ext cx="69429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Malé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1734831" y="2535422"/>
            <a:ext cx="68306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Gan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25050" y="4734973"/>
            <a:ext cx="94347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Revelle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812670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853944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3977150" y="18815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1643877" y="409932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1753394" y="6270271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21701" y="1508346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4998145" y="378610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4822054" y="1593373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2364031" y="367928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2362276" y="5931194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4955235" y="603233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3427919" y="91027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2987676" y="5519348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8" name="TextBox 47"/>
          <p:cNvSpPr txBox="1"/>
          <p:nvPr/>
        </p:nvSpPr>
        <p:spPr>
          <a:xfrm>
            <a:off x="3107671" y="3344511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5646857" y="315984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0" name="TextBox 49"/>
          <p:cNvSpPr txBox="1"/>
          <p:nvPr/>
        </p:nvSpPr>
        <p:spPr>
          <a:xfrm>
            <a:off x="5682471" y="87801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5772739" y="5421152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53" name="TextBox 52"/>
          <p:cNvSpPr txBox="1"/>
          <p:nvPr/>
        </p:nvSpPr>
        <p:spPr>
          <a:xfrm>
            <a:off x="1285223" y="1474996"/>
            <a:ext cx="575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0°C</a:t>
            </a:r>
            <a:endParaRPr lang="en-US" sz="1200" i="1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437842" y="1668935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03104" y="1985498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942894" y="3786102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239881" y="4196393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158706" y="6427290"/>
            <a:ext cx="50505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88055" y="1648199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922794" y="3731275"/>
            <a:ext cx="86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5812592" y="1897904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6023922" y="4093697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5985292" y="6307660"/>
            <a:ext cx="1982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shallow</a:t>
            </a:r>
            <a:endParaRPr lang="en-US" i="1" dirty="0"/>
          </a:p>
        </p:txBody>
      </p:sp>
      <p:pic>
        <p:nvPicPr>
          <p:cNvPr id="3" name="Picture 2" descr="Screen shot 2014-01-03 at 2.0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36" y="292880"/>
            <a:ext cx="3353900" cy="2219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432239" y="1692231"/>
            <a:ext cx="64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Eq.</a:t>
            </a:r>
            <a:endParaRPr lang="en-US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371647" y="348802"/>
            <a:ext cx="64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10N</a:t>
            </a:r>
            <a:endParaRPr lang="en-US" i="1" dirty="0"/>
          </a:p>
        </p:txBody>
      </p:sp>
      <p:sp>
        <p:nvSpPr>
          <p:cNvPr id="14" name="Oval 13"/>
          <p:cNvSpPr/>
          <p:nvPr/>
        </p:nvSpPr>
        <p:spPr>
          <a:xfrm rot="1638758">
            <a:off x="5103117" y="1132715"/>
            <a:ext cx="1819995" cy="11759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5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pol_rhi_mask_map_latlon_secto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59" y="0"/>
            <a:ext cx="2778045" cy="2778045"/>
          </a:xfrm>
          <a:prstGeom prst="rect">
            <a:avLst/>
          </a:prstGeom>
        </p:spPr>
      </p:pic>
      <p:pic>
        <p:nvPicPr>
          <p:cNvPr id="6" name="Picture 5" descr="ts_rh_gan_filter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5" y="-1"/>
            <a:ext cx="8859117" cy="2778046"/>
          </a:xfrm>
          <a:prstGeom prst="rect">
            <a:avLst/>
          </a:prstGeom>
        </p:spPr>
      </p:pic>
      <p:pic>
        <p:nvPicPr>
          <p:cNvPr id="5" name="Picture 4" descr="Screen Shot 2013-11-07 at 12.5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8" y="2925720"/>
            <a:ext cx="8152505" cy="309661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84893" y="600812"/>
            <a:ext cx="471506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08944" y="597346"/>
            <a:ext cx="4527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34432" y="597346"/>
            <a:ext cx="4559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03160" y="121319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1594" y="1637801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MOIST</a:t>
            </a:r>
            <a:endParaRPr lang="en-US" sz="1600" b="1" i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635008" y="4744771"/>
            <a:ext cx="5846746" cy="0"/>
          </a:xfrm>
          <a:prstGeom prst="line">
            <a:avLst/>
          </a:pr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10155" y="4146190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99490" y="4113924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19664" y="4123401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56641" y="470737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69756" y="466229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89167" y="4602117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1594" y="3210066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1739" y="3503335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9392" y="3347383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211" y="2852725"/>
            <a:ext cx="18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S-</a:t>
            </a:r>
            <a:r>
              <a:rPr lang="en-US" i="1" dirty="0" err="1" smtClean="0"/>
              <a:t>PolKa</a:t>
            </a:r>
            <a:r>
              <a:rPr lang="en-US" i="1" dirty="0" smtClean="0"/>
              <a:t> RHI </a:t>
            </a:r>
            <a:endParaRPr lang="en-US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6894836" y="1455379"/>
            <a:ext cx="1113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DRY</a:t>
            </a:r>
            <a:endParaRPr lang="en-US" sz="1600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1754" y="4530640"/>
            <a:ext cx="111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0°C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8573" y="-61830"/>
            <a:ext cx="172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10-day low-pass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43791" y="6146524"/>
            <a:ext cx="565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2F2F2"/>
                </a:solidFill>
              </a:rPr>
              <a:t>1 October 2011 – 15 January 2012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038378" y="1788089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734262" y="1803406"/>
            <a:ext cx="294829" cy="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257734" y="1760821"/>
            <a:ext cx="198665" cy="0"/>
          </a:xfrm>
          <a:prstGeom prst="line">
            <a:avLst/>
          </a:prstGeom>
          <a:ln w="28575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752391" y="2274930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77457" y="2198449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158706" y="2275233"/>
            <a:ext cx="460921" cy="0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189526" y="452577"/>
            <a:ext cx="431725" cy="28406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934221" y="380497"/>
            <a:ext cx="411152" cy="24604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689260" y="550586"/>
            <a:ext cx="411152" cy="246047"/>
          </a:xfrm>
          <a:prstGeom prst="line">
            <a:avLst/>
          </a:pr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82193" y="243695"/>
            <a:ext cx="2009221" cy="193899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Oct/Nov/Dec: similar moistening during Cg periods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30564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2324" y="265104"/>
            <a:ext cx="80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</a:rPr>
              <a:t>Why might a stepwise evolution occur?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974" y="1076514"/>
            <a:ext cx="86129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Trade-like, shallow cumulus during suppressed MJO phases during TOGA COARE and DYNAMO related to intrusions of dry air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4" y="3062193"/>
            <a:ext cx="3667216" cy="275041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672" y="2461508"/>
            <a:ext cx="4403095" cy="4049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47418" y="3270238"/>
            <a:ext cx="199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October 3, S-Polka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9089" y="4700959"/>
            <a:ext cx="656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DA00"/>
                </a:solidFill>
              </a:rPr>
              <a:t>Q</a:t>
            </a:r>
            <a:r>
              <a:rPr lang="en-US" sz="2000" i="1" baseline="-25000" dirty="0" smtClean="0">
                <a:solidFill>
                  <a:srgbClr val="00DA00"/>
                </a:solidFill>
              </a:rPr>
              <a:t>2</a:t>
            </a:r>
            <a:endParaRPr lang="en-US" sz="2000" i="1" dirty="0">
              <a:solidFill>
                <a:srgbClr val="00DA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1040" y="5101069"/>
            <a:ext cx="1190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FF0000"/>
                </a:solidFill>
              </a:rPr>
              <a:t>Q</a:t>
            </a:r>
            <a:r>
              <a:rPr lang="en-US" sz="2000" i="1" baseline="-25000" dirty="0">
                <a:solidFill>
                  <a:srgbClr val="FF0000"/>
                </a:solidFill>
              </a:rPr>
              <a:t>1</a:t>
            </a:r>
            <a:endParaRPr lang="en-US" sz="2000" i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672" y="2108577"/>
            <a:ext cx="4394083" cy="4649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6712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IMMS TPW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pic>
        <p:nvPicPr>
          <p:cNvPr id="11" name="Picture 10" descr="Screen shot 2013-07-03 at 11.55.30 AM.png"/>
          <p:cNvPicPr>
            <a:picLocks noChangeAspect="1"/>
          </p:cNvPicPr>
          <p:nvPr/>
        </p:nvPicPr>
        <p:blipFill>
          <a:blip r:embed="rId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107" y="2354800"/>
            <a:ext cx="2037054" cy="13972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922" y="233588"/>
            <a:ext cx="798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ECF"/>
                </a:solidFill>
              </a:rPr>
              <a:t>SSMI/AMSR-E Total </a:t>
            </a:r>
            <a:r>
              <a:rPr lang="en-US" sz="2400" i="1" dirty="0" err="1" smtClean="0">
                <a:solidFill>
                  <a:srgbClr val="FFFECF"/>
                </a:solidFill>
              </a:rPr>
              <a:t>Precipitable</a:t>
            </a:r>
            <a:r>
              <a:rPr lang="en-US" sz="2400" i="1" dirty="0" smtClean="0">
                <a:solidFill>
                  <a:srgbClr val="FFFECF"/>
                </a:solidFill>
              </a:rPr>
              <a:t> Water (mm) – October 1-15</a:t>
            </a:r>
            <a:endParaRPr lang="en-US" sz="2400" i="1" dirty="0">
              <a:solidFill>
                <a:srgbClr val="FFFE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65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2324" y="265104"/>
            <a:ext cx="80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</a:rPr>
              <a:t>Why might a stepwise evolution occur?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9" y="1047316"/>
            <a:ext cx="8437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Gradual increase in SST, diurnal cycle and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mesoscale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organization (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Ruppert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– next talk), and abatement of drying lead to deepening clouds (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3" name="Picture 2" descr="Screen shot 2014-01-09 at 2.1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3" y="2586899"/>
            <a:ext cx="7226155" cy="398425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1722599" y="3839604"/>
            <a:ext cx="1255451" cy="379582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59042" y="3612422"/>
            <a:ext cx="1086689" cy="475369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59701" y="2519905"/>
            <a:ext cx="601565" cy="409077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63414" y="2505306"/>
            <a:ext cx="715318" cy="4090779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32691" y="5153537"/>
            <a:ext cx="71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</a:t>
            </a:r>
            <a:r>
              <a:rPr lang="en-US" i="1" dirty="0" smtClean="0"/>
              <a:t>g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109393" y="5174546"/>
            <a:ext cx="71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</a:t>
            </a:r>
            <a:r>
              <a:rPr lang="en-US" i="1" dirty="0" smtClean="0"/>
              <a:t>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7017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42324" y="221307"/>
            <a:ext cx="80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</a:rPr>
              <a:t>Why might a stepwise evolution occur?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9" y="755336"/>
            <a:ext cx="8437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Rather sudden onset of deep convection: continued moistening, glaciation, equatorial disturbances, large-scale processes?</a:t>
            </a:r>
          </a:p>
        </p:txBody>
      </p:sp>
      <p:pic>
        <p:nvPicPr>
          <p:cNvPr id="5" name="Picture 4" descr="fig0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06" y="1586333"/>
            <a:ext cx="5275860" cy="2637930"/>
          </a:xfrm>
          <a:prstGeom prst="rect">
            <a:avLst/>
          </a:prstGeom>
        </p:spPr>
      </p:pic>
      <p:pic>
        <p:nvPicPr>
          <p:cNvPr id="6" name="Picture 5" descr="fig02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07" y="4220070"/>
            <a:ext cx="5275860" cy="26379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4564" y="1708117"/>
            <a:ext cx="125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13 October</a:t>
            </a:r>
            <a:endParaRPr lang="en-US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43760" y="4407200"/>
            <a:ext cx="125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30 October</a:t>
            </a:r>
            <a:endParaRPr lang="en-US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78768" y="2759259"/>
            <a:ext cx="1737195" cy="2481874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8533" y="1708117"/>
            <a:ext cx="157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CFFCC"/>
                </a:solidFill>
              </a:rPr>
              <a:t>200 </a:t>
            </a:r>
            <a:r>
              <a:rPr lang="en-US" sz="2000" i="1" dirty="0" err="1" smtClean="0">
                <a:solidFill>
                  <a:srgbClr val="CCFFCC"/>
                </a:solidFill>
              </a:rPr>
              <a:t>hPa</a:t>
            </a:r>
            <a:r>
              <a:rPr lang="en-US" sz="2000" i="1" dirty="0" smtClean="0">
                <a:solidFill>
                  <a:srgbClr val="CCFFCC"/>
                </a:solidFill>
              </a:rPr>
              <a:t> velocity potential, IR brightness T</a:t>
            </a:r>
            <a:endParaRPr lang="en-US" sz="2000" i="1" dirty="0">
              <a:solidFill>
                <a:srgbClr val="CCFF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0258" y="2251269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Africa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1856" y="4930268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Africa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71319" y="539179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S.A.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1319" y="2719735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S.A.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</p:spTree>
    <p:extLst>
      <p:ext uri="{BB962C8B-B14F-4D97-AF65-F5344CB8AC3E}">
        <p14:creationId xmlns:p14="http://schemas.microsoft.com/office/powerpoint/2010/main" val="148926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ig05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06" y="4223807"/>
            <a:ext cx="5275860" cy="2637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2324" y="221307"/>
            <a:ext cx="8014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</a:rPr>
              <a:t>Why might a stepwise evolution occur?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759" y="755336"/>
            <a:ext cx="8437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Rather sudden onset of deep convection: continued moistening, glaciation, equatorial disturbances, large-scale processes?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3760" y="4407200"/>
            <a:ext cx="148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29 November</a:t>
            </a:r>
            <a:endParaRPr lang="en-US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pic>
        <p:nvPicPr>
          <p:cNvPr id="10" name="Picture 9" descr="fig03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06" y="1585877"/>
            <a:ext cx="5275860" cy="2637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35582" y="1683548"/>
            <a:ext cx="148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17 November</a:t>
            </a:r>
            <a:endParaRPr lang="en-US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40066" y="2759259"/>
            <a:ext cx="1167863" cy="2598668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50258" y="2251269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Africa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1856" y="4930268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Africa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1319" y="2719735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S.A.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1319" y="5391793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Lucida Calligraphy"/>
                <a:cs typeface="Lucida Calligraphy"/>
              </a:rPr>
              <a:t>S.A.</a:t>
            </a:r>
            <a:endParaRPr lang="en-US" sz="12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Lucida Calligraphy"/>
              <a:cs typeface="Lucida Calligraphy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8533" y="1708117"/>
            <a:ext cx="157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CCFFCC"/>
                </a:solidFill>
              </a:rPr>
              <a:t>200 </a:t>
            </a:r>
            <a:r>
              <a:rPr lang="en-US" sz="2000" i="1" dirty="0" err="1" smtClean="0">
                <a:solidFill>
                  <a:srgbClr val="CCFFCC"/>
                </a:solidFill>
              </a:rPr>
              <a:t>hPa</a:t>
            </a:r>
            <a:r>
              <a:rPr lang="en-US" sz="2000" i="1" dirty="0" smtClean="0">
                <a:solidFill>
                  <a:srgbClr val="CCFFCC"/>
                </a:solidFill>
              </a:rPr>
              <a:t> velocity potential, IR brightness T</a:t>
            </a:r>
            <a:endParaRPr lang="en-US" sz="2000" i="1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4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9604" y="162911"/>
            <a:ext cx="6255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>
                <a:solidFill>
                  <a:srgbClr val="FFFFFF"/>
                </a:solidFill>
              </a:rPr>
              <a:t>Summary</a:t>
            </a: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8974" y="1076514"/>
            <a:ext cx="8612987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S-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PolKa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radar data combined with moisture budget (Q</a:t>
            </a:r>
            <a:r>
              <a:rPr lang="en-US" sz="2800" i="1" baseline="-250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) results to investigate cloud-related moistening processes during DYNAMO</a:t>
            </a:r>
          </a:p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Q</a:t>
            </a:r>
            <a:r>
              <a:rPr lang="en-US" sz="2800" i="1" baseline="-25000" dirty="0" smtClean="0">
                <a:solidFill>
                  <a:schemeClr val="bg1">
                    <a:lumMod val="95000"/>
                  </a:schemeClr>
                </a:solidFill>
              </a:rPr>
              <a:t>2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budget indicates moistening during ~1-week long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periods; areal coverage of precipitation  increases during these periods</a:t>
            </a:r>
          </a:p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Stepwise evolution of moistening and cloud population: shallow cu to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congestus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to deep convection </a:t>
            </a:r>
          </a:p>
          <a:p>
            <a:pPr marL="342900" indent="-342900">
              <a:buClr>
                <a:srgbClr val="FFFF00"/>
              </a:buClr>
              <a:buFont typeface="Wingdings" charset="2"/>
              <a:buChar char="Ø"/>
            </a:pP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Latter finding consistent with Kikuchi and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(2004),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Yoneyama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et al. (2008), Katsumata et al. (2009),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Virts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and Wallace (2010), Del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Genio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et al.( 2012)</a:t>
            </a:r>
          </a:p>
        </p:txBody>
      </p:sp>
    </p:spTree>
    <p:extLst>
      <p:ext uri="{BB962C8B-B14F-4D97-AF65-F5344CB8AC3E}">
        <p14:creationId xmlns:p14="http://schemas.microsoft.com/office/powerpoint/2010/main" val="382147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685800" y="304800"/>
            <a:ext cx="7696200" cy="60801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Arial"/>
              </a:rPr>
              <a:t>“</a:t>
            </a:r>
            <a:r>
              <a:rPr lang="en-US" sz="3200">
                <a:solidFill>
                  <a:srgbClr val="FF0000"/>
                </a:solidFill>
              </a:rPr>
              <a:t>Hot Topics</a:t>
            </a:r>
            <a:r>
              <a:rPr lang="ja-JP" altLang="en-US" sz="3200">
                <a:solidFill>
                  <a:srgbClr val="FF0000"/>
                </a:solidFill>
                <a:latin typeface="Arial"/>
              </a:rPr>
              <a:t>”</a:t>
            </a:r>
            <a:r>
              <a:rPr lang="en-US" sz="3200">
                <a:solidFill>
                  <a:srgbClr val="0000FF"/>
                </a:solidFill>
              </a:rPr>
              <a:t> at 1970 Tropical Conference</a:t>
            </a:r>
          </a:p>
        </p:txBody>
      </p:sp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457200" y="1219200"/>
            <a:ext cx="8229600" cy="35394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Planning for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GATE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in Pacific (switched to Atlantic in 1970; Japan pulled out)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Easterly wave</a:t>
            </a:r>
            <a:r>
              <a:rPr lang="ja-JP" altLang="en-US" sz="3200" dirty="0">
                <a:latin typeface="Arial"/>
              </a:rPr>
              <a:t>”</a:t>
            </a:r>
            <a:r>
              <a:rPr lang="en-US" sz="3200" dirty="0"/>
              <a:t> studies  (Reed, Holton)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 Results from Line Islands Experiment (1967), including analysis by Madden of </a:t>
            </a:r>
            <a:r>
              <a:rPr lang="en-US" sz="3200" dirty="0" smtClean="0"/>
              <a:t>4-5</a:t>
            </a:r>
            <a:r>
              <a:rPr lang="en-US" sz="3200" dirty="0"/>
              <a:t> </a:t>
            </a:r>
            <a:r>
              <a:rPr lang="en-US" sz="3200" dirty="0" smtClean="0"/>
              <a:t>day </a:t>
            </a:r>
            <a:r>
              <a:rPr lang="en-US" sz="3200" dirty="0"/>
              <a:t>tropical variations using Line Islands </a:t>
            </a:r>
            <a:r>
              <a:rPr lang="en-US" sz="3200" dirty="0" err="1"/>
              <a:t>rawinsonde</a:t>
            </a:r>
            <a:r>
              <a:rPr lang="en-US" sz="3200" dirty="0"/>
              <a:t> </a:t>
            </a:r>
            <a:r>
              <a:rPr lang="en-US" sz="3200" dirty="0" smtClean="0"/>
              <a:t>data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457200" y="5410200"/>
            <a:ext cx="8229600" cy="1200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 dirty="0">
                <a:solidFill>
                  <a:srgbClr val="FF0000"/>
                </a:solidFill>
              </a:rPr>
              <a:t>**A question raised by Gary Atkinson led to </a:t>
            </a:r>
            <a:r>
              <a:rPr lang="en-US" sz="2400" i="1" dirty="0" smtClean="0">
                <a:solidFill>
                  <a:srgbClr val="FF0000"/>
                </a:solidFill>
              </a:rPr>
              <a:t>the analysis of a much longer record by </a:t>
            </a:r>
            <a:r>
              <a:rPr lang="en-US" sz="2400" i="1" dirty="0">
                <a:solidFill>
                  <a:srgbClr val="FF0000"/>
                </a:solidFill>
              </a:rPr>
              <a:t>Madden using Canton Is. </a:t>
            </a:r>
            <a:r>
              <a:rPr lang="en-US" sz="2400" i="1" dirty="0" smtClean="0">
                <a:solidFill>
                  <a:srgbClr val="FF0000"/>
                </a:solidFill>
              </a:rPr>
              <a:t>data</a:t>
            </a:r>
            <a:r>
              <a:rPr lang="en-US" sz="2400" i="1" dirty="0">
                <a:solidFill>
                  <a:srgbClr val="FF0000"/>
                </a:solidFill>
              </a:rPr>
              <a:t>, and the eventual discovery of the MJO.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69295" y="4116988"/>
            <a:ext cx="175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**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2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madden-julian_1973_fig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0392" y="0"/>
            <a:ext cx="3251200" cy="684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3-08-30 at 9.12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" y="0"/>
            <a:ext cx="5347500" cy="2686263"/>
          </a:xfrm>
          <a:prstGeom prst="rect">
            <a:avLst/>
          </a:prstGeom>
        </p:spPr>
      </p:pic>
      <p:sp>
        <p:nvSpPr>
          <p:cNvPr id="71689" name="Rectangle 9"/>
          <p:cNvSpPr>
            <a:spLocks noChangeArrowheads="1"/>
          </p:cNvSpPr>
          <p:nvPr/>
        </p:nvSpPr>
        <p:spPr bwMode="auto">
          <a:xfrm>
            <a:off x="381000" y="4956175"/>
            <a:ext cx="5257800" cy="7588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R. Swinbank, T.N. Palmer and M.K. Davey. 1988: </a:t>
            </a:r>
            <a:r>
              <a:rPr lang="en-US" sz="1400" b="1"/>
              <a:t>Numerical Simulations of the Madden and Julian Oscillation.</a:t>
            </a:r>
            <a:r>
              <a:rPr lang="en-US" sz="1400"/>
              <a:t> </a:t>
            </a:r>
            <a:r>
              <a:rPr lang="en-US" sz="1400" i="1"/>
              <a:t>Journal of the Atmospheric Sciences</a:t>
            </a:r>
            <a:r>
              <a:rPr lang="en-US" sz="1400"/>
              <a:t>: Vol. 45, No. 5, pp. 774–788.</a:t>
            </a:r>
          </a:p>
        </p:txBody>
      </p:sp>
      <p:sp>
        <p:nvSpPr>
          <p:cNvPr id="71691" name="Rectangle 11"/>
          <p:cNvSpPr>
            <a:spLocks noChangeArrowheads="1"/>
          </p:cNvSpPr>
          <p:nvPr/>
        </p:nvSpPr>
        <p:spPr bwMode="auto">
          <a:xfrm>
            <a:off x="381000" y="5795963"/>
            <a:ext cx="5257800" cy="97155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/>
              <a:t>Ngar-Cheung Lau, Isaac M. Held and J. David Neelin. 1988: </a:t>
            </a:r>
            <a:r>
              <a:rPr lang="en-US" sz="1400" b="1"/>
              <a:t>The Madden-Julian Oscillation in an Idealized General Circulation Model.</a:t>
            </a:r>
            <a:r>
              <a:rPr lang="en-US" sz="1400"/>
              <a:t> </a:t>
            </a:r>
            <a:r>
              <a:rPr lang="en-US" sz="1400" i="1"/>
              <a:t>Journal of the Atmospheric Sciences</a:t>
            </a:r>
            <a:r>
              <a:rPr lang="en-US" sz="1400"/>
              <a:t>: Vol. 45, No. 24, pp. 3810–3832.</a:t>
            </a:r>
          </a:p>
        </p:txBody>
      </p:sp>
      <p:sp>
        <p:nvSpPr>
          <p:cNvPr id="71692" name="Text Box 12"/>
          <p:cNvSpPr txBox="1">
            <a:spLocks noChangeArrowheads="1"/>
          </p:cNvSpPr>
          <p:nvPr/>
        </p:nvSpPr>
        <p:spPr bwMode="auto">
          <a:xfrm>
            <a:off x="381000" y="4038600"/>
            <a:ext cx="5257800" cy="8540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/>
              <a:t>Webster, P.J., 1987: </a:t>
            </a:r>
            <a:r>
              <a:rPr lang="en-US" sz="1600" b="1"/>
              <a:t>The variable and interactive monsoon</a:t>
            </a:r>
            <a:r>
              <a:rPr lang="en-US" sz="1600"/>
              <a:t>.  </a:t>
            </a:r>
            <a:r>
              <a:rPr lang="en-US" sz="1600" i="1"/>
              <a:t>Monsoons</a:t>
            </a:r>
            <a:r>
              <a:rPr lang="en-US" sz="1600"/>
              <a:t>, J.S. Fein and P.L. Stephens, Eds.  </a:t>
            </a:r>
            <a:r>
              <a:rPr lang="en-US" sz="1600">
                <a:solidFill>
                  <a:srgbClr val="0000FF"/>
                </a:solidFill>
              </a:rPr>
              <a:t>(</a:t>
            </a:r>
            <a:r>
              <a:rPr lang="ja-JP" altLang="en-US" sz="1600">
                <a:solidFill>
                  <a:srgbClr val="0000FF"/>
                </a:solidFill>
              </a:rPr>
              <a:t>“</a:t>
            </a:r>
            <a:r>
              <a:rPr lang="en-US" sz="1600">
                <a:solidFill>
                  <a:srgbClr val="0000FF"/>
                </a:solidFill>
              </a:rPr>
              <a:t>Madden-Julian 40-50 day wave</a:t>
            </a:r>
            <a:r>
              <a:rPr lang="ja-JP" altLang="en-US" sz="1600">
                <a:solidFill>
                  <a:srgbClr val="0000FF"/>
                </a:solidFill>
              </a:rPr>
              <a:t>”</a:t>
            </a:r>
            <a:r>
              <a:rPr lang="en-US" sz="160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3983100" y="5378450"/>
            <a:ext cx="2667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ja-JP" altLang="en-US" sz="1600" dirty="0">
                <a:solidFill>
                  <a:srgbClr val="0000FF"/>
                </a:solidFill>
              </a:rPr>
              <a:t>“</a:t>
            </a:r>
            <a:r>
              <a:rPr lang="en-US" sz="1600" dirty="0">
                <a:solidFill>
                  <a:srgbClr val="0000FF"/>
                </a:solidFill>
              </a:rPr>
              <a:t>MJ </a:t>
            </a:r>
            <a:r>
              <a:rPr lang="en-US" sz="1600" dirty="0" smtClean="0">
                <a:solidFill>
                  <a:srgbClr val="0000FF"/>
                </a:solidFill>
              </a:rPr>
              <a:t>Oscillation</a:t>
            </a:r>
            <a:r>
              <a:rPr lang="ja-JP" altLang="en-US" sz="1600" dirty="0">
                <a:solidFill>
                  <a:srgbClr val="0000FF"/>
                </a:solidFill>
              </a:rPr>
              <a:t>”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4" name="Text Box 14"/>
          <p:cNvSpPr txBox="1">
            <a:spLocks noChangeArrowheads="1"/>
          </p:cNvSpPr>
          <p:nvPr/>
        </p:nvSpPr>
        <p:spPr bwMode="auto">
          <a:xfrm>
            <a:off x="2743200" y="6473795"/>
            <a:ext cx="327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ja-JP" altLang="en-US" sz="1600" dirty="0">
                <a:solidFill>
                  <a:srgbClr val="0000FF"/>
                </a:solidFill>
              </a:rPr>
              <a:t>“</a:t>
            </a:r>
            <a:r>
              <a:rPr lang="en-US" sz="1600" dirty="0">
                <a:solidFill>
                  <a:srgbClr val="0000FF"/>
                </a:solidFill>
              </a:rPr>
              <a:t>Madden-Julian </a:t>
            </a:r>
            <a:r>
              <a:rPr lang="en-US" sz="1600" dirty="0" smtClean="0">
                <a:solidFill>
                  <a:srgbClr val="0000FF"/>
                </a:solidFill>
              </a:rPr>
              <a:t>Oscillation</a:t>
            </a:r>
            <a:r>
              <a:rPr lang="ja-JP" altLang="en-US" sz="1600" dirty="0">
                <a:solidFill>
                  <a:srgbClr val="0000FF"/>
                </a:solidFill>
              </a:rPr>
              <a:t>”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101602" y="530195"/>
            <a:ext cx="5661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i="1" dirty="0" smtClean="0">
                <a:solidFill>
                  <a:srgbClr val="FF0000"/>
                </a:solidFill>
              </a:rPr>
              <a:t>“</a:t>
            </a:r>
            <a:r>
              <a:rPr lang="en-US" altLang="ja-JP" i="1" dirty="0" smtClean="0">
                <a:solidFill>
                  <a:srgbClr val="FF0000"/>
                </a:solidFill>
              </a:rPr>
              <a:t>Madden-Julian Oscillation: </a:t>
            </a:r>
            <a:r>
              <a:rPr lang="en-US" i="1" dirty="0" smtClean="0">
                <a:solidFill>
                  <a:srgbClr val="FF0000"/>
                </a:solidFill>
              </a:rPr>
              <a:t>MJO</a:t>
            </a:r>
            <a:r>
              <a:rPr lang="ja-JP" altLang="en-US" i="1" dirty="0">
                <a:solidFill>
                  <a:srgbClr val="FF0000"/>
                </a:solidFill>
              </a:rPr>
              <a:t>”</a:t>
            </a:r>
            <a:endParaRPr lang="en-US" i="1" dirty="0">
              <a:solidFill>
                <a:srgbClr val="FF0000"/>
              </a:solidFill>
            </a:endParaRPr>
          </a:p>
        </p:txBody>
      </p:sp>
      <p:pic>
        <p:nvPicPr>
          <p:cNvPr id="4" name="Picture 3" descr="Screen shot 2013-08-30 at 9.16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" y="2686263"/>
            <a:ext cx="5807873" cy="986416"/>
          </a:xfrm>
          <a:prstGeom prst="rect">
            <a:avLst/>
          </a:prstGeom>
        </p:spPr>
      </p:pic>
      <p:pic>
        <p:nvPicPr>
          <p:cNvPr id="11" name="Picture 10" descr="Screen shot 2013-08-30 at 9.16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10172"/>
            <a:ext cx="9151592" cy="155431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95584" y="3255634"/>
            <a:ext cx="7342937" cy="4170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4698" y="291987"/>
            <a:ext cx="2371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(Madden and Julian 1972)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528106" y="3284822"/>
            <a:ext cx="2712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Published September 1972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090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9" grpId="0" animBg="1"/>
      <p:bldP spid="71691" grpId="0" animBg="1"/>
      <p:bldP spid="71692" grpId="0" animBg="1"/>
      <p:bldP spid="71693" grpId="0"/>
      <p:bldP spid="71694" grpId="0"/>
      <p:bldP spid="71695" grpId="0"/>
      <p:bldP spid="2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0049" name="Picture 5" descr="effe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838200"/>
            <a:ext cx="4743450" cy="492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0" name="Picture 7" descr="ss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" y="2384425"/>
            <a:ext cx="4305300" cy="2111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228600" y="457200"/>
            <a:ext cx="3581400" cy="6080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i="1">
                <a:cs typeface="+mn-cs"/>
              </a:rPr>
              <a:t>1982-83 El Ni</a:t>
            </a:r>
            <a:r>
              <a:rPr lang="en-US" sz="3200" i="1">
                <a:cs typeface="Arial" charset="0"/>
              </a:rPr>
              <a:t>ño</a:t>
            </a:r>
          </a:p>
        </p:txBody>
      </p:sp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228600" y="1371600"/>
            <a:ext cx="403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cs typeface="+mn-cs"/>
              </a:rPr>
              <a:t>Cost:</a:t>
            </a:r>
            <a:r>
              <a:rPr lang="en-US" sz="2800" dirty="0">
                <a:cs typeface="+mn-cs"/>
              </a:rPr>
              <a:t> 2000 lives lost, </a:t>
            </a:r>
            <a:r>
              <a:rPr lang="en-US" sz="2800" dirty="0">
                <a:cs typeface="Arial" charset="0"/>
              </a:rPr>
              <a:t> </a:t>
            </a:r>
            <a:r>
              <a:rPr lang="en-US" sz="2800" dirty="0" smtClean="0">
                <a:cs typeface="Arial" charset="0"/>
              </a:rPr>
              <a:t>       ~</a:t>
            </a:r>
            <a:r>
              <a:rPr lang="en-US" sz="2800" dirty="0" smtClean="0">
                <a:cs typeface="+mn-cs"/>
              </a:rPr>
              <a:t>$</a:t>
            </a:r>
            <a:r>
              <a:rPr lang="en-US" sz="2800" dirty="0">
                <a:cs typeface="+mn-cs"/>
              </a:rPr>
              <a:t>13B worldwide</a:t>
            </a:r>
          </a:p>
        </p:txBody>
      </p:sp>
      <p:pic>
        <p:nvPicPr>
          <p:cNvPr id="130053" name="Picture 11" descr="santabarba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94598"/>
            <a:ext cx="3352800" cy="236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2590800" y="65532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i="1">
                <a:solidFill>
                  <a:schemeClr val="bg1"/>
                </a:solidFill>
                <a:cs typeface="+mn-cs"/>
              </a:rPr>
              <a:t>Santa Barbara, CA</a:t>
            </a:r>
          </a:p>
        </p:txBody>
      </p:sp>
    </p:spTree>
    <p:extLst>
      <p:ext uri="{BB962C8B-B14F-4D97-AF65-F5344CB8AC3E}">
        <p14:creationId xmlns:p14="http://schemas.microsoft.com/office/powerpoint/2010/main" val="154853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The TAO/TRITON ar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26" y="1600200"/>
            <a:ext cx="57150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7924800" cy="97472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charset="0"/>
              <a:buChar char="§"/>
            </a:pPr>
            <a:r>
              <a:rPr lang="en-US" sz="2800"/>
              <a:t>  1982-83 El Ni</a:t>
            </a:r>
            <a:r>
              <a:rPr lang="en-US" sz="2800">
                <a:cs typeface="Arial" charset="0"/>
              </a:rPr>
              <a:t>ño motivated the establishment of TOGA TAO Array, starting in 1984</a:t>
            </a:r>
          </a:p>
        </p:txBody>
      </p:sp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609600" y="4283075"/>
            <a:ext cx="7924800" cy="224676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0000FF"/>
              </a:buClr>
              <a:buFont typeface="Wingdings" charset="0"/>
              <a:buChar char="§"/>
            </a:pPr>
            <a:r>
              <a:rPr lang="en-US" sz="2800" dirty="0"/>
              <a:t>  Shortly thereafter, the </a:t>
            </a:r>
            <a:r>
              <a:rPr lang="en-US" sz="2800" i="1" dirty="0">
                <a:solidFill>
                  <a:srgbClr val="FF0000"/>
                </a:solidFill>
              </a:rPr>
              <a:t>TOGA (1985-1994)</a:t>
            </a:r>
            <a:r>
              <a:rPr lang="en-US" sz="2800" dirty="0"/>
              <a:t> </a:t>
            </a:r>
            <a:r>
              <a:rPr lang="en-US" sz="2800" dirty="0" smtClean="0"/>
              <a:t>pro-gram </a:t>
            </a:r>
            <a:r>
              <a:rPr lang="en-US" sz="2800" dirty="0"/>
              <a:t>began </a:t>
            </a:r>
            <a:r>
              <a:rPr lang="en-US" sz="2800" dirty="0">
                <a:cs typeface="Arial" charset="0"/>
              </a:rPr>
              <a:t>→</a:t>
            </a:r>
            <a:r>
              <a:rPr lang="en-US" sz="2800" dirty="0">
                <a:ea typeface="Arial" charset="0"/>
                <a:cs typeface="Arial" charset="0"/>
              </a:rPr>
              <a:t> observations, predictability, and prediction of tropical ocean-atmosphere coupled </a:t>
            </a:r>
            <a:r>
              <a:rPr lang="en-US" sz="2800" dirty="0" smtClean="0">
                <a:ea typeface="Arial" charset="0"/>
                <a:cs typeface="Arial" charset="0"/>
              </a:rPr>
              <a:t>system </a:t>
            </a:r>
            <a:r>
              <a:rPr lang="en-US" sz="2800" dirty="0" smtClean="0">
                <a:cs typeface="Arial" charset="0"/>
              </a:rPr>
              <a:t>→ prominent </a:t>
            </a:r>
            <a:r>
              <a:rPr lang="en-US" sz="2800" dirty="0" err="1" smtClean="0">
                <a:cs typeface="Arial" charset="0"/>
              </a:rPr>
              <a:t>intraseasonal</a:t>
            </a:r>
            <a:r>
              <a:rPr lang="en-US" sz="2800" dirty="0" smtClean="0">
                <a:cs typeface="Arial" charset="0"/>
              </a:rPr>
              <a:t> variability (</a:t>
            </a:r>
            <a:r>
              <a:rPr lang="en-US" sz="2800" i="1" dirty="0">
                <a:cs typeface="Arial" charset="0"/>
              </a:rPr>
              <a:t>w</a:t>
            </a:r>
            <a:r>
              <a:rPr lang="en-US" sz="2800" i="1" dirty="0" smtClean="0">
                <a:cs typeface="Arial" charset="0"/>
              </a:rPr>
              <a:t>esterly </a:t>
            </a:r>
            <a:r>
              <a:rPr lang="en-US" sz="2800" i="1" dirty="0">
                <a:cs typeface="Arial" charset="0"/>
              </a:rPr>
              <a:t>w</a:t>
            </a:r>
            <a:r>
              <a:rPr lang="en-US" sz="2800" i="1" dirty="0" smtClean="0">
                <a:cs typeface="Arial" charset="0"/>
              </a:rPr>
              <a:t>ind </a:t>
            </a:r>
            <a:r>
              <a:rPr lang="en-US" sz="2800" i="1" dirty="0">
                <a:cs typeface="Arial" charset="0"/>
              </a:rPr>
              <a:t>b</a:t>
            </a:r>
            <a:r>
              <a:rPr lang="en-US" sz="2800" i="1" dirty="0" smtClean="0">
                <a:cs typeface="Arial" charset="0"/>
              </a:rPr>
              <a:t>ursts</a:t>
            </a:r>
            <a:r>
              <a:rPr lang="en-US" sz="2800" dirty="0" smtClean="0">
                <a:cs typeface="Arial" charset="0"/>
              </a:rPr>
              <a:t>, </a:t>
            </a:r>
            <a:r>
              <a:rPr lang="en-US" sz="2800" i="1" dirty="0" smtClean="0">
                <a:cs typeface="Arial" charset="0"/>
              </a:rPr>
              <a:t>MJO events</a:t>
            </a:r>
            <a:r>
              <a:rPr lang="en-US" sz="2800" dirty="0" smtClean="0">
                <a:cs typeface="Arial" charset="0"/>
              </a:rPr>
              <a:t>) observed</a:t>
            </a:r>
            <a:endParaRPr lang="en-US" sz="2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8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ps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47" y="87594"/>
            <a:ext cx="6642219" cy="4879163"/>
          </a:xfrm>
          <a:prstGeom prst="rect">
            <a:avLst/>
          </a:prstGeom>
        </p:spPr>
      </p:pic>
      <p:pic>
        <p:nvPicPr>
          <p:cNvPr id="4" name="Picture 3" descr="Screen shot 2013-02-23 at 8.43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91" y="4750143"/>
            <a:ext cx="5649535" cy="14546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30526" y="4966757"/>
            <a:ext cx="510940" cy="123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9247" y="4966757"/>
            <a:ext cx="510940" cy="123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99247" y="6204770"/>
            <a:ext cx="6642219" cy="2129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215" y="948952"/>
            <a:ext cx="1979857" cy="2554545"/>
          </a:xfrm>
          <a:prstGeom prst="rect">
            <a:avLst/>
          </a:prstGeom>
          <a:solidFill>
            <a:srgbClr val="FF0000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b="1" i="1" dirty="0" smtClean="0">
                <a:solidFill>
                  <a:srgbClr val="FFFFFF"/>
                </a:solidFill>
              </a:rPr>
              <a:t>Trade-like stable layer during first half of October</a:t>
            </a:r>
          </a:p>
          <a:p>
            <a:r>
              <a:rPr lang="en-US" sz="2000" b="1" i="1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b="1" i="1" dirty="0" smtClean="0">
                <a:solidFill>
                  <a:srgbClr val="FFFFFF"/>
                </a:solidFill>
              </a:rPr>
              <a:t>Layer ascends slightly, then weakens as rain sets in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43529" y="3503497"/>
            <a:ext cx="2435412" cy="109838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7138" y="3671232"/>
            <a:ext cx="1979857" cy="1015663"/>
          </a:xfrm>
          <a:prstGeom prst="rect">
            <a:avLst/>
          </a:prstGeom>
          <a:solidFill>
            <a:srgbClr val="FF0000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000" b="1" i="1" dirty="0" smtClean="0">
                <a:solidFill>
                  <a:srgbClr val="FFFFFF"/>
                </a:solidFill>
                <a:sym typeface="Wingdings"/>
              </a:rPr>
              <a:t>Similar evolution in November</a:t>
            </a:r>
            <a:endParaRPr lang="en-US" sz="2000" b="1" i="1" dirty="0" smtClean="0">
              <a:solidFill>
                <a:srgbClr val="FFFFFF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772203" y="3485951"/>
            <a:ext cx="2435412" cy="1098385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91895" y="1708113"/>
            <a:ext cx="2539211" cy="400110"/>
          </a:xfrm>
          <a:prstGeom prst="rect">
            <a:avLst/>
          </a:prstGeom>
          <a:solidFill>
            <a:srgbClr val="008000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bg1"/>
                </a:solidFill>
              </a:rPr>
              <a:t>Melting stable layers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78942" y="2108223"/>
            <a:ext cx="1482559" cy="12565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2"/>
          </p:cNvCxnSpPr>
          <p:nvPr/>
        </p:nvCxnSpPr>
        <p:spPr>
          <a:xfrm>
            <a:off x="5561501" y="2108223"/>
            <a:ext cx="336206" cy="12565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5" idx="2"/>
          </p:cNvCxnSpPr>
          <p:nvPr/>
        </p:nvCxnSpPr>
        <p:spPr>
          <a:xfrm>
            <a:off x="5561501" y="2108223"/>
            <a:ext cx="1431077" cy="125652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72890" y="3276820"/>
            <a:ext cx="105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0° C</a:t>
            </a:r>
            <a:endParaRPr lang="en-US" sz="1600" i="1" dirty="0"/>
          </a:p>
        </p:txBody>
      </p:sp>
      <p:sp>
        <p:nvSpPr>
          <p:cNvPr id="17" name="Left Brace 16"/>
          <p:cNvSpPr/>
          <p:nvPr/>
        </p:nvSpPr>
        <p:spPr>
          <a:xfrm rot="16200000">
            <a:off x="2301027" y="4535384"/>
            <a:ext cx="537883" cy="1015829"/>
          </a:xfrm>
          <a:prstGeom prst="lef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 rot="16200000">
            <a:off x="4620517" y="4537221"/>
            <a:ext cx="537883" cy="1015829"/>
          </a:xfrm>
          <a:prstGeom prst="leftBrac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2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3" grpId="0" animBg="1"/>
      <p:bldP spid="2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ps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7" y="87594"/>
            <a:ext cx="6642219" cy="4879163"/>
          </a:xfrm>
          <a:prstGeom prst="rect">
            <a:avLst/>
          </a:prstGeom>
        </p:spPr>
      </p:pic>
      <p:pic>
        <p:nvPicPr>
          <p:cNvPr id="4" name="Picture 3" descr="Screen shot 2013-02-23 at 8.43.2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12" y="4720943"/>
            <a:ext cx="5649535" cy="14546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99859" y="4937557"/>
            <a:ext cx="627726" cy="123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985366" y="4864647"/>
            <a:ext cx="510940" cy="123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85367" y="6102660"/>
            <a:ext cx="6642219" cy="2129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72890" y="3276820"/>
            <a:ext cx="1051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0° C</a:t>
            </a:r>
            <a:endParaRPr lang="en-US" sz="1600" i="1" dirty="0"/>
          </a:p>
        </p:txBody>
      </p:sp>
      <p:pic>
        <p:nvPicPr>
          <p:cNvPr id="6" name="Picture 5" descr="Screen shot 2014-01-06 at 11.03.42 AM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67" y="394181"/>
            <a:ext cx="6642219" cy="238384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4319"/>
            <a:ext cx="9144000" cy="38825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99965" y="2778023"/>
            <a:ext cx="335760" cy="30242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2047" y="2642465"/>
            <a:ext cx="525538" cy="32118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12379" y="2700867"/>
            <a:ext cx="569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P (</a:t>
            </a:r>
            <a:r>
              <a:rPr lang="en-US" sz="1200" b="1" i="1" dirty="0" err="1" smtClean="0"/>
              <a:t>hPa</a:t>
            </a:r>
            <a:r>
              <a:rPr lang="en-US" sz="1200" b="1" i="1" dirty="0" smtClean="0"/>
              <a:t>)</a:t>
            </a:r>
            <a:endParaRPr lang="en-US" sz="12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8175037" y="2778023"/>
            <a:ext cx="700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km</a:t>
            </a:r>
            <a:endParaRPr lang="en-US" sz="12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45984" y="759161"/>
            <a:ext cx="1956170" cy="34163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Low-level stable layer ascends during periods of moistening (negative Q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) when there is minimal rainfall </a:t>
            </a:r>
            <a:endParaRPr lang="en-US" sz="2400" i="1" dirty="0"/>
          </a:p>
        </p:txBody>
      </p:sp>
      <p:sp>
        <p:nvSpPr>
          <p:cNvPr id="26" name="Rectangle 25"/>
          <p:cNvSpPr/>
          <p:nvPr/>
        </p:nvSpPr>
        <p:spPr>
          <a:xfrm>
            <a:off x="2764509" y="229141"/>
            <a:ext cx="928858" cy="6340989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092054" y="229141"/>
            <a:ext cx="928858" cy="6340989"/>
          </a:xfrm>
          <a:prstGeom prst="rect">
            <a:avLst/>
          </a:prstGeom>
          <a:solidFill>
            <a:srgbClr val="FFFF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1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11-07 at 12.59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38" y="2925720"/>
            <a:ext cx="8152505" cy="309661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35008" y="4744771"/>
            <a:ext cx="5846746" cy="0"/>
          </a:xfrm>
          <a:prstGeom prst="line">
            <a:avLst/>
          </a:prstGeom>
          <a:ln>
            <a:solidFill>
              <a:schemeClr val="bg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10155" y="4146190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899490" y="4113924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19664" y="4123401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Cg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656641" y="470737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69756" y="4662298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89167" y="4602117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Cu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71594" y="3210066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1739" y="3503335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9392" y="3347383"/>
            <a:ext cx="77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Deep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15211" y="2852725"/>
            <a:ext cx="187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S-</a:t>
            </a:r>
            <a:r>
              <a:rPr lang="en-US" i="1" dirty="0" err="1" smtClean="0"/>
              <a:t>PolKa</a:t>
            </a:r>
            <a:r>
              <a:rPr lang="en-US" i="1" dirty="0" smtClean="0"/>
              <a:t> RHI 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481754" y="4530640"/>
            <a:ext cx="111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0°C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3791" y="6146524"/>
            <a:ext cx="5650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2F2F2"/>
                </a:solidFill>
              </a:rPr>
              <a:t>1 October 2011 – 15 January 2012</a:t>
            </a:r>
            <a:endParaRPr lang="en-US" sz="2400" i="1" dirty="0">
              <a:solidFill>
                <a:srgbClr val="F2F2F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03582" y="597346"/>
            <a:ext cx="2009221" cy="1938992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“Trade” stable layer shifts upward during cg periods in Oct and Nov</a:t>
            </a:r>
            <a:endParaRPr lang="en-US" sz="2400" i="1" dirty="0"/>
          </a:p>
        </p:txBody>
      </p:sp>
      <p:sp>
        <p:nvSpPr>
          <p:cNvPr id="18" name="Rectangle 17"/>
          <p:cNvSpPr/>
          <p:nvPr/>
        </p:nvSpPr>
        <p:spPr>
          <a:xfrm>
            <a:off x="828938" y="307778"/>
            <a:ext cx="265933" cy="262485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creen shot 2014-01-06 at 10.3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6" y="307778"/>
            <a:ext cx="5953930" cy="26248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08944" y="597346"/>
            <a:ext cx="452795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84893" y="600812"/>
            <a:ext cx="471506" cy="5232386"/>
          </a:xfrm>
          <a:prstGeom prst="rect">
            <a:avLst/>
          </a:prstGeom>
          <a:solidFill>
            <a:srgbClr val="FFFF00">
              <a:alpha val="41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828938" y="307778"/>
            <a:ext cx="0" cy="57145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28938" y="293179"/>
            <a:ext cx="61116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940586" y="323029"/>
            <a:ext cx="0" cy="2602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8981443" y="2932630"/>
            <a:ext cx="0" cy="30897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46705" y="6022333"/>
            <a:ext cx="8134738" cy="76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940586" y="2918722"/>
            <a:ext cx="203671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22946" y="328787"/>
            <a:ext cx="589445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201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4208" y="5076254"/>
            <a:ext cx="8558962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Northern Array: October-early December, 4 &amp; 8/day soundings</a:t>
            </a:r>
          </a:p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Southern Array: October-November, 8/day soundings</a:t>
            </a:r>
          </a:p>
          <a:p>
            <a:pPr marL="342900" indent="-342900">
              <a:buClr>
                <a:srgbClr val="CCFFCC"/>
              </a:buClr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Gridded analysis 1 </a:t>
            </a:r>
            <a:r>
              <a:rPr lang="en-US" sz="2400" i="1" dirty="0" err="1" smtClean="0">
                <a:solidFill>
                  <a:srgbClr val="FFFF00"/>
                </a:solidFill>
              </a:rPr>
              <a:t>deg</a:t>
            </a:r>
            <a:r>
              <a:rPr lang="en-US" sz="2400" i="1" dirty="0" smtClean="0">
                <a:solidFill>
                  <a:srgbClr val="FFFF00"/>
                </a:solidFill>
              </a:rPr>
              <a:t>, 4/day, using high-res &amp; </a:t>
            </a:r>
            <a:r>
              <a:rPr lang="en-US" sz="2400" i="1" dirty="0" err="1" smtClean="0">
                <a:solidFill>
                  <a:srgbClr val="FFFF00"/>
                </a:solidFill>
              </a:rPr>
              <a:t>QC’d</a:t>
            </a:r>
            <a:r>
              <a:rPr lang="en-US" sz="2400" i="1" dirty="0" smtClean="0">
                <a:solidFill>
                  <a:srgbClr val="FFFF00"/>
                </a:solidFill>
              </a:rPr>
              <a:t> sounding data, no model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85" y="2044063"/>
            <a:ext cx="657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dirty="0" smtClean="0">
                <a:solidFill>
                  <a:srgbClr val="FF0000"/>
                </a:solidFill>
              </a:rPr>
              <a:t>N Array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1915" y="2709066"/>
            <a:ext cx="65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FF0000"/>
                </a:solidFill>
              </a:rPr>
              <a:t>S</a:t>
            </a:r>
            <a:r>
              <a:rPr lang="en-US" sz="1200" b="1" i="1" dirty="0" smtClean="0">
                <a:solidFill>
                  <a:srgbClr val="FF0000"/>
                </a:solidFill>
              </a:rPr>
              <a:t> Array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585" y="5076254"/>
            <a:ext cx="8558962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400" b="1" i="1" u="sng" dirty="0" smtClean="0">
                <a:solidFill>
                  <a:srgbClr val="FFFF00"/>
                </a:solidFill>
              </a:rPr>
              <a:t>Moistening processe</a:t>
            </a:r>
            <a:r>
              <a:rPr lang="en-US" sz="2400" b="1" i="1" dirty="0" smtClean="0">
                <a:solidFill>
                  <a:srgbClr val="FFFF00"/>
                </a:solidFill>
              </a:rPr>
              <a:t>s</a:t>
            </a:r>
            <a:r>
              <a:rPr lang="en-US" sz="2400" i="1" dirty="0" smtClean="0">
                <a:solidFill>
                  <a:srgbClr val="FFFF00"/>
                </a:solidFill>
              </a:rPr>
              <a:t> during the initiation stage of the MJO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Role of </a:t>
            </a:r>
            <a:r>
              <a:rPr lang="en-US" sz="2400" b="1" i="1" u="sng" dirty="0" smtClean="0">
                <a:solidFill>
                  <a:srgbClr val="FFFF00"/>
                </a:solidFill>
              </a:rPr>
              <a:t>convective cloud population</a:t>
            </a:r>
            <a:r>
              <a:rPr lang="en-US" sz="2400" b="1" i="1" dirty="0" smtClean="0">
                <a:solidFill>
                  <a:srgbClr val="FFFF00"/>
                </a:solidFill>
              </a:rPr>
              <a:t>s</a:t>
            </a:r>
            <a:r>
              <a:rPr lang="en-US" sz="2400" i="1" dirty="0" smtClean="0">
                <a:solidFill>
                  <a:srgbClr val="FFFF00"/>
                </a:solidFill>
              </a:rPr>
              <a:t> in MJO initiation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i="1" dirty="0" smtClean="0">
                <a:solidFill>
                  <a:srgbClr val="FFFF00"/>
                </a:solidFill>
              </a:rPr>
              <a:t>Role of </a:t>
            </a:r>
            <a:r>
              <a:rPr lang="en-US" sz="2400" b="1" i="1" u="sng" dirty="0" smtClean="0">
                <a:solidFill>
                  <a:srgbClr val="FFFF00"/>
                </a:solidFill>
              </a:rPr>
              <a:t>air-sea interaction</a:t>
            </a:r>
            <a:r>
              <a:rPr lang="en-US" sz="2400" i="1" dirty="0" smtClean="0">
                <a:solidFill>
                  <a:srgbClr val="FFFF00"/>
                </a:solidFill>
              </a:rPr>
              <a:t> in the Indian Ocean in MJO initiation</a:t>
            </a:r>
            <a:endParaRPr lang="en-US" sz="2400" i="1" dirty="0">
              <a:solidFill>
                <a:srgbClr val="FFFF00"/>
              </a:solidFill>
            </a:endParaRPr>
          </a:p>
          <a:p>
            <a:pPr marL="342900" indent="-342900">
              <a:buFont typeface="Wingdings" charset="2"/>
              <a:buChar char="Ø"/>
            </a:pPr>
            <a:endParaRPr lang="en-US" sz="2400" i="1" dirty="0" smtClean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166" y="1677749"/>
            <a:ext cx="72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106529"/>
            <a:ext cx="877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DYNAMO/CINDY/AMIE; October 2011 – March 2012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14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29" y="0"/>
            <a:ext cx="6652671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763" y="282361"/>
            <a:ext cx="2494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Two prominent MJO events: October and November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5295055" y="39771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SUMATRA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4238710" y="36253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 ARRAY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61206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5939931" y="39771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BORNEO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1993028" y="236371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754666"/>
            <a:ext cx="2494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MJO envelopes consists of westward- and eastward-moving disturbances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2352619" y="3513663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EAST AFRICA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756636">
            <a:off x="3837538" y="1055149"/>
            <a:ext cx="4325451" cy="19183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756636">
            <a:off x="3813676" y="3567448"/>
            <a:ext cx="4245351" cy="14518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V="1">
            <a:off x="8011798" y="699481"/>
            <a:ext cx="597616" cy="176261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3980364"/>
            <a:ext cx="2494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MJO2: two strong Kelvin waves, shorter precipitation duration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57402" y="966446"/>
            <a:ext cx="14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MJO 1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95202" y="3574343"/>
            <a:ext cx="147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MJO 2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7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13" grpId="0" animBg="1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son_figure11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52" y="-43791"/>
            <a:ext cx="615183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9429" y="4949925"/>
            <a:ext cx="217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 smtClean="0"/>
              <a:t>PRECIPITATION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-113764" y="6478033"/>
            <a:ext cx="346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(Johnson and </a:t>
            </a:r>
            <a:r>
              <a:rPr lang="en-US" i="1" dirty="0" err="1" smtClean="0"/>
              <a:t>Ciesielski</a:t>
            </a:r>
            <a:r>
              <a:rPr lang="en-US" i="1" dirty="0" smtClean="0"/>
              <a:t> 2013)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8396" y="-43791"/>
            <a:ext cx="2832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Northern Sounding Array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83" y="861359"/>
            <a:ext cx="2583900" cy="5509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/>
              <a:t>MJO1 preceded by low-level </a:t>
            </a:r>
            <a:r>
              <a:rPr lang="en-US" sz="2200" i="1" dirty="0" err="1" smtClean="0"/>
              <a:t>westerlies</a:t>
            </a:r>
            <a:r>
              <a:rPr lang="en-US" sz="2200" i="1" dirty="0" smtClean="0"/>
              <a:t> descent of easterlies; MJO2 by low-level easterlies; WWBs follow each MJO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Low-level moisture build-up several weeks prior to active phases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Prominent UT/LS gravity wave signal</a:t>
            </a:r>
          </a:p>
          <a:p>
            <a:r>
              <a:rPr lang="en-US" sz="2200" i="1" dirty="0" smtClean="0"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200" i="1" dirty="0" smtClean="0">
                <a:sym typeface="Wingdings"/>
              </a:rPr>
              <a:t>Two-day disturbances with MJO1, 4-5 day period with MJO2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2839" y="5445268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MJO1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50825" y="4891529"/>
            <a:ext cx="132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MJO2</a:t>
            </a:r>
            <a:endParaRPr lang="en-US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34977" y="248194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u</a:t>
            </a:r>
            <a:endParaRPr lang="en-US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34977" y="1860520"/>
            <a:ext cx="48173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RH</a:t>
            </a:r>
            <a:endParaRPr lang="en-US" sz="16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634977" y="3451839"/>
            <a:ext cx="36495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T’</a:t>
            </a:r>
            <a:endParaRPr lang="en-US" sz="1600" b="1" i="1" dirty="0"/>
          </a:p>
        </p:txBody>
      </p:sp>
      <p:sp>
        <p:nvSpPr>
          <p:cNvPr id="15" name="Oval 14"/>
          <p:cNvSpPr/>
          <p:nvPr/>
        </p:nvSpPr>
        <p:spPr>
          <a:xfrm>
            <a:off x="3384667" y="1021949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135558" y="978151"/>
            <a:ext cx="1230533" cy="73637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014530" y="2540269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920859" y="2546675"/>
            <a:ext cx="1518222" cy="62776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956468">
            <a:off x="4746582" y="306590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956468">
            <a:off x="6678902" y="293713"/>
            <a:ext cx="152035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956468">
            <a:off x="4337530" y="3386959"/>
            <a:ext cx="1875873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956468">
            <a:off x="6200283" y="3334662"/>
            <a:ext cx="1847118" cy="72995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273357" y="5547717"/>
            <a:ext cx="1647502" cy="93031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23145" y="5138937"/>
            <a:ext cx="1647502" cy="129504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799" y="768344"/>
            <a:ext cx="2900751" cy="579199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64173" y="1416128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634938" y="1313934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176314" y="1407936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607893" y="1305743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643381" y="1260432"/>
            <a:ext cx="235707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480777" y="666150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418104" y="613589"/>
            <a:ext cx="379553" cy="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65643" y="313597"/>
            <a:ext cx="109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(NSA)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284573" y="978151"/>
            <a:ext cx="1053376" cy="6428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826436" y="1010634"/>
            <a:ext cx="1053376" cy="64288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6" grpId="0" animBg="1"/>
      <p:bldP spid="25" grpId="0" animBg="1"/>
      <p:bldP spid="25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s-q1q2-rain-1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46" y="271"/>
            <a:ext cx="7900678" cy="689602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778397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49832" y="827550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71380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32162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94412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0165" y="827550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72775" y="827550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31103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50828" y="81982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26145" y="811475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155635" y="827550"/>
            <a:ext cx="16077" cy="5320828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23814" y="466175"/>
            <a:ext cx="1342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TRMM RAINFALL NORTHERN ARRAY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52433" y="2620226"/>
            <a:ext cx="49839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 smtClean="0"/>
              <a:t>1</a:t>
            </a:r>
            <a:endParaRPr lang="en-US" sz="2400" b="1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752433" y="4573027"/>
            <a:ext cx="498398" cy="4616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Q</a:t>
            </a:r>
            <a:r>
              <a:rPr lang="en-US" sz="2400" b="1" i="1" baseline="-25000" dirty="0"/>
              <a:t>2</a:t>
            </a:r>
            <a:endParaRPr lang="en-US" sz="2400" b="1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83717" y="6253178"/>
            <a:ext cx="91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MJO Phase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575641" y="466175"/>
            <a:ext cx="1816742" cy="19389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Agreement lends confidence to budget results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359968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37916"/>
            <a:ext cx="9144000" cy="689591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7356" y="118403"/>
            <a:ext cx="87016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EDF2CF"/>
                </a:solidFill>
              </a:rPr>
              <a:t>“Stepwise” Evolution of Clouds/Moisture During MJO Build-up Phase </a:t>
            </a:r>
            <a:endParaRPr lang="en-US" sz="4400" i="1" dirty="0">
              <a:solidFill>
                <a:srgbClr val="EDF2C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433" y="3734162"/>
            <a:ext cx="817533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</a:rPr>
              <a:t>1992-93 TOGA COARE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: Kikuchi and </a:t>
            </a:r>
            <a:r>
              <a:rPr lang="en-US" sz="32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(2004)</a:t>
            </a:r>
          </a:p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200" i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</a:rPr>
              <a:t>2006 MISMO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3200" i="1" dirty="0" err="1" smtClean="0">
                <a:solidFill>
                  <a:schemeClr val="bg1">
                    <a:lumMod val="95000"/>
                  </a:schemeClr>
                </a:solidFill>
              </a:rPr>
              <a:t>Yoneyama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et al. 2008; Katsumata et al. (2009)</a:t>
            </a:r>
          </a:p>
          <a:p>
            <a:pPr marL="285750" indent="-285750">
              <a:buClr>
                <a:srgbClr val="EDF2CF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</a:rPr>
              <a:t>CALIPSO/</a:t>
            </a:r>
            <a:r>
              <a:rPr lang="en-US" sz="3200" b="1" i="1" dirty="0" err="1" smtClean="0">
                <a:solidFill>
                  <a:schemeClr val="bg1">
                    <a:lumMod val="95000"/>
                  </a:schemeClr>
                </a:solidFill>
              </a:rPr>
              <a:t>CloudSat</a:t>
            </a:r>
            <a:r>
              <a:rPr lang="en-US" sz="3200" b="1" i="1" dirty="0" smtClean="0">
                <a:solidFill>
                  <a:schemeClr val="bg1">
                    <a:lumMod val="95000"/>
                  </a:schemeClr>
                </a:solidFill>
              </a:rPr>
              <a:t> data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3200" i="1" dirty="0" err="1" smtClean="0">
                <a:solidFill>
                  <a:schemeClr val="bg1">
                    <a:lumMod val="95000"/>
                  </a:schemeClr>
                </a:solidFill>
              </a:rPr>
              <a:t>Virts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and Wallace (2010); Del </a:t>
            </a:r>
            <a:r>
              <a:rPr lang="en-US" sz="3200" i="1" dirty="0" err="1" smtClean="0">
                <a:solidFill>
                  <a:schemeClr val="bg1">
                    <a:lumMod val="95000"/>
                  </a:schemeClr>
                </a:solidFill>
              </a:rPr>
              <a:t>Genio</a:t>
            </a: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 et al. (2012)  </a:t>
            </a:r>
            <a:endParaRPr lang="en-US" sz="32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000619" y="1799536"/>
            <a:ext cx="1752600" cy="1828800"/>
          </a:xfrm>
          <a:custGeom>
            <a:avLst/>
            <a:gdLst>
              <a:gd name="connsiteX0" fmla="*/ 639870 w 1962933"/>
              <a:gd name="connsiteY0" fmla="*/ 1852988 h 1891862"/>
              <a:gd name="connsiteX1" fmla="*/ 1404435 w 1962933"/>
              <a:gd name="connsiteY1" fmla="*/ 1852988 h 1891862"/>
              <a:gd name="connsiteX2" fmla="*/ 1443311 w 1962933"/>
              <a:gd name="connsiteY2" fmla="*/ 1840030 h 1891862"/>
              <a:gd name="connsiteX3" fmla="*/ 1495146 w 1962933"/>
              <a:gd name="connsiteY3" fmla="*/ 1788198 h 1891862"/>
              <a:gd name="connsiteX4" fmla="*/ 1534022 w 1962933"/>
              <a:gd name="connsiteY4" fmla="*/ 1775240 h 1891862"/>
              <a:gd name="connsiteX5" fmla="*/ 1443311 w 1962933"/>
              <a:gd name="connsiteY5" fmla="*/ 1710450 h 1891862"/>
              <a:gd name="connsiteX6" fmla="*/ 1469228 w 1962933"/>
              <a:gd name="connsiteY6" fmla="*/ 1658618 h 1891862"/>
              <a:gd name="connsiteX7" fmla="*/ 1495146 w 1962933"/>
              <a:gd name="connsiteY7" fmla="*/ 1632703 h 1891862"/>
              <a:gd name="connsiteX8" fmla="*/ 1508105 w 1962933"/>
              <a:gd name="connsiteY8" fmla="*/ 1554955 h 1891862"/>
              <a:gd name="connsiteX9" fmla="*/ 1521063 w 1962933"/>
              <a:gd name="connsiteY9" fmla="*/ 1490165 h 1891862"/>
              <a:gd name="connsiteX10" fmla="*/ 1534022 w 1962933"/>
              <a:gd name="connsiteY10" fmla="*/ 1451291 h 1891862"/>
              <a:gd name="connsiteX11" fmla="*/ 1546981 w 1962933"/>
              <a:gd name="connsiteY11" fmla="*/ 1399459 h 1891862"/>
              <a:gd name="connsiteX12" fmla="*/ 1456270 w 1962933"/>
              <a:gd name="connsiteY12" fmla="*/ 1231006 h 1891862"/>
              <a:gd name="connsiteX13" fmla="*/ 1417393 w 1962933"/>
              <a:gd name="connsiteY13" fmla="*/ 1218048 h 1891862"/>
              <a:gd name="connsiteX14" fmla="*/ 1469228 w 1962933"/>
              <a:gd name="connsiteY14" fmla="*/ 1205090 h 1891862"/>
              <a:gd name="connsiteX15" fmla="*/ 1495146 w 1962933"/>
              <a:gd name="connsiteY15" fmla="*/ 1127342 h 1891862"/>
              <a:gd name="connsiteX16" fmla="*/ 1521063 w 1962933"/>
              <a:gd name="connsiteY16" fmla="*/ 984805 h 1891862"/>
              <a:gd name="connsiteX17" fmla="*/ 1495146 w 1962933"/>
              <a:gd name="connsiteY17" fmla="*/ 881141 h 1891862"/>
              <a:gd name="connsiteX18" fmla="*/ 1456270 w 1962933"/>
              <a:gd name="connsiteY18" fmla="*/ 868183 h 1891862"/>
              <a:gd name="connsiteX19" fmla="*/ 1495146 w 1962933"/>
              <a:gd name="connsiteY19" fmla="*/ 855225 h 1891862"/>
              <a:gd name="connsiteX20" fmla="*/ 1559939 w 1962933"/>
              <a:gd name="connsiteY20" fmla="*/ 751561 h 1891862"/>
              <a:gd name="connsiteX21" fmla="*/ 1546981 w 1962933"/>
              <a:gd name="connsiteY21" fmla="*/ 712687 h 1891862"/>
              <a:gd name="connsiteX22" fmla="*/ 1521063 w 1962933"/>
              <a:gd name="connsiteY22" fmla="*/ 686771 h 1891862"/>
              <a:gd name="connsiteX23" fmla="*/ 1482187 w 1962933"/>
              <a:gd name="connsiteY23" fmla="*/ 673814 h 1891862"/>
              <a:gd name="connsiteX24" fmla="*/ 1521063 w 1962933"/>
              <a:gd name="connsiteY24" fmla="*/ 596066 h 1891862"/>
              <a:gd name="connsiteX25" fmla="*/ 1650651 w 1962933"/>
              <a:gd name="connsiteY25" fmla="*/ 570150 h 1891862"/>
              <a:gd name="connsiteX26" fmla="*/ 1715444 w 1962933"/>
              <a:gd name="connsiteY26" fmla="*/ 518318 h 1891862"/>
              <a:gd name="connsiteX27" fmla="*/ 1832073 w 1962933"/>
              <a:gd name="connsiteY27" fmla="*/ 453528 h 1891862"/>
              <a:gd name="connsiteX28" fmla="*/ 1948701 w 1962933"/>
              <a:gd name="connsiteY28" fmla="*/ 414654 h 1891862"/>
              <a:gd name="connsiteX29" fmla="*/ 1922784 w 1962933"/>
              <a:gd name="connsiteY29" fmla="*/ 375780 h 1891862"/>
              <a:gd name="connsiteX30" fmla="*/ 1883908 w 1962933"/>
              <a:gd name="connsiteY30" fmla="*/ 362822 h 1891862"/>
              <a:gd name="connsiteX31" fmla="*/ 1780238 w 1962933"/>
              <a:gd name="connsiteY31" fmla="*/ 349865 h 1891862"/>
              <a:gd name="connsiteX32" fmla="*/ 1715444 w 1962933"/>
              <a:gd name="connsiteY32" fmla="*/ 323949 h 1891862"/>
              <a:gd name="connsiteX33" fmla="*/ 1572898 w 1962933"/>
              <a:gd name="connsiteY33" fmla="*/ 310991 h 1891862"/>
              <a:gd name="connsiteX34" fmla="*/ 1546981 w 1962933"/>
              <a:gd name="connsiteY34" fmla="*/ 259159 h 1891862"/>
              <a:gd name="connsiteX35" fmla="*/ 1508105 w 1962933"/>
              <a:gd name="connsiteY35" fmla="*/ 246201 h 1891862"/>
              <a:gd name="connsiteX36" fmla="*/ 1521063 w 1962933"/>
              <a:gd name="connsiteY36" fmla="*/ 207327 h 1891862"/>
              <a:gd name="connsiteX37" fmla="*/ 1469228 w 1962933"/>
              <a:gd name="connsiteY37" fmla="*/ 181411 h 1891862"/>
              <a:gd name="connsiteX38" fmla="*/ 1326682 w 1962933"/>
              <a:gd name="connsiteY38" fmla="*/ 168453 h 1891862"/>
              <a:gd name="connsiteX39" fmla="*/ 1313724 w 1962933"/>
              <a:gd name="connsiteY39" fmla="*/ 25916 h 1891862"/>
              <a:gd name="connsiteX40" fmla="*/ 1235971 w 1962933"/>
              <a:gd name="connsiteY40" fmla="*/ 0 h 1891862"/>
              <a:gd name="connsiteX41" fmla="*/ 1132302 w 1962933"/>
              <a:gd name="connsiteY41" fmla="*/ 12958 h 1891862"/>
              <a:gd name="connsiteX42" fmla="*/ 1028632 w 1962933"/>
              <a:gd name="connsiteY42" fmla="*/ 25916 h 1891862"/>
              <a:gd name="connsiteX43" fmla="*/ 730581 w 1962933"/>
              <a:gd name="connsiteY43" fmla="*/ 77747 h 1891862"/>
              <a:gd name="connsiteX44" fmla="*/ 756499 w 1962933"/>
              <a:gd name="connsiteY44" fmla="*/ 116621 h 1891862"/>
              <a:gd name="connsiteX45" fmla="*/ 808333 w 1962933"/>
              <a:gd name="connsiteY45" fmla="*/ 129579 h 1891862"/>
              <a:gd name="connsiteX46" fmla="*/ 575076 w 1962933"/>
              <a:gd name="connsiteY46" fmla="*/ 181411 h 1891862"/>
              <a:gd name="connsiteX47" fmla="*/ 562118 w 1962933"/>
              <a:gd name="connsiteY47" fmla="*/ 233243 h 1891862"/>
              <a:gd name="connsiteX48" fmla="*/ 549159 w 1962933"/>
              <a:gd name="connsiteY48" fmla="*/ 349865 h 1891862"/>
              <a:gd name="connsiteX49" fmla="*/ 354778 w 1962933"/>
              <a:gd name="connsiteY49" fmla="*/ 362822 h 1891862"/>
              <a:gd name="connsiteX50" fmla="*/ 302943 w 1962933"/>
              <a:gd name="connsiteY50" fmla="*/ 375780 h 1891862"/>
              <a:gd name="connsiteX51" fmla="*/ 212232 w 1962933"/>
              <a:gd name="connsiteY51" fmla="*/ 388738 h 1891862"/>
              <a:gd name="connsiteX52" fmla="*/ 251108 w 1962933"/>
              <a:gd name="connsiteY52" fmla="*/ 440570 h 1891862"/>
              <a:gd name="connsiteX53" fmla="*/ 289984 w 1962933"/>
              <a:gd name="connsiteY53" fmla="*/ 453528 h 1891862"/>
              <a:gd name="connsiteX54" fmla="*/ 251108 w 1962933"/>
              <a:gd name="connsiteY54" fmla="*/ 427612 h 1891862"/>
              <a:gd name="connsiteX55" fmla="*/ 173356 w 1962933"/>
              <a:gd name="connsiteY55" fmla="*/ 401696 h 1891862"/>
              <a:gd name="connsiteX56" fmla="*/ 82645 w 1962933"/>
              <a:gd name="connsiteY56" fmla="*/ 414654 h 1891862"/>
              <a:gd name="connsiteX57" fmla="*/ 56727 w 1962933"/>
              <a:gd name="connsiteY57" fmla="*/ 492402 h 1891862"/>
              <a:gd name="connsiteX58" fmla="*/ 17851 w 1962933"/>
              <a:gd name="connsiteY58" fmla="*/ 505360 h 1891862"/>
              <a:gd name="connsiteX59" fmla="*/ 4893 w 1962933"/>
              <a:gd name="connsiteY59" fmla="*/ 557192 h 1891862"/>
              <a:gd name="connsiteX60" fmla="*/ 43769 w 1962933"/>
              <a:gd name="connsiteY60" fmla="*/ 596066 h 1891862"/>
              <a:gd name="connsiteX61" fmla="*/ 289984 w 1962933"/>
              <a:gd name="connsiteY61" fmla="*/ 634940 h 1891862"/>
              <a:gd name="connsiteX62" fmla="*/ 277026 w 1962933"/>
              <a:gd name="connsiteY62" fmla="*/ 686771 h 1891862"/>
              <a:gd name="connsiteX63" fmla="*/ 510283 w 1962933"/>
              <a:gd name="connsiteY63" fmla="*/ 738603 h 1891862"/>
              <a:gd name="connsiteX64" fmla="*/ 562118 w 1962933"/>
              <a:gd name="connsiteY64" fmla="*/ 868183 h 1891862"/>
              <a:gd name="connsiteX65" fmla="*/ 613953 w 1962933"/>
              <a:gd name="connsiteY65" fmla="*/ 881141 h 1891862"/>
              <a:gd name="connsiteX66" fmla="*/ 626911 w 1962933"/>
              <a:gd name="connsiteY66" fmla="*/ 932973 h 1891862"/>
              <a:gd name="connsiteX67" fmla="*/ 639870 w 1962933"/>
              <a:gd name="connsiteY67" fmla="*/ 1023678 h 1891862"/>
              <a:gd name="connsiteX68" fmla="*/ 704664 w 1962933"/>
              <a:gd name="connsiteY68" fmla="*/ 1101426 h 1891862"/>
              <a:gd name="connsiteX69" fmla="*/ 756499 w 1962933"/>
              <a:gd name="connsiteY69" fmla="*/ 1127342 h 1891862"/>
              <a:gd name="connsiteX70" fmla="*/ 717622 w 1962933"/>
              <a:gd name="connsiteY70" fmla="*/ 1153258 h 1891862"/>
              <a:gd name="connsiteX71" fmla="*/ 678746 w 1962933"/>
              <a:gd name="connsiteY71" fmla="*/ 1256922 h 1891862"/>
              <a:gd name="connsiteX72" fmla="*/ 691705 w 1962933"/>
              <a:gd name="connsiteY72" fmla="*/ 1360585 h 1891862"/>
              <a:gd name="connsiteX73" fmla="*/ 717622 w 1962933"/>
              <a:gd name="connsiteY73" fmla="*/ 1503123 h 1891862"/>
              <a:gd name="connsiteX74" fmla="*/ 730581 w 1962933"/>
              <a:gd name="connsiteY74" fmla="*/ 1593829 h 1891862"/>
              <a:gd name="connsiteX75" fmla="*/ 691705 w 1962933"/>
              <a:gd name="connsiteY75" fmla="*/ 1619745 h 1891862"/>
              <a:gd name="connsiteX76" fmla="*/ 691705 w 1962933"/>
              <a:gd name="connsiteY76" fmla="*/ 1736366 h 1891862"/>
              <a:gd name="connsiteX77" fmla="*/ 691705 w 1962933"/>
              <a:gd name="connsiteY77" fmla="*/ 1891862 h 1891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962933" h="1891862">
                <a:moveTo>
                  <a:pt x="639870" y="1852988"/>
                </a:moveTo>
                <a:cubicBezTo>
                  <a:pt x="928286" y="1859855"/>
                  <a:pt x="1136493" y="1879781"/>
                  <a:pt x="1404435" y="1852988"/>
                </a:cubicBezTo>
                <a:cubicBezTo>
                  <a:pt x="1418027" y="1851629"/>
                  <a:pt x="1430352" y="1844349"/>
                  <a:pt x="1443311" y="1840030"/>
                </a:cubicBezTo>
                <a:cubicBezTo>
                  <a:pt x="1460589" y="1822753"/>
                  <a:pt x="1475262" y="1802400"/>
                  <a:pt x="1495146" y="1788198"/>
                </a:cubicBezTo>
                <a:cubicBezTo>
                  <a:pt x="1506261" y="1780259"/>
                  <a:pt x="1534022" y="1788900"/>
                  <a:pt x="1534022" y="1775240"/>
                </a:cubicBezTo>
                <a:cubicBezTo>
                  <a:pt x="1534022" y="1748973"/>
                  <a:pt x="1456158" y="1716873"/>
                  <a:pt x="1443311" y="1710450"/>
                </a:cubicBezTo>
                <a:cubicBezTo>
                  <a:pt x="1451950" y="1693173"/>
                  <a:pt x="1458512" y="1674690"/>
                  <a:pt x="1469228" y="1658618"/>
                </a:cubicBezTo>
                <a:cubicBezTo>
                  <a:pt x="1476005" y="1648453"/>
                  <a:pt x="1490856" y="1644142"/>
                  <a:pt x="1495146" y="1632703"/>
                </a:cubicBezTo>
                <a:cubicBezTo>
                  <a:pt x="1504372" y="1608103"/>
                  <a:pt x="1503405" y="1580805"/>
                  <a:pt x="1508105" y="1554955"/>
                </a:cubicBezTo>
                <a:cubicBezTo>
                  <a:pt x="1512045" y="1533286"/>
                  <a:pt x="1515721" y="1511532"/>
                  <a:pt x="1521063" y="1490165"/>
                </a:cubicBezTo>
                <a:cubicBezTo>
                  <a:pt x="1524376" y="1476914"/>
                  <a:pt x="1530269" y="1464424"/>
                  <a:pt x="1534022" y="1451291"/>
                </a:cubicBezTo>
                <a:cubicBezTo>
                  <a:pt x="1538915" y="1434167"/>
                  <a:pt x="1542661" y="1416736"/>
                  <a:pt x="1546981" y="1399459"/>
                </a:cubicBezTo>
                <a:cubicBezTo>
                  <a:pt x="1518012" y="1240143"/>
                  <a:pt x="1565366" y="1271915"/>
                  <a:pt x="1456270" y="1231006"/>
                </a:cubicBezTo>
                <a:cubicBezTo>
                  <a:pt x="1443480" y="1226210"/>
                  <a:pt x="1430352" y="1222367"/>
                  <a:pt x="1417393" y="1218048"/>
                </a:cubicBezTo>
                <a:cubicBezTo>
                  <a:pt x="1434671" y="1213729"/>
                  <a:pt x="1457637" y="1218612"/>
                  <a:pt x="1469228" y="1205090"/>
                </a:cubicBezTo>
                <a:cubicBezTo>
                  <a:pt x="1487007" y="1184349"/>
                  <a:pt x="1488520" y="1153844"/>
                  <a:pt x="1495146" y="1127342"/>
                </a:cubicBezTo>
                <a:cubicBezTo>
                  <a:pt x="1515513" y="1045880"/>
                  <a:pt x="1505586" y="1093140"/>
                  <a:pt x="1521063" y="984805"/>
                </a:cubicBezTo>
                <a:cubicBezTo>
                  <a:pt x="1512424" y="950250"/>
                  <a:pt x="1512444" y="912277"/>
                  <a:pt x="1495146" y="881141"/>
                </a:cubicBezTo>
                <a:cubicBezTo>
                  <a:pt x="1488512" y="869201"/>
                  <a:pt x="1456270" y="881843"/>
                  <a:pt x="1456270" y="868183"/>
                </a:cubicBezTo>
                <a:cubicBezTo>
                  <a:pt x="1456270" y="854523"/>
                  <a:pt x="1482187" y="859544"/>
                  <a:pt x="1495146" y="855225"/>
                </a:cubicBezTo>
                <a:cubicBezTo>
                  <a:pt x="1510517" y="834732"/>
                  <a:pt x="1555753" y="780859"/>
                  <a:pt x="1559939" y="751561"/>
                </a:cubicBezTo>
                <a:cubicBezTo>
                  <a:pt x="1561871" y="738039"/>
                  <a:pt x="1554009" y="724399"/>
                  <a:pt x="1546981" y="712687"/>
                </a:cubicBezTo>
                <a:cubicBezTo>
                  <a:pt x="1540695" y="702211"/>
                  <a:pt x="1531540" y="693056"/>
                  <a:pt x="1521063" y="686771"/>
                </a:cubicBezTo>
                <a:cubicBezTo>
                  <a:pt x="1509350" y="679744"/>
                  <a:pt x="1495146" y="678133"/>
                  <a:pt x="1482187" y="673814"/>
                </a:cubicBezTo>
                <a:cubicBezTo>
                  <a:pt x="1489579" y="651639"/>
                  <a:pt x="1499532" y="610419"/>
                  <a:pt x="1521063" y="596066"/>
                </a:cubicBezTo>
                <a:cubicBezTo>
                  <a:pt x="1533951" y="587475"/>
                  <a:pt x="1650396" y="570193"/>
                  <a:pt x="1650651" y="570150"/>
                </a:cubicBezTo>
                <a:cubicBezTo>
                  <a:pt x="1740357" y="540249"/>
                  <a:pt x="1640842" y="582259"/>
                  <a:pt x="1715444" y="518318"/>
                </a:cubicBezTo>
                <a:cubicBezTo>
                  <a:pt x="1738224" y="498794"/>
                  <a:pt x="1802638" y="468245"/>
                  <a:pt x="1832073" y="453528"/>
                </a:cubicBezTo>
                <a:cubicBezTo>
                  <a:pt x="1762720" y="384180"/>
                  <a:pt x="1831855" y="466582"/>
                  <a:pt x="1948701" y="414654"/>
                </a:cubicBezTo>
                <a:cubicBezTo>
                  <a:pt x="1962933" y="408329"/>
                  <a:pt x="1934945" y="385509"/>
                  <a:pt x="1922784" y="375780"/>
                </a:cubicBezTo>
                <a:cubicBezTo>
                  <a:pt x="1912117" y="367247"/>
                  <a:pt x="1897347" y="365265"/>
                  <a:pt x="1883908" y="362822"/>
                </a:cubicBezTo>
                <a:cubicBezTo>
                  <a:pt x="1849644" y="356593"/>
                  <a:pt x="1814795" y="354184"/>
                  <a:pt x="1780238" y="349865"/>
                </a:cubicBezTo>
                <a:cubicBezTo>
                  <a:pt x="1758640" y="341226"/>
                  <a:pt x="1738307" y="328236"/>
                  <a:pt x="1715444" y="323949"/>
                </a:cubicBezTo>
                <a:cubicBezTo>
                  <a:pt x="1668550" y="315157"/>
                  <a:pt x="1617429" y="328118"/>
                  <a:pt x="1572898" y="310991"/>
                </a:cubicBezTo>
                <a:cubicBezTo>
                  <a:pt x="1554869" y="304057"/>
                  <a:pt x="1560640" y="272818"/>
                  <a:pt x="1546981" y="259159"/>
                </a:cubicBezTo>
                <a:cubicBezTo>
                  <a:pt x="1537322" y="249500"/>
                  <a:pt x="1521064" y="250520"/>
                  <a:pt x="1508105" y="246201"/>
                </a:cubicBezTo>
                <a:cubicBezTo>
                  <a:pt x="1512424" y="233243"/>
                  <a:pt x="1528091" y="219039"/>
                  <a:pt x="1521063" y="207327"/>
                </a:cubicBezTo>
                <a:cubicBezTo>
                  <a:pt x="1511124" y="190763"/>
                  <a:pt x="1488170" y="185199"/>
                  <a:pt x="1469228" y="181411"/>
                </a:cubicBezTo>
                <a:cubicBezTo>
                  <a:pt x="1422443" y="172055"/>
                  <a:pt x="1374197" y="172772"/>
                  <a:pt x="1326682" y="168453"/>
                </a:cubicBezTo>
                <a:cubicBezTo>
                  <a:pt x="1322363" y="120941"/>
                  <a:pt x="1336344" y="67921"/>
                  <a:pt x="1313724" y="25916"/>
                </a:cubicBezTo>
                <a:cubicBezTo>
                  <a:pt x="1300771" y="1862"/>
                  <a:pt x="1235971" y="0"/>
                  <a:pt x="1235971" y="0"/>
                </a:cubicBezTo>
                <a:cubicBezTo>
                  <a:pt x="1161784" y="49455"/>
                  <a:pt x="1236386" y="12958"/>
                  <a:pt x="1132302" y="12958"/>
                </a:cubicBezTo>
                <a:cubicBezTo>
                  <a:pt x="1097476" y="12958"/>
                  <a:pt x="1063189" y="21597"/>
                  <a:pt x="1028632" y="25916"/>
                </a:cubicBezTo>
                <a:cubicBezTo>
                  <a:pt x="1076285" y="168871"/>
                  <a:pt x="1040937" y="21322"/>
                  <a:pt x="730581" y="77747"/>
                </a:cubicBezTo>
                <a:cubicBezTo>
                  <a:pt x="715258" y="80533"/>
                  <a:pt x="743540" y="107982"/>
                  <a:pt x="756499" y="116621"/>
                </a:cubicBezTo>
                <a:cubicBezTo>
                  <a:pt x="771318" y="126500"/>
                  <a:pt x="791055" y="125260"/>
                  <a:pt x="808333" y="129579"/>
                </a:cubicBezTo>
                <a:cubicBezTo>
                  <a:pt x="602750" y="141671"/>
                  <a:pt x="606034" y="73062"/>
                  <a:pt x="575076" y="181411"/>
                </a:cubicBezTo>
                <a:cubicBezTo>
                  <a:pt x="570183" y="198535"/>
                  <a:pt x="566437" y="215966"/>
                  <a:pt x="562118" y="233243"/>
                </a:cubicBezTo>
                <a:cubicBezTo>
                  <a:pt x="557798" y="272117"/>
                  <a:pt x="582328" y="329136"/>
                  <a:pt x="549159" y="349865"/>
                </a:cubicBezTo>
                <a:cubicBezTo>
                  <a:pt x="494091" y="384280"/>
                  <a:pt x="419359" y="356025"/>
                  <a:pt x="354778" y="362822"/>
                </a:cubicBezTo>
                <a:cubicBezTo>
                  <a:pt x="337066" y="364686"/>
                  <a:pt x="320466" y="372594"/>
                  <a:pt x="302943" y="375780"/>
                </a:cubicBezTo>
                <a:cubicBezTo>
                  <a:pt x="272892" y="381244"/>
                  <a:pt x="242469" y="384419"/>
                  <a:pt x="212232" y="388738"/>
                </a:cubicBezTo>
                <a:cubicBezTo>
                  <a:pt x="193098" y="446136"/>
                  <a:pt x="186729" y="422177"/>
                  <a:pt x="251108" y="440570"/>
                </a:cubicBezTo>
                <a:cubicBezTo>
                  <a:pt x="264242" y="444322"/>
                  <a:pt x="289984" y="467188"/>
                  <a:pt x="289984" y="453528"/>
                </a:cubicBezTo>
                <a:cubicBezTo>
                  <a:pt x="289984" y="437954"/>
                  <a:pt x="265340" y="433937"/>
                  <a:pt x="251108" y="427612"/>
                </a:cubicBezTo>
                <a:cubicBezTo>
                  <a:pt x="226143" y="416517"/>
                  <a:pt x="173356" y="401696"/>
                  <a:pt x="173356" y="401696"/>
                </a:cubicBezTo>
                <a:cubicBezTo>
                  <a:pt x="143119" y="406015"/>
                  <a:pt x="106755" y="395903"/>
                  <a:pt x="82645" y="414654"/>
                </a:cubicBezTo>
                <a:cubicBezTo>
                  <a:pt x="61081" y="431425"/>
                  <a:pt x="82643" y="483764"/>
                  <a:pt x="56727" y="492402"/>
                </a:cubicBezTo>
                <a:lnTo>
                  <a:pt x="17851" y="505360"/>
                </a:lnTo>
                <a:cubicBezTo>
                  <a:pt x="13532" y="522637"/>
                  <a:pt x="0" y="540068"/>
                  <a:pt x="4893" y="557192"/>
                </a:cubicBezTo>
                <a:cubicBezTo>
                  <a:pt x="9928" y="574813"/>
                  <a:pt x="29690" y="584334"/>
                  <a:pt x="43769" y="596066"/>
                </a:cubicBezTo>
                <a:cubicBezTo>
                  <a:pt x="119400" y="659089"/>
                  <a:pt x="159868" y="626808"/>
                  <a:pt x="289984" y="634940"/>
                </a:cubicBezTo>
                <a:cubicBezTo>
                  <a:pt x="285665" y="652217"/>
                  <a:pt x="262968" y="675838"/>
                  <a:pt x="277026" y="686771"/>
                </a:cubicBezTo>
                <a:cubicBezTo>
                  <a:pt x="320710" y="720745"/>
                  <a:pt x="453960" y="731563"/>
                  <a:pt x="510283" y="738603"/>
                </a:cubicBezTo>
                <a:cubicBezTo>
                  <a:pt x="517880" y="768991"/>
                  <a:pt x="518313" y="846282"/>
                  <a:pt x="562118" y="868183"/>
                </a:cubicBezTo>
                <a:cubicBezTo>
                  <a:pt x="578048" y="876147"/>
                  <a:pt x="596675" y="876822"/>
                  <a:pt x="613953" y="881141"/>
                </a:cubicBezTo>
                <a:cubicBezTo>
                  <a:pt x="618272" y="898418"/>
                  <a:pt x="623725" y="915451"/>
                  <a:pt x="626911" y="932973"/>
                </a:cubicBezTo>
                <a:cubicBezTo>
                  <a:pt x="632375" y="963022"/>
                  <a:pt x="629432" y="994975"/>
                  <a:pt x="639870" y="1023678"/>
                </a:cubicBezTo>
                <a:cubicBezTo>
                  <a:pt x="643007" y="1032304"/>
                  <a:pt x="687838" y="1090210"/>
                  <a:pt x="704664" y="1101426"/>
                </a:cubicBezTo>
                <a:cubicBezTo>
                  <a:pt x="720737" y="1112141"/>
                  <a:pt x="739221" y="1118703"/>
                  <a:pt x="756499" y="1127342"/>
                </a:cubicBezTo>
                <a:cubicBezTo>
                  <a:pt x="743540" y="1135981"/>
                  <a:pt x="727593" y="1141294"/>
                  <a:pt x="717622" y="1153258"/>
                </a:cubicBezTo>
                <a:cubicBezTo>
                  <a:pt x="693422" y="1182297"/>
                  <a:pt x="687465" y="1222050"/>
                  <a:pt x="678746" y="1256922"/>
                </a:cubicBezTo>
                <a:cubicBezTo>
                  <a:pt x="731768" y="1362957"/>
                  <a:pt x="691705" y="1254728"/>
                  <a:pt x="691705" y="1360585"/>
                </a:cubicBezTo>
                <a:cubicBezTo>
                  <a:pt x="691705" y="1436179"/>
                  <a:pt x="706281" y="1440752"/>
                  <a:pt x="717622" y="1503123"/>
                </a:cubicBezTo>
                <a:cubicBezTo>
                  <a:pt x="723086" y="1533173"/>
                  <a:pt x="726261" y="1563594"/>
                  <a:pt x="730581" y="1593829"/>
                </a:cubicBezTo>
                <a:cubicBezTo>
                  <a:pt x="717622" y="1602468"/>
                  <a:pt x="701435" y="1607584"/>
                  <a:pt x="691705" y="1619745"/>
                </a:cubicBezTo>
                <a:cubicBezTo>
                  <a:pt x="663576" y="1654904"/>
                  <a:pt x="689698" y="1700235"/>
                  <a:pt x="691705" y="1736366"/>
                </a:cubicBezTo>
                <a:cubicBezTo>
                  <a:pt x="694580" y="1788118"/>
                  <a:pt x="691705" y="1840030"/>
                  <a:pt x="691705" y="1891862"/>
                </a:cubicBezTo>
              </a:path>
            </a:pathLst>
          </a:custGeom>
          <a:solidFill>
            <a:srgbClr val="00DA00"/>
          </a:solidFill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793184" y="3276583"/>
            <a:ext cx="306628" cy="313704"/>
          </a:xfrm>
          <a:custGeom>
            <a:avLst/>
            <a:gdLst>
              <a:gd name="connsiteX0" fmla="*/ 64703 w 427590"/>
              <a:gd name="connsiteY0" fmla="*/ 680575 h 704337"/>
              <a:gd name="connsiteX1" fmla="*/ 412470 w 427590"/>
              <a:gd name="connsiteY1" fmla="*/ 604984 h 704337"/>
              <a:gd name="connsiteX2" fmla="*/ 427590 w 427590"/>
              <a:gd name="connsiteY2" fmla="*/ 529393 h 704337"/>
              <a:gd name="connsiteX3" fmla="*/ 412470 w 427590"/>
              <a:gd name="connsiteY3" fmla="*/ 484038 h 704337"/>
              <a:gd name="connsiteX4" fmla="*/ 382229 w 427590"/>
              <a:gd name="connsiteY4" fmla="*/ 363093 h 704337"/>
              <a:gd name="connsiteX5" fmla="*/ 336868 w 427590"/>
              <a:gd name="connsiteY5" fmla="*/ 332856 h 704337"/>
              <a:gd name="connsiteX6" fmla="*/ 306628 w 427590"/>
              <a:gd name="connsiteY6" fmla="*/ 121201 h 704337"/>
              <a:gd name="connsiteX7" fmla="*/ 276387 w 427590"/>
              <a:gd name="connsiteY7" fmla="*/ 60728 h 704337"/>
              <a:gd name="connsiteX8" fmla="*/ 306628 w 427590"/>
              <a:gd name="connsiteY8" fmla="*/ 15374 h 704337"/>
              <a:gd name="connsiteX9" fmla="*/ 246147 w 427590"/>
              <a:gd name="connsiteY9" fmla="*/ 255 h 704337"/>
              <a:gd name="connsiteX10" fmla="*/ 125184 w 427590"/>
              <a:gd name="connsiteY10" fmla="*/ 15374 h 704337"/>
              <a:gd name="connsiteX11" fmla="*/ 140304 w 427590"/>
              <a:gd name="connsiteY11" fmla="*/ 106083 h 704337"/>
              <a:gd name="connsiteX12" fmla="*/ 79823 w 427590"/>
              <a:gd name="connsiteY12" fmla="*/ 121201 h 704337"/>
              <a:gd name="connsiteX13" fmla="*/ 49583 w 427590"/>
              <a:gd name="connsiteY13" fmla="*/ 166556 h 704337"/>
              <a:gd name="connsiteX14" fmla="*/ 64703 w 427590"/>
              <a:gd name="connsiteY14" fmla="*/ 242147 h 704337"/>
              <a:gd name="connsiteX15" fmla="*/ 19342 w 427590"/>
              <a:gd name="connsiteY15" fmla="*/ 257265 h 704337"/>
              <a:gd name="connsiteX16" fmla="*/ 34462 w 427590"/>
              <a:gd name="connsiteY16" fmla="*/ 363093 h 704337"/>
              <a:gd name="connsiteX17" fmla="*/ 19342 w 427590"/>
              <a:gd name="connsiteY17" fmla="*/ 499157 h 704337"/>
              <a:gd name="connsiteX18" fmla="*/ 49583 w 427590"/>
              <a:gd name="connsiteY18" fmla="*/ 544511 h 704337"/>
              <a:gd name="connsiteX19" fmla="*/ 64703 w 427590"/>
              <a:gd name="connsiteY19" fmla="*/ 680575 h 70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590" h="704337">
                <a:moveTo>
                  <a:pt x="64703" y="680575"/>
                </a:moveTo>
                <a:cubicBezTo>
                  <a:pt x="125184" y="690654"/>
                  <a:pt x="361132" y="758977"/>
                  <a:pt x="412470" y="604984"/>
                </a:cubicBezTo>
                <a:cubicBezTo>
                  <a:pt x="420597" y="580607"/>
                  <a:pt x="422550" y="554590"/>
                  <a:pt x="427590" y="529393"/>
                </a:cubicBezTo>
                <a:cubicBezTo>
                  <a:pt x="422550" y="514275"/>
                  <a:pt x="416664" y="499413"/>
                  <a:pt x="412470" y="484038"/>
                </a:cubicBezTo>
                <a:cubicBezTo>
                  <a:pt x="401534" y="443947"/>
                  <a:pt x="400816" y="400261"/>
                  <a:pt x="382229" y="363093"/>
                </a:cubicBezTo>
                <a:cubicBezTo>
                  <a:pt x="374101" y="346840"/>
                  <a:pt x="351988" y="342935"/>
                  <a:pt x="336868" y="332856"/>
                </a:cubicBezTo>
                <a:cubicBezTo>
                  <a:pt x="329098" y="247395"/>
                  <a:pt x="336834" y="191673"/>
                  <a:pt x="306628" y="121201"/>
                </a:cubicBezTo>
                <a:cubicBezTo>
                  <a:pt x="297749" y="100486"/>
                  <a:pt x="286467" y="80886"/>
                  <a:pt x="276387" y="60728"/>
                </a:cubicBezTo>
                <a:cubicBezTo>
                  <a:pt x="286467" y="45610"/>
                  <a:pt x="314755" y="31626"/>
                  <a:pt x="306628" y="15374"/>
                </a:cubicBezTo>
                <a:cubicBezTo>
                  <a:pt x="297334" y="-3212"/>
                  <a:pt x="266928" y="255"/>
                  <a:pt x="246147" y="255"/>
                </a:cubicBezTo>
                <a:cubicBezTo>
                  <a:pt x="205512" y="255"/>
                  <a:pt x="165505" y="10334"/>
                  <a:pt x="125184" y="15374"/>
                </a:cubicBezTo>
                <a:cubicBezTo>
                  <a:pt x="130224" y="45610"/>
                  <a:pt x="152380" y="77909"/>
                  <a:pt x="140304" y="106083"/>
                </a:cubicBezTo>
                <a:cubicBezTo>
                  <a:pt x="132117" y="125183"/>
                  <a:pt x="97114" y="109675"/>
                  <a:pt x="79823" y="121201"/>
                </a:cubicBezTo>
                <a:cubicBezTo>
                  <a:pt x="64704" y="131279"/>
                  <a:pt x="59663" y="151438"/>
                  <a:pt x="49583" y="166556"/>
                </a:cubicBezTo>
                <a:cubicBezTo>
                  <a:pt x="54623" y="191753"/>
                  <a:pt x="72830" y="217770"/>
                  <a:pt x="64703" y="242147"/>
                </a:cubicBezTo>
                <a:cubicBezTo>
                  <a:pt x="59662" y="257267"/>
                  <a:pt x="23208" y="241803"/>
                  <a:pt x="19342" y="257265"/>
                </a:cubicBezTo>
                <a:cubicBezTo>
                  <a:pt x="10698" y="291835"/>
                  <a:pt x="29422" y="327817"/>
                  <a:pt x="34462" y="363093"/>
                </a:cubicBezTo>
                <a:cubicBezTo>
                  <a:pt x="-5627" y="423219"/>
                  <a:pt x="-10838" y="408630"/>
                  <a:pt x="19342" y="499157"/>
                </a:cubicBezTo>
                <a:cubicBezTo>
                  <a:pt x="25089" y="516395"/>
                  <a:pt x="45641" y="526773"/>
                  <a:pt x="49583" y="544511"/>
                </a:cubicBezTo>
                <a:cubicBezTo>
                  <a:pt x="56143" y="574027"/>
                  <a:pt x="4222" y="670496"/>
                  <a:pt x="64703" y="680575"/>
                </a:cubicBezTo>
                <a:close/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354646" y="2702089"/>
            <a:ext cx="545074" cy="903316"/>
          </a:xfrm>
          <a:custGeom>
            <a:avLst/>
            <a:gdLst>
              <a:gd name="connsiteX0" fmla="*/ 121705 w 596966"/>
              <a:gd name="connsiteY0" fmla="*/ 956451 h 982910"/>
              <a:gd name="connsiteX1" fmla="*/ 560194 w 596966"/>
              <a:gd name="connsiteY1" fmla="*/ 880860 h 982910"/>
              <a:gd name="connsiteX2" fmla="*/ 575314 w 596966"/>
              <a:gd name="connsiteY2" fmla="*/ 835505 h 982910"/>
              <a:gd name="connsiteX3" fmla="*/ 560194 w 596966"/>
              <a:gd name="connsiteY3" fmla="*/ 790150 h 982910"/>
              <a:gd name="connsiteX4" fmla="*/ 575314 w 596966"/>
              <a:gd name="connsiteY4" fmla="*/ 744796 h 982910"/>
              <a:gd name="connsiteX5" fmla="*/ 575314 w 596966"/>
              <a:gd name="connsiteY5" fmla="*/ 548259 h 982910"/>
              <a:gd name="connsiteX6" fmla="*/ 545073 w 596966"/>
              <a:gd name="connsiteY6" fmla="*/ 518022 h 982910"/>
              <a:gd name="connsiteX7" fmla="*/ 514833 w 596966"/>
              <a:gd name="connsiteY7" fmla="*/ 306367 h 982910"/>
              <a:gd name="connsiteX8" fmla="*/ 514833 w 596966"/>
              <a:gd name="connsiteY8" fmla="*/ 170304 h 982910"/>
              <a:gd name="connsiteX9" fmla="*/ 378750 w 596966"/>
              <a:gd name="connsiteY9" fmla="*/ 49358 h 982910"/>
              <a:gd name="connsiteX10" fmla="*/ 363630 w 596966"/>
              <a:gd name="connsiteY10" fmla="*/ 4003 h 982910"/>
              <a:gd name="connsiteX11" fmla="*/ 333389 w 596966"/>
              <a:gd name="connsiteY11" fmla="*/ 34240 h 982910"/>
              <a:gd name="connsiteX12" fmla="*/ 227547 w 596966"/>
              <a:gd name="connsiteY12" fmla="*/ 64476 h 982910"/>
              <a:gd name="connsiteX13" fmla="*/ 212427 w 596966"/>
              <a:gd name="connsiteY13" fmla="*/ 124949 h 982910"/>
              <a:gd name="connsiteX14" fmla="*/ 257788 w 596966"/>
              <a:gd name="connsiteY14" fmla="*/ 155185 h 982910"/>
              <a:gd name="connsiteX15" fmla="*/ 151946 w 596966"/>
              <a:gd name="connsiteY15" fmla="*/ 170304 h 982910"/>
              <a:gd name="connsiteX16" fmla="*/ 136825 w 596966"/>
              <a:gd name="connsiteY16" fmla="*/ 215658 h 982910"/>
              <a:gd name="connsiteX17" fmla="*/ 46103 w 596966"/>
              <a:gd name="connsiteY17" fmla="*/ 276131 h 982910"/>
              <a:gd name="connsiteX18" fmla="*/ 61224 w 596966"/>
              <a:gd name="connsiteY18" fmla="*/ 336604 h 982910"/>
              <a:gd name="connsiteX19" fmla="*/ 76344 w 596966"/>
              <a:gd name="connsiteY19" fmla="*/ 381959 h 982910"/>
              <a:gd name="connsiteX20" fmla="*/ 15863 w 596966"/>
              <a:gd name="connsiteY20" fmla="*/ 397077 h 982910"/>
              <a:gd name="connsiteX21" fmla="*/ 30983 w 596966"/>
              <a:gd name="connsiteY21" fmla="*/ 472668 h 982910"/>
              <a:gd name="connsiteX22" fmla="*/ 743 w 596966"/>
              <a:gd name="connsiteY22" fmla="*/ 518022 h 982910"/>
              <a:gd name="connsiteX23" fmla="*/ 46103 w 596966"/>
              <a:gd name="connsiteY23" fmla="*/ 669205 h 982910"/>
              <a:gd name="connsiteX24" fmla="*/ 91464 w 596966"/>
              <a:gd name="connsiteY24" fmla="*/ 684323 h 982910"/>
              <a:gd name="connsiteX25" fmla="*/ 15863 w 596966"/>
              <a:gd name="connsiteY25" fmla="*/ 744796 h 982910"/>
              <a:gd name="connsiteX26" fmla="*/ 46103 w 596966"/>
              <a:gd name="connsiteY26" fmla="*/ 790150 h 982910"/>
              <a:gd name="connsiteX27" fmla="*/ 76344 w 596966"/>
              <a:gd name="connsiteY27" fmla="*/ 880860 h 982910"/>
              <a:gd name="connsiteX28" fmla="*/ 61224 w 596966"/>
              <a:gd name="connsiteY28" fmla="*/ 971569 h 982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6966" h="982910">
                <a:moveTo>
                  <a:pt x="121705" y="956451"/>
                </a:moveTo>
                <a:cubicBezTo>
                  <a:pt x="472518" y="943459"/>
                  <a:pt x="482278" y="1062637"/>
                  <a:pt x="560194" y="880860"/>
                </a:cubicBezTo>
                <a:cubicBezTo>
                  <a:pt x="566472" y="866213"/>
                  <a:pt x="570274" y="850623"/>
                  <a:pt x="575314" y="835505"/>
                </a:cubicBezTo>
                <a:cubicBezTo>
                  <a:pt x="570274" y="820387"/>
                  <a:pt x="570150" y="802593"/>
                  <a:pt x="560194" y="790150"/>
                </a:cubicBezTo>
                <a:cubicBezTo>
                  <a:pt x="521907" y="742298"/>
                  <a:pt x="469340" y="771286"/>
                  <a:pt x="575314" y="744796"/>
                </a:cubicBezTo>
                <a:cubicBezTo>
                  <a:pt x="601945" y="664911"/>
                  <a:pt x="606340" y="672344"/>
                  <a:pt x="575314" y="548259"/>
                </a:cubicBezTo>
                <a:cubicBezTo>
                  <a:pt x="571856" y="534430"/>
                  <a:pt x="555153" y="528101"/>
                  <a:pt x="545073" y="518022"/>
                </a:cubicBezTo>
                <a:cubicBezTo>
                  <a:pt x="534993" y="447470"/>
                  <a:pt x="518392" y="377546"/>
                  <a:pt x="514833" y="306367"/>
                </a:cubicBezTo>
                <a:cubicBezTo>
                  <a:pt x="512125" y="252222"/>
                  <a:pt x="550278" y="217557"/>
                  <a:pt x="514833" y="170304"/>
                </a:cubicBezTo>
                <a:cubicBezTo>
                  <a:pt x="474794" y="116925"/>
                  <a:pt x="429995" y="87786"/>
                  <a:pt x="378750" y="49358"/>
                </a:cubicBezTo>
                <a:cubicBezTo>
                  <a:pt x="385151" y="42958"/>
                  <a:pt x="461771" y="-15623"/>
                  <a:pt x="363630" y="4003"/>
                </a:cubicBezTo>
                <a:cubicBezTo>
                  <a:pt x="349652" y="6798"/>
                  <a:pt x="346415" y="28451"/>
                  <a:pt x="333389" y="34240"/>
                </a:cubicBezTo>
                <a:cubicBezTo>
                  <a:pt x="299859" y="49140"/>
                  <a:pt x="262828" y="54397"/>
                  <a:pt x="227547" y="64476"/>
                </a:cubicBezTo>
                <a:cubicBezTo>
                  <a:pt x="222507" y="84634"/>
                  <a:pt x="205855" y="105237"/>
                  <a:pt x="212427" y="124949"/>
                </a:cubicBezTo>
                <a:cubicBezTo>
                  <a:pt x="218174" y="142188"/>
                  <a:pt x="272326" y="144283"/>
                  <a:pt x="257788" y="155185"/>
                </a:cubicBezTo>
                <a:cubicBezTo>
                  <a:pt x="229276" y="176567"/>
                  <a:pt x="187227" y="165264"/>
                  <a:pt x="151946" y="170304"/>
                </a:cubicBezTo>
                <a:cubicBezTo>
                  <a:pt x="146906" y="185422"/>
                  <a:pt x="148094" y="204390"/>
                  <a:pt x="136825" y="215658"/>
                </a:cubicBezTo>
                <a:cubicBezTo>
                  <a:pt x="111125" y="241355"/>
                  <a:pt x="46103" y="276131"/>
                  <a:pt x="46103" y="276131"/>
                </a:cubicBezTo>
                <a:cubicBezTo>
                  <a:pt x="51143" y="296289"/>
                  <a:pt x="55515" y="316625"/>
                  <a:pt x="61224" y="336604"/>
                </a:cubicBezTo>
                <a:cubicBezTo>
                  <a:pt x="65603" y="351927"/>
                  <a:pt x="85907" y="369211"/>
                  <a:pt x="76344" y="381959"/>
                </a:cubicBezTo>
                <a:cubicBezTo>
                  <a:pt x="63875" y="398583"/>
                  <a:pt x="36023" y="392038"/>
                  <a:pt x="15863" y="397077"/>
                </a:cubicBezTo>
                <a:cubicBezTo>
                  <a:pt x="20903" y="422274"/>
                  <a:pt x="34171" y="447170"/>
                  <a:pt x="30983" y="472668"/>
                </a:cubicBezTo>
                <a:cubicBezTo>
                  <a:pt x="28729" y="490698"/>
                  <a:pt x="2551" y="499942"/>
                  <a:pt x="743" y="518022"/>
                </a:cubicBezTo>
                <a:cubicBezTo>
                  <a:pt x="-3056" y="556006"/>
                  <a:pt x="7053" y="637969"/>
                  <a:pt x="46103" y="669205"/>
                </a:cubicBezTo>
                <a:cubicBezTo>
                  <a:pt x="58549" y="679161"/>
                  <a:pt x="76344" y="679284"/>
                  <a:pt x="91464" y="684323"/>
                </a:cubicBezTo>
                <a:cubicBezTo>
                  <a:pt x="56254" y="693124"/>
                  <a:pt x="6318" y="687535"/>
                  <a:pt x="15863" y="744796"/>
                </a:cubicBezTo>
                <a:cubicBezTo>
                  <a:pt x="18851" y="762719"/>
                  <a:pt x="38723" y="773546"/>
                  <a:pt x="46103" y="790150"/>
                </a:cubicBezTo>
                <a:cubicBezTo>
                  <a:pt x="59049" y="819275"/>
                  <a:pt x="76344" y="880860"/>
                  <a:pt x="76344" y="880860"/>
                </a:cubicBezTo>
                <a:cubicBezTo>
                  <a:pt x="56443" y="940556"/>
                  <a:pt x="61224" y="910278"/>
                  <a:pt x="61224" y="971569"/>
                </a:cubicBezTo>
              </a:path>
            </a:pathLst>
          </a:custGeom>
          <a:solidFill>
            <a:srgbClr val="00DE00"/>
          </a:solidFill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52935" y="3170757"/>
            <a:ext cx="10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E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78969" y="3170757"/>
            <a:ext cx="10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>
                    <a:lumMod val="95000"/>
                  </a:schemeClr>
                </a:solidFill>
              </a:rPr>
              <a:t>W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103785" y="3703926"/>
            <a:ext cx="6169082" cy="4086"/>
          </a:xfrm>
          <a:prstGeom prst="line">
            <a:avLst/>
          </a:prstGeom>
          <a:ln>
            <a:solidFill>
              <a:srgbClr val="F2F2F2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2734235" y="1627750"/>
            <a:ext cx="3287059" cy="1505706"/>
          </a:xfrm>
          <a:custGeom>
            <a:avLst/>
            <a:gdLst>
              <a:gd name="connsiteX0" fmla="*/ 3287059 w 3287059"/>
              <a:gd name="connsiteY0" fmla="*/ 1480014 h 1505706"/>
              <a:gd name="connsiteX1" fmla="*/ 2390589 w 3287059"/>
              <a:gd name="connsiteY1" fmla="*/ 1450132 h 1505706"/>
              <a:gd name="connsiteX2" fmla="*/ 2181412 w 3287059"/>
              <a:gd name="connsiteY2" fmla="*/ 986956 h 1505706"/>
              <a:gd name="connsiteX3" fmla="*/ 1284941 w 3287059"/>
              <a:gd name="connsiteY3" fmla="*/ 927191 h 1505706"/>
              <a:gd name="connsiteX4" fmla="*/ 821765 w 3287059"/>
              <a:gd name="connsiteY4" fmla="*/ 135308 h 1505706"/>
              <a:gd name="connsiteX5" fmla="*/ 0 w 3287059"/>
              <a:gd name="connsiteY5" fmla="*/ 838 h 1505706"/>
              <a:gd name="connsiteX6" fmla="*/ 0 w 3287059"/>
              <a:gd name="connsiteY6" fmla="*/ 838 h 150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87059" h="1505706">
                <a:moveTo>
                  <a:pt x="3287059" y="1480014"/>
                </a:moveTo>
                <a:cubicBezTo>
                  <a:pt x="2930961" y="1506161"/>
                  <a:pt x="2574863" y="1532308"/>
                  <a:pt x="2390589" y="1450132"/>
                </a:cubicBezTo>
                <a:cubicBezTo>
                  <a:pt x="2206315" y="1367956"/>
                  <a:pt x="2365687" y="1074113"/>
                  <a:pt x="2181412" y="986956"/>
                </a:cubicBezTo>
                <a:cubicBezTo>
                  <a:pt x="1997137" y="899799"/>
                  <a:pt x="1511549" y="1069132"/>
                  <a:pt x="1284941" y="927191"/>
                </a:cubicBezTo>
                <a:cubicBezTo>
                  <a:pt x="1058333" y="785250"/>
                  <a:pt x="1035922" y="289700"/>
                  <a:pt x="821765" y="135308"/>
                </a:cubicBezTo>
                <a:cubicBezTo>
                  <a:pt x="607608" y="-19084"/>
                  <a:pt x="0" y="838"/>
                  <a:pt x="0" y="838"/>
                </a:cubicBezTo>
                <a:lnTo>
                  <a:pt x="0" y="838"/>
                </a:ln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otched Right Arrow 5"/>
          <p:cNvSpPr/>
          <p:nvPr/>
        </p:nvSpPr>
        <p:spPr>
          <a:xfrm>
            <a:off x="6652935" y="1972235"/>
            <a:ext cx="619932" cy="328706"/>
          </a:xfrm>
          <a:prstGeom prst="notch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84103" y="6438108"/>
            <a:ext cx="385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TOGA COARE – 6 Jan-5 Feb (Indonesia) 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037" y="928934"/>
            <a:ext cx="272969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Kikuchi and </a:t>
            </a:r>
            <a:r>
              <a:rPr lang="en-US" sz="2800" i="1" dirty="0" err="1" smtClean="0">
                <a:solidFill>
                  <a:schemeClr val="bg1">
                    <a:lumMod val="95000"/>
                  </a:schemeClr>
                </a:solidFill>
              </a:rPr>
              <a:t>Takayabu</a:t>
            </a:r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 (2004)</a:t>
            </a:r>
          </a:p>
          <a:p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i="1" dirty="0" smtClean="0">
                <a:solidFill>
                  <a:schemeClr val="bg1">
                    <a:lumMod val="95000"/>
                  </a:schemeClr>
                </a:solidFill>
              </a:rPr>
              <a:t>Three stages of convective development and associated moistening</a:t>
            </a:r>
            <a:endParaRPr lang="en-US" sz="2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33" y="198049"/>
            <a:ext cx="4184510" cy="62400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78332" y="5611522"/>
            <a:ext cx="62555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26155" y="5138312"/>
            <a:ext cx="62555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16256" y="4437610"/>
            <a:ext cx="90989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4469" y="198049"/>
            <a:ext cx="343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EDF2CF"/>
                </a:solidFill>
              </a:rPr>
              <a:t>1992-93 TOGA COARE</a:t>
            </a:r>
            <a:endParaRPr lang="en-US" sz="2800" b="1" i="1" dirty="0">
              <a:solidFill>
                <a:srgbClr val="EDF2C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2207" y="5270331"/>
            <a:ext cx="1461227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shallow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99896" y="4801808"/>
            <a:ext cx="141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mid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48818" y="4069835"/>
            <a:ext cx="121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deep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5348821" y="513908"/>
            <a:ext cx="121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deep</a:t>
            </a:r>
            <a:endParaRPr lang="en-US" i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516259" y="864750"/>
            <a:ext cx="90989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99899" y="1703072"/>
            <a:ext cx="1416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mid</a:t>
            </a:r>
            <a:endParaRPr lang="en-US" i="1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426158" y="2022643"/>
            <a:ext cx="62555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22210" y="2188528"/>
            <a:ext cx="1461227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shallow</a:t>
            </a:r>
            <a:endParaRPr lang="en-US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161402" y="2614384"/>
            <a:ext cx="62555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19600" y="810403"/>
            <a:ext cx="5926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</a:t>
            </a:r>
            <a:r>
              <a:rPr lang="en-US" sz="2400" b="1" i="1" baseline="-25000" dirty="0" smtClean="0"/>
              <a:t>BB</a:t>
            </a:r>
            <a:endParaRPr lang="en-US" sz="2400" b="1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19600" y="3539067"/>
            <a:ext cx="109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RH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497106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2142</TotalTime>
  <Words>1589</Words>
  <Application>Microsoft Macintosh PowerPoint</Application>
  <PresentationFormat>On-screen Show (4:3)</PresentationFormat>
  <Paragraphs>322</Paragraphs>
  <Slides>35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Johnson</dc:creator>
  <cp:lastModifiedBy>Richard Johnson</cp:lastModifiedBy>
  <cp:revision>85</cp:revision>
  <dcterms:created xsi:type="dcterms:W3CDTF">2013-11-22T17:06:05Z</dcterms:created>
  <dcterms:modified xsi:type="dcterms:W3CDTF">2014-01-16T18:00:58Z</dcterms:modified>
</cp:coreProperties>
</file>